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74" r:id="rId3"/>
    <p:sldId id="600" r:id="rId4"/>
    <p:sldId id="601" r:id="rId5"/>
    <p:sldId id="602" r:id="rId6"/>
    <p:sldId id="606" r:id="rId7"/>
    <p:sldId id="605" r:id="rId8"/>
    <p:sldId id="603" r:id="rId9"/>
    <p:sldId id="608" r:id="rId10"/>
    <p:sldId id="609" r:id="rId11"/>
    <p:sldId id="610" r:id="rId12"/>
    <p:sldId id="607" r:id="rId13"/>
    <p:sldId id="263"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6">
          <p15:clr>
            <a:srgbClr val="A4A3A4"/>
          </p15:clr>
        </p15:guide>
        <p15:guide id="2" pos="388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0000"/>
    <a:srgbClr val="C71623"/>
    <a:srgbClr val="D62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3" d="100"/>
          <a:sy n="63" d="100"/>
        </p:scale>
        <p:origin x="78" y="384"/>
      </p:cViewPr>
      <p:guideLst>
        <p:guide orient="horz" pos="2276"/>
        <p:guide pos="388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D75BA-CE8A-4A5B-AADB-19738211117F}"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CAC733-AE5F-4DD6-8708-BAB26230D389}" type="slidenum">
              <a:rPr lang="zh-CN" altLang="en-US" smtClean="0"/>
              <a:t>‹#›</a:t>
            </a:fld>
            <a:endParaRPr lang="zh-CN" altLang="en-US"/>
          </a:p>
        </p:txBody>
      </p:sp>
    </p:spTree>
    <p:extLst>
      <p:ext uri="{BB962C8B-B14F-4D97-AF65-F5344CB8AC3E}">
        <p14:creationId xmlns:p14="http://schemas.microsoft.com/office/powerpoint/2010/main" val="2746524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2E33FB-5F63-4AAA-8052-ACC959EAC58F}"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3ECBB-18CF-46C2-928A-91D8F9C3BC38}" type="datetimeFigureOut">
              <a:rPr lang="zh-CN" altLang="en-US" smtClean="0"/>
              <a:t>2020/7/29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E33FB-5F63-4AAA-8052-ACC959EAC58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tags" Target="../tags/tag34.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slideLayout" Target="../slideLayouts/slideLayout2.xml"/><Relationship Id="rId8" Type="http://schemas.openxmlformats.org/officeDocument/2006/relationships/tags" Target="../tags/tag8.xml"/></Relationships>
</file>

<file path=ppt/slides/_rels/slide10.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tags" Target="../tags/tag47.xml"/><Relationship Id="rId18" Type="http://schemas.openxmlformats.org/officeDocument/2006/relationships/tags" Target="../tags/tag52.xml"/><Relationship Id="rId26" Type="http://schemas.openxmlformats.org/officeDocument/2006/relationships/tags" Target="../tags/tag60.xml"/><Relationship Id="rId3" Type="http://schemas.openxmlformats.org/officeDocument/2006/relationships/tags" Target="../tags/tag37.xml"/><Relationship Id="rId21" Type="http://schemas.openxmlformats.org/officeDocument/2006/relationships/tags" Target="../tags/tag55.xml"/><Relationship Id="rId7" Type="http://schemas.openxmlformats.org/officeDocument/2006/relationships/tags" Target="../tags/tag41.xml"/><Relationship Id="rId12" Type="http://schemas.openxmlformats.org/officeDocument/2006/relationships/tags" Target="../tags/tag46.xml"/><Relationship Id="rId17" Type="http://schemas.openxmlformats.org/officeDocument/2006/relationships/tags" Target="../tags/tag51.xml"/><Relationship Id="rId25" Type="http://schemas.openxmlformats.org/officeDocument/2006/relationships/tags" Target="../tags/tag59.xml"/><Relationship Id="rId2" Type="http://schemas.openxmlformats.org/officeDocument/2006/relationships/tags" Target="../tags/tag36.xml"/><Relationship Id="rId16" Type="http://schemas.openxmlformats.org/officeDocument/2006/relationships/tags" Target="../tags/tag50.xml"/><Relationship Id="rId20" Type="http://schemas.openxmlformats.org/officeDocument/2006/relationships/tags" Target="../tags/tag54.xml"/><Relationship Id="rId29" Type="http://schemas.openxmlformats.org/officeDocument/2006/relationships/tags" Target="../tags/tag63.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tags" Target="../tags/tag45.xml"/><Relationship Id="rId24" Type="http://schemas.openxmlformats.org/officeDocument/2006/relationships/tags" Target="../tags/tag58.xml"/><Relationship Id="rId5" Type="http://schemas.openxmlformats.org/officeDocument/2006/relationships/tags" Target="../tags/tag39.xml"/><Relationship Id="rId15" Type="http://schemas.openxmlformats.org/officeDocument/2006/relationships/tags" Target="../tags/tag49.xml"/><Relationship Id="rId23" Type="http://schemas.openxmlformats.org/officeDocument/2006/relationships/tags" Target="../tags/tag57.xml"/><Relationship Id="rId28" Type="http://schemas.openxmlformats.org/officeDocument/2006/relationships/tags" Target="../tags/tag62.xml"/><Relationship Id="rId10" Type="http://schemas.openxmlformats.org/officeDocument/2006/relationships/tags" Target="../tags/tag44.xml"/><Relationship Id="rId19" Type="http://schemas.openxmlformats.org/officeDocument/2006/relationships/tags" Target="../tags/tag53.xml"/><Relationship Id="rId31" Type="http://schemas.openxmlformats.org/officeDocument/2006/relationships/image" Target="../media/image13.png"/><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tags" Target="../tags/tag48.xml"/><Relationship Id="rId22" Type="http://schemas.openxmlformats.org/officeDocument/2006/relationships/tags" Target="../tags/tag56.xml"/><Relationship Id="rId27" Type="http://schemas.openxmlformats.org/officeDocument/2006/relationships/tags" Target="../tags/tag61.xml"/><Relationship Id="rId30"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tags" Target="../tags/tag81.xml"/><Relationship Id="rId26" Type="http://schemas.openxmlformats.org/officeDocument/2006/relationships/tags" Target="../tags/tag89.xml"/><Relationship Id="rId3" Type="http://schemas.openxmlformats.org/officeDocument/2006/relationships/tags" Target="../tags/tag66.xml"/><Relationship Id="rId21" Type="http://schemas.openxmlformats.org/officeDocument/2006/relationships/tags" Target="../tags/tag84.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tags" Target="../tags/tag88.xml"/><Relationship Id="rId2" Type="http://schemas.openxmlformats.org/officeDocument/2006/relationships/tags" Target="../tags/tag65.xml"/><Relationship Id="rId16" Type="http://schemas.openxmlformats.org/officeDocument/2006/relationships/tags" Target="../tags/tag79.xml"/><Relationship Id="rId20" Type="http://schemas.openxmlformats.org/officeDocument/2006/relationships/tags" Target="../tags/tag83.xml"/><Relationship Id="rId29" Type="http://schemas.openxmlformats.org/officeDocument/2006/relationships/tags" Target="../tags/tag92.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24" Type="http://schemas.openxmlformats.org/officeDocument/2006/relationships/tags" Target="../tags/tag87.xml"/><Relationship Id="rId5" Type="http://schemas.openxmlformats.org/officeDocument/2006/relationships/tags" Target="../tags/tag68.xml"/><Relationship Id="rId15" Type="http://schemas.openxmlformats.org/officeDocument/2006/relationships/tags" Target="../tags/tag78.xml"/><Relationship Id="rId23" Type="http://schemas.openxmlformats.org/officeDocument/2006/relationships/tags" Target="../tags/tag86.xml"/><Relationship Id="rId28" Type="http://schemas.openxmlformats.org/officeDocument/2006/relationships/tags" Target="../tags/tag91.xml"/><Relationship Id="rId10" Type="http://schemas.openxmlformats.org/officeDocument/2006/relationships/tags" Target="../tags/tag73.xml"/><Relationship Id="rId19" Type="http://schemas.openxmlformats.org/officeDocument/2006/relationships/tags" Target="../tags/tag82.xml"/><Relationship Id="rId31" Type="http://schemas.openxmlformats.org/officeDocument/2006/relationships/slideLayout" Target="../slideLayouts/slideLayout2.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tags" Target="../tags/tag90.xml"/><Relationship Id="rId30" Type="http://schemas.openxmlformats.org/officeDocument/2006/relationships/tags" Target="../tags/tag9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sp>
        <p:nvSpPr>
          <p:cNvPr id="10" name="文本框 9"/>
          <p:cNvSpPr txBox="1"/>
          <p:nvPr/>
        </p:nvSpPr>
        <p:spPr>
          <a:xfrm>
            <a:off x="1006752" y="1906768"/>
            <a:ext cx="10177803" cy="2177840"/>
          </a:xfrm>
          <a:prstGeom prst="rect">
            <a:avLst/>
          </a:prstGeom>
          <a:noFill/>
        </p:spPr>
        <p:txBody>
          <a:bodyPr wrap="square" rtlCol="0">
            <a:spAutoFit/>
          </a:bodyPr>
          <a:lstStyle/>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网络货运监控服务平台</a:t>
            </a:r>
            <a:endParaRPr lang="en-US" altLang="zh-CN" sz="4800" b="1" dirty="0">
              <a:solidFill>
                <a:schemeClr val="bg1"/>
              </a:solidFill>
              <a:latin typeface="方正兰亭黑_GBK" panose="02000000000000000000" pitchFamily="2" charset="-122"/>
              <a:ea typeface="方正兰亭黑_GBK" panose="02000000000000000000" pitchFamily="2" charset="-122"/>
            </a:endParaRPr>
          </a:p>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平台介绍方案</a:t>
            </a:r>
          </a:p>
        </p:txBody>
      </p:sp>
      <p:sp>
        <p:nvSpPr>
          <p:cNvPr id="14" name="文本框 13"/>
          <p:cNvSpPr txBox="1"/>
          <p:nvPr/>
        </p:nvSpPr>
        <p:spPr>
          <a:xfrm>
            <a:off x="4833353" y="5797285"/>
            <a:ext cx="2524603" cy="307777"/>
          </a:xfrm>
          <a:prstGeom prst="rect">
            <a:avLst/>
          </a:prstGeom>
          <a:noFill/>
        </p:spPr>
        <p:txBody>
          <a:bodyPr wrap="square" rtlCol="0">
            <a:spAutoFit/>
          </a:bodyPr>
          <a:lstStyle/>
          <a:p>
            <a:pPr algn="dist"/>
            <a:r>
              <a:rPr lang="zh-CN" altLang="en-US" sz="1400" dirty="0">
                <a:solidFill>
                  <a:schemeClr val="bg1"/>
                </a:solidFill>
                <a:latin typeface="方正兰亭黑_GBK" panose="02000000000000000000" pitchFamily="2" charset="-122"/>
                <a:ea typeface="方正兰亭黑_GBK" panose="02000000000000000000" pitchFamily="2" charset="-122"/>
              </a:rPr>
              <a:t>中国物流与采购联合会</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520000" cy="900000"/>
            <a:chOff x="288745" y="155049"/>
            <a:chExt cx="2646878" cy="867818"/>
          </a:xfrm>
        </p:grpSpPr>
        <p:sp>
          <p:nvSpPr>
            <p:cNvPr id="4" name="文本框 3"/>
            <p:cNvSpPr txBox="1"/>
            <p:nvPr/>
          </p:nvSpPr>
          <p:spPr>
            <a:xfrm>
              <a:off x="288745" y="155049"/>
              <a:ext cx="2646878" cy="830997"/>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政策背景</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cxnSp>
        <p:nvCxnSpPr>
          <p:cNvPr id="9" name="直接箭头连接符 8">
            <a:extLst>
              <a:ext uri="{FF2B5EF4-FFF2-40B4-BE49-F238E27FC236}">
                <a16:creationId xmlns:a16="http://schemas.microsoft.com/office/drawing/2014/main" id="{2B8C5551-03D7-4FF4-9351-26D9A17DADE0}"/>
              </a:ext>
            </a:extLst>
          </p:cNvPr>
          <p:cNvCxnSpPr>
            <a:cxnSpLocks/>
          </p:cNvCxnSpPr>
          <p:nvPr/>
        </p:nvCxnSpPr>
        <p:spPr>
          <a:xfrm>
            <a:off x="450850" y="1360279"/>
            <a:ext cx="0" cy="520700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3242790B-D9DA-43FF-9BEB-BD35750732CA}"/>
              </a:ext>
            </a:extLst>
          </p:cNvPr>
          <p:cNvSpPr txBox="1"/>
          <p:nvPr/>
        </p:nvSpPr>
        <p:spPr>
          <a:xfrm>
            <a:off x="4273554" y="1349434"/>
            <a:ext cx="7486646" cy="1200329"/>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互联网平台经济是生产力新的组织方式，是经济发展新动能，对优化资源配置、促进跨界融通发展和大众创业万众创新、推动产业升级、拓展消费市场尤其是增加就业，都有重要作用。创新监管理念和方式，实行包容审慎监管</a:t>
            </a:r>
          </a:p>
        </p:txBody>
      </p:sp>
      <p:sp>
        <p:nvSpPr>
          <p:cNvPr id="12" name="文本框 11">
            <a:extLst>
              <a:ext uri="{FF2B5EF4-FFF2-40B4-BE49-F238E27FC236}">
                <a16:creationId xmlns:a16="http://schemas.microsoft.com/office/drawing/2014/main" id="{FAC38343-22FC-4629-B7B1-2D70C026F961}"/>
              </a:ext>
            </a:extLst>
          </p:cNvPr>
          <p:cNvSpPr txBox="1"/>
          <p:nvPr/>
        </p:nvSpPr>
        <p:spPr>
          <a:xfrm>
            <a:off x="4273554" y="2690018"/>
            <a:ext cx="7435842" cy="1477328"/>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为促进道路货物运输业与互联网融合发展，规范网络平台道路货物运输经营。推进网络货运发展，是贯彻落实党中央、国务院决策部署、促进平台经济规范健康发展的新举措，“放管服”改革的具体行动，深化供给侧结构性改革、促进物流降本增效的新办法，是促进企业转型升级、高质量发展的新路径</a:t>
            </a:r>
          </a:p>
        </p:txBody>
      </p:sp>
      <p:sp>
        <p:nvSpPr>
          <p:cNvPr id="14" name="文本框 13">
            <a:extLst>
              <a:ext uri="{FF2B5EF4-FFF2-40B4-BE49-F238E27FC236}">
                <a16:creationId xmlns:a16="http://schemas.microsoft.com/office/drawing/2014/main" id="{68D7A816-EBF3-4C8B-AFF8-EEBB8DD64C40}"/>
              </a:ext>
            </a:extLst>
          </p:cNvPr>
          <p:cNvSpPr txBox="1"/>
          <p:nvPr/>
        </p:nvSpPr>
        <p:spPr>
          <a:xfrm>
            <a:off x="4298956" y="4307601"/>
            <a:ext cx="7277095" cy="646331"/>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为物流企业及物流平台申请网络平台道路货物运输经营者提供了服务指南，并为县级交通监管部门审批网络货运资质提供了服务指南</a:t>
            </a:r>
          </a:p>
        </p:txBody>
      </p:sp>
      <p:grpSp>
        <p:nvGrpSpPr>
          <p:cNvPr id="18" name="组合 17">
            <a:extLst>
              <a:ext uri="{FF2B5EF4-FFF2-40B4-BE49-F238E27FC236}">
                <a16:creationId xmlns:a16="http://schemas.microsoft.com/office/drawing/2014/main" id="{8821FCA6-0667-4811-BFA1-BC66688F0D8C}"/>
              </a:ext>
            </a:extLst>
          </p:cNvPr>
          <p:cNvGrpSpPr/>
          <p:nvPr/>
        </p:nvGrpSpPr>
        <p:grpSpPr>
          <a:xfrm>
            <a:off x="630473" y="1504869"/>
            <a:ext cx="3643081" cy="5043360"/>
            <a:chOff x="338364" y="1441201"/>
            <a:chExt cx="3643081" cy="5043360"/>
          </a:xfrm>
        </p:grpSpPr>
        <p:sp>
          <p:nvSpPr>
            <p:cNvPr id="7" name="文本框 6">
              <a:extLst>
                <a:ext uri="{FF2B5EF4-FFF2-40B4-BE49-F238E27FC236}">
                  <a16:creationId xmlns:a16="http://schemas.microsoft.com/office/drawing/2014/main" id="{3FA4C256-6B4A-4E38-9F44-0E5007E72077}"/>
                </a:ext>
              </a:extLst>
            </p:cNvPr>
            <p:cNvSpPr txBox="1"/>
            <p:nvPr/>
          </p:nvSpPr>
          <p:spPr>
            <a:xfrm>
              <a:off x="349668" y="1441201"/>
              <a:ext cx="3592259" cy="923330"/>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8</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国务院办公厅</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关于促进平台经济规范健康发展的指导意见</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1" name="文本框 10">
              <a:extLst>
                <a:ext uri="{FF2B5EF4-FFF2-40B4-BE49-F238E27FC236}">
                  <a16:creationId xmlns:a16="http://schemas.microsoft.com/office/drawing/2014/main" id="{F61DF303-0284-4F96-A671-11F07D5756CA}"/>
                </a:ext>
              </a:extLst>
            </p:cNvPr>
            <p:cNvSpPr txBox="1"/>
            <p:nvPr/>
          </p:nvSpPr>
          <p:spPr>
            <a:xfrm>
              <a:off x="349668" y="2710627"/>
              <a:ext cx="3592259" cy="1200329"/>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9</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6</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br>
                <a:rPr lang="en-US" altLang="zh-CN" dirty="0">
                  <a:solidFill>
                    <a:prstClr val="white"/>
                  </a:solidFill>
                  <a:latin typeface="方正兰亭粗黑_GBK" panose="02000000000000000000" pitchFamily="2" charset="-122"/>
                  <a:ea typeface="方正兰亭粗黑_GBK" panose="02000000000000000000" pitchFamily="2" charset="-122"/>
                </a:rPr>
              </a:br>
              <a:r>
                <a:rPr lang="zh-CN" altLang="en-US" dirty="0">
                  <a:solidFill>
                    <a:prstClr val="white"/>
                  </a:solidFill>
                  <a:latin typeface="方正兰亭粗黑_GBK" panose="02000000000000000000" pitchFamily="2" charset="-122"/>
                  <a:ea typeface="方正兰亭粗黑_GBK" panose="02000000000000000000" pitchFamily="2" charset="-122"/>
                </a:rPr>
                <a:t>交通运输部 国家税务总局</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网络平台道路货物运输经营管理暂行办法</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3" name="文本框 12">
              <a:extLst>
                <a:ext uri="{FF2B5EF4-FFF2-40B4-BE49-F238E27FC236}">
                  <a16:creationId xmlns:a16="http://schemas.microsoft.com/office/drawing/2014/main" id="{BB5A89F0-C3B5-4827-BC61-2C9FD8120224}"/>
                </a:ext>
              </a:extLst>
            </p:cNvPr>
            <p:cNvSpPr txBox="1"/>
            <p:nvPr/>
          </p:nvSpPr>
          <p:spPr>
            <a:xfrm>
              <a:off x="338364" y="5284232"/>
              <a:ext cx="3592275" cy="1200329"/>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12</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31</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国家税务总局</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国家税务总局关于取消增值税扣税凭证认证确认期限等增值税征管问题的公告</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sp>
          <p:nvSpPr>
            <p:cNvPr id="15" name="文本框 14">
              <a:extLst>
                <a:ext uri="{FF2B5EF4-FFF2-40B4-BE49-F238E27FC236}">
                  <a16:creationId xmlns:a16="http://schemas.microsoft.com/office/drawing/2014/main" id="{24D7FD16-2AAB-4E2D-AA42-ECFF13FD0CD7}"/>
                </a:ext>
              </a:extLst>
            </p:cNvPr>
            <p:cNvSpPr txBox="1"/>
            <p:nvPr/>
          </p:nvSpPr>
          <p:spPr>
            <a:xfrm>
              <a:off x="389179" y="4222928"/>
              <a:ext cx="3592266" cy="923330"/>
            </a:xfrm>
            <a:prstGeom prst="rect">
              <a:avLst/>
            </a:prstGeom>
            <a:noFill/>
          </p:spPr>
          <p:txBody>
            <a:bodyPr wrap="square" rtlCol="0">
              <a:spAutoFit/>
            </a:bodyPr>
            <a:lstStyle/>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2019</a:t>
              </a:r>
              <a:r>
                <a:rPr lang="zh-CN" altLang="en-US" dirty="0">
                  <a:solidFill>
                    <a:prstClr val="white"/>
                  </a:solidFill>
                  <a:latin typeface="方正兰亭粗黑_GBK" panose="02000000000000000000" pitchFamily="2" charset="-122"/>
                  <a:ea typeface="方正兰亭粗黑_GBK" panose="02000000000000000000" pitchFamily="2" charset="-122"/>
                </a:rPr>
                <a:t>年</a:t>
              </a:r>
              <a:r>
                <a:rPr lang="en-US" altLang="zh-CN" dirty="0">
                  <a:solidFill>
                    <a:prstClr val="white"/>
                  </a:solidFill>
                  <a:latin typeface="方正兰亭粗黑_GBK" panose="02000000000000000000" pitchFamily="2" charset="-122"/>
                  <a:ea typeface="方正兰亭粗黑_GBK" panose="02000000000000000000" pitchFamily="2" charset="-122"/>
                </a:rPr>
                <a:t>9</a:t>
              </a:r>
              <a:r>
                <a:rPr lang="zh-CN" altLang="en-US" dirty="0">
                  <a:solidFill>
                    <a:prstClr val="white"/>
                  </a:solidFill>
                  <a:latin typeface="方正兰亭粗黑_GBK" panose="02000000000000000000" pitchFamily="2" charset="-122"/>
                  <a:ea typeface="方正兰亭粗黑_GBK" panose="02000000000000000000" pitchFamily="2" charset="-122"/>
                </a:rPr>
                <a:t>月</a:t>
              </a:r>
              <a:r>
                <a:rPr lang="en-US" altLang="zh-CN" dirty="0">
                  <a:solidFill>
                    <a:prstClr val="white"/>
                  </a:solidFill>
                  <a:latin typeface="方正兰亭粗黑_GBK" panose="02000000000000000000" pitchFamily="2" charset="-122"/>
                  <a:ea typeface="方正兰亭粗黑_GBK" panose="02000000000000000000" pitchFamily="2" charset="-122"/>
                </a:rPr>
                <a:t>24</a:t>
              </a:r>
              <a:r>
                <a:rPr lang="zh-CN" altLang="en-US" dirty="0">
                  <a:solidFill>
                    <a:prstClr val="white"/>
                  </a:solidFill>
                  <a:latin typeface="方正兰亭粗黑_GBK" panose="02000000000000000000" pitchFamily="2" charset="-122"/>
                  <a:ea typeface="方正兰亭粗黑_GBK" panose="02000000000000000000" pitchFamily="2" charset="-122"/>
                </a:rPr>
                <a:t>日</a:t>
              </a:r>
              <a:r>
                <a:rPr lang="en-US" altLang="zh-CN" dirty="0">
                  <a:solidFill>
                    <a:prstClr val="white"/>
                  </a:solidFill>
                  <a:latin typeface="方正兰亭粗黑_GBK" panose="02000000000000000000" pitchFamily="2" charset="-122"/>
                  <a:ea typeface="方正兰亭粗黑_GBK" panose="02000000000000000000" pitchFamily="2" charset="-122"/>
                </a:rPr>
                <a:t>  </a:t>
              </a:r>
              <a:r>
                <a:rPr lang="zh-CN" altLang="en-US" dirty="0">
                  <a:solidFill>
                    <a:prstClr val="white"/>
                  </a:solidFill>
                  <a:latin typeface="方正兰亭粗黑_GBK" panose="02000000000000000000" pitchFamily="2" charset="-122"/>
                  <a:ea typeface="方正兰亭粗黑_GBK" panose="02000000000000000000" pitchFamily="2" charset="-122"/>
                </a:rPr>
                <a:t>交通运输部</a:t>
              </a:r>
            </a:p>
            <a:p>
              <a:pPr lvl="0">
                <a:defRPr/>
              </a:pPr>
              <a:r>
                <a:rPr lang="en-US" altLang="zh-CN" dirty="0">
                  <a:solidFill>
                    <a:prstClr val="white"/>
                  </a:solidFill>
                  <a:latin typeface="方正兰亭粗黑_GBK" panose="02000000000000000000" pitchFamily="2" charset="-122"/>
                  <a:ea typeface="方正兰亭粗黑_GBK" panose="02000000000000000000" pitchFamily="2" charset="-122"/>
                </a:rPr>
                <a:t>《</a:t>
              </a:r>
              <a:r>
                <a:rPr lang="zh-CN" altLang="en-US" dirty="0">
                  <a:solidFill>
                    <a:prstClr val="white"/>
                  </a:solidFill>
                  <a:latin typeface="方正兰亭粗黑_GBK" panose="02000000000000000000" pitchFamily="2" charset="-122"/>
                  <a:ea typeface="方正兰亭粗黑_GBK" panose="02000000000000000000" pitchFamily="2" charset="-122"/>
                </a:rPr>
                <a:t>网络平台道路货物运输经营服务指南</a:t>
              </a:r>
              <a:r>
                <a:rPr lang="en-US" altLang="zh-CN" dirty="0">
                  <a:solidFill>
                    <a:prstClr val="white"/>
                  </a:solidFill>
                  <a:latin typeface="方正兰亭粗黑_GBK" panose="02000000000000000000" pitchFamily="2" charset="-122"/>
                  <a:ea typeface="方正兰亭粗黑_GBK" panose="02000000000000000000" pitchFamily="2" charset="-122"/>
                </a:rPr>
                <a:t>》</a:t>
              </a:r>
            </a:p>
          </p:txBody>
        </p:sp>
      </p:grpSp>
      <p:sp>
        <p:nvSpPr>
          <p:cNvPr id="17" name="文本框 16">
            <a:extLst>
              <a:ext uri="{FF2B5EF4-FFF2-40B4-BE49-F238E27FC236}">
                <a16:creationId xmlns:a16="http://schemas.microsoft.com/office/drawing/2014/main" id="{AF0B4A21-C14C-4995-8EA2-12FC83BB9858}"/>
              </a:ext>
            </a:extLst>
          </p:cNvPr>
          <p:cNvSpPr txBox="1"/>
          <p:nvPr/>
        </p:nvSpPr>
        <p:spPr>
          <a:xfrm>
            <a:off x="4298956" y="5318005"/>
            <a:ext cx="7277094" cy="923330"/>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明确在境内提供公路或内河货物运输服务并办理了税务登记（包括临时税务登记）的纳税人，可以按规定向税务机关申请代开增值税专用发票</a:t>
            </a:r>
          </a:p>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个体司机不用登记为个体工商户</a:t>
            </a:r>
          </a:p>
        </p:txBody>
      </p:sp>
      <p:cxnSp>
        <p:nvCxnSpPr>
          <p:cNvPr id="3" name="直接连接符 2">
            <a:extLst>
              <a:ext uri="{FF2B5EF4-FFF2-40B4-BE49-F238E27FC236}">
                <a16:creationId xmlns:a16="http://schemas.microsoft.com/office/drawing/2014/main" id="{8D376001-8A6B-4839-800A-B89D5D28B47D}"/>
              </a:ext>
            </a:extLst>
          </p:cNvPr>
          <p:cNvCxnSpPr/>
          <p:nvPr/>
        </p:nvCxnSpPr>
        <p:spPr>
          <a:xfrm>
            <a:off x="763398" y="254976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23DFADE3-336C-4712-9C9E-990F6E9A90B8}"/>
              </a:ext>
            </a:extLst>
          </p:cNvPr>
          <p:cNvCxnSpPr/>
          <p:nvPr/>
        </p:nvCxnSpPr>
        <p:spPr>
          <a:xfrm>
            <a:off x="763398" y="4167346"/>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6AFEE5C0-FE93-4C03-82C5-205DF0422B8E}"/>
              </a:ext>
            </a:extLst>
          </p:cNvPr>
          <p:cNvCxnSpPr/>
          <p:nvPr/>
        </p:nvCxnSpPr>
        <p:spPr>
          <a:xfrm>
            <a:off x="681288" y="525089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3262432" cy="900246"/>
            <a:chOff x="288745" y="155049"/>
            <a:chExt cx="3426690" cy="868055"/>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现状与问题</a:t>
              </a:r>
            </a:p>
          </p:txBody>
        </p:sp>
        <p:sp>
          <p:nvSpPr>
            <p:cNvPr id="5" name="圆角矩形 4"/>
            <p:cNvSpPr/>
            <p:nvPr/>
          </p:nvSpPr>
          <p:spPr>
            <a:xfrm>
              <a:off x="312306" y="951104"/>
              <a:ext cx="3403129"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grpSp>
        <p:nvGrpSpPr>
          <p:cNvPr id="27" name="组合 26">
            <a:extLst>
              <a:ext uri="{FF2B5EF4-FFF2-40B4-BE49-F238E27FC236}">
                <a16:creationId xmlns:a16="http://schemas.microsoft.com/office/drawing/2014/main" id="{A9951D61-9325-4609-8167-0995BFBB8C54}"/>
              </a:ext>
            </a:extLst>
          </p:cNvPr>
          <p:cNvGrpSpPr/>
          <p:nvPr/>
        </p:nvGrpSpPr>
        <p:grpSpPr>
          <a:xfrm>
            <a:off x="262380" y="3510488"/>
            <a:ext cx="11523220" cy="832144"/>
            <a:chOff x="262380" y="1280343"/>
            <a:chExt cx="11523220" cy="832144"/>
          </a:xfrm>
        </p:grpSpPr>
        <p:sp>
          <p:nvSpPr>
            <p:cNvPr id="12" name="文本框 11">
              <a:extLst>
                <a:ext uri="{FF2B5EF4-FFF2-40B4-BE49-F238E27FC236}">
                  <a16:creationId xmlns:a16="http://schemas.microsoft.com/office/drawing/2014/main" id="{4C1B0030-7722-473E-A445-067397E0BEBB}"/>
                </a:ext>
              </a:extLst>
            </p:cNvPr>
            <p:cNvSpPr txBox="1"/>
            <p:nvPr/>
          </p:nvSpPr>
          <p:spPr>
            <a:xfrm>
              <a:off x="262381" y="1280343"/>
              <a:ext cx="3570208"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③政府部门监管角度不同</a:t>
              </a:r>
            </a:p>
          </p:txBody>
        </p:sp>
        <p:sp>
          <p:nvSpPr>
            <p:cNvPr id="13" name="文本框 12">
              <a:extLst>
                <a:ext uri="{FF2B5EF4-FFF2-40B4-BE49-F238E27FC236}">
                  <a16:creationId xmlns:a16="http://schemas.microsoft.com/office/drawing/2014/main" id="{82B4ADF8-6020-4924-BD58-4CEF6ED4B0E4}"/>
                </a:ext>
              </a:extLst>
            </p:cNvPr>
            <p:cNvSpPr txBox="1"/>
            <p:nvPr/>
          </p:nvSpPr>
          <p:spPr>
            <a:xfrm>
              <a:off x="262380" y="1743155"/>
              <a:ext cx="11523220" cy="369332"/>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交通部门、税务部门和工商部门对无车承运人试点企业的监管角度上有差异</a:t>
              </a:r>
            </a:p>
          </p:txBody>
        </p:sp>
      </p:grpSp>
      <p:grpSp>
        <p:nvGrpSpPr>
          <p:cNvPr id="29" name="组合 28">
            <a:extLst>
              <a:ext uri="{FF2B5EF4-FFF2-40B4-BE49-F238E27FC236}">
                <a16:creationId xmlns:a16="http://schemas.microsoft.com/office/drawing/2014/main" id="{AF8BDBB7-1595-4F89-8BE5-73FF7E796773}"/>
              </a:ext>
            </a:extLst>
          </p:cNvPr>
          <p:cNvGrpSpPr/>
          <p:nvPr/>
        </p:nvGrpSpPr>
        <p:grpSpPr>
          <a:xfrm>
            <a:off x="262380" y="4474386"/>
            <a:ext cx="11523219" cy="910688"/>
            <a:chOff x="262381" y="3443348"/>
            <a:chExt cx="11523219" cy="910688"/>
          </a:xfrm>
        </p:grpSpPr>
        <p:sp>
          <p:nvSpPr>
            <p:cNvPr id="11" name="文本框 10">
              <a:extLst>
                <a:ext uri="{FF2B5EF4-FFF2-40B4-BE49-F238E27FC236}">
                  <a16:creationId xmlns:a16="http://schemas.microsoft.com/office/drawing/2014/main" id="{C2402F8B-78D1-42B9-98FD-1CAC0C78EF62}"/>
                </a:ext>
              </a:extLst>
            </p:cNvPr>
            <p:cNvSpPr txBox="1"/>
            <p:nvPr/>
          </p:nvSpPr>
          <p:spPr>
            <a:xfrm>
              <a:off x="262381" y="3443348"/>
              <a:ext cx="4801314"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④税务进项抵扣各地机关认识不同</a:t>
              </a:r>
            </a:p>
          </p:txBody>
        </p:sp>
        <p:sp>
          <p:nvSpPr>
            <p:cNvPr id="14" name="文本框 13">
              <a:extLst>
                <a:ext uri="{FF2B5EF4-FFF2-40B4-BE49-F238E27FC236}">
                  <a16:creationId xmlns:a16="http://schemas.microsoft.com/office/drawing/2014/main" id="{B2182AC2-563D-4C82-86BC-6CA0D6D5C73A}"/>
                </a:ext>
              </a:extLst>
            </p:cNvPr>
            <p:cNvSpPr txBox="1"/>
            <p:nvPr/>
          </p:nvSpPr>
          <p:spPr>
            <a:xfrm>
              <a:off x="299708" y="3984704"/>
              <a:ext cx="11485892" cy="369332"/>
            </a:xfrm>
            <a:prstGeom prst="rect">
              <a:avLst/>
            </a:prstGeom>
            <a:noFill/>
          </p:spPr>
          <p:txBody>
            <a:bodyPr wrap="square" rtlCol="0">
              <a:spAutoFit/>
            </a:bodyPr>
            <a:lstStyle/>
            <a:p>
              <a:pPr lvl="0"/>
              <a:r>
                <a:rPr lang="zh-CN" altLang="en-US" dirty="0">
                  <a:solidFill>
                    <a:prstClr val="white"/>
                  </a:solidFill>
                  <a:latin typeface="方正兰亭粗黑_GBK" panose="02000000000000000000" pitchFamily="2" charset="-122"/>
                  <a:ea typeface="方正兰亭粗黑_GBK" panose="02000000000000000000" pitchFamily="2" charset="-122"/>
                </a:rPr>
                <a:t>无车承运人进项抵扣票据难取得，进项抵后严重不足，各地税务机关对如何抵扣认识不同</a:t>
              </a:r>
            </a:p>
          </p:txBody>
        </p:sp>
      </p:grpSp>
      <p:grpSp>
        <p:nvGrpSpPr>
          <p:cNvPr id="28" name="组合 27">
            <a:extLst>
              <a:ext uri="{FF2B5EF4-FFF2-40B4-BE49-F238E27FC236}">
                <a16:creationId xmlns:a16="http://schemas.microsoft.com/office/drawing/2014/main" id="{0EF8CCF3-86D7-4DC2-A984-D0BEC9C0B4B6}"/>
              </a:ext>
            </a:extLst>
          </p:cNvPr>
          <p:cNvGrpSpPr/>
          <p:nvPr/>
        </p:nvGrpSpPr>
        <p:grpSpPr>
          <a:xfrm>
            <a:off x="240047" y="1186911"/>
            <a:ext cx="11711905" cy="906328"/>
            <a:chOff x="262380" y="2121522"/>
            <a:chExt cx="11711905" cy="906328"/>
          </a:xfrm>
        </p:grpSpPr>
        <p:sp>
          <p:nvSpPr>
            <p:cNvPr id="15" name="文本框 14">
              <a:extLst>
                <a:ext uri="{FF2B5EF4-FFF2-40B4-BE49-F238E27FC236}">
                  <a16:creationId xmlns:a16="http://schemas.microsoft.com/office/drawing/2014/main" id="{0D35D0E9-C3C4-462B-9C4F-9E913C6B27B0}"/>
                </a:ext>
              </a:extLst>
            </p:cNvPr>
            <p:cNvSpPr txBox="1"/>
            <p:nvPr/>
          </p:nvSpPr>
          <p:spPr>
            <a:xfrm>
              <a:off x="262381" y="2121522"/>
              <a:ext cx="4493538" cy="461665"/>
            </a:xfrm>
            <a:prstGeom prst="rect">
              <a:avLst/>
            </a:prstGeom>
            <a:noFill/>
          </p:spPr>
          <p:txBody>
            <a:bodyPr wrap="none" rtlCol="0">
              <a:spAutoFit/>
            </a:bodyPr>
            <a:lstStyle/>
            <a:p>
              <a:pPr lvl="0">
                <a:defRPr/>
              </a:pPr>
              <a:r>
                <a:rPr kumimoji="0" lang="zh-CN" altLang="en-US" sz="24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rPr>
                <a:t>①网络货运企业业务</a:t>
              </a:r>
              <a:r>
                <a:rPr lang="zh-CN" altLang="en-US" sz="2400" dirty="0">
                  <a:solidFill>
                    <a:prstClr val="white"/>
                  </a:solidFill>
                  <a:latin typeface="方正兰亭粗黑_GBK" panose="02000000000000000000" pitchFamily="2" charset="-122"/>
                  <a:ea typeface="方正兰亭粗黑_GBK" panose="02000000000000000000" pitchFamily="2" charset="-122"/>
                </a:rPr>
                <a:t>数据不真实</a:t>
              </a:r>
              <a:endParaRPr kumimoji="0" lang="zh-CN" altLang="en-US" sz="2400" b="0" i="0" u="none" strike="noStrike" kern="1200" cap="none" spc="0" normalizeH="0" baseline="0" noProof="0" dirty="0">
                <a:ln>
                  <a:noFill/>
                </a:ln>
                <a:solidFill>
                  <a:prstClr val="white"/>
                </a:solidFill>
                <a:effectLst/>
                <a:uLnTx/>
                <a:uFillTx/>
                <a:latin typeface="方正兰亭粗黑_GBK" panose="02000000000000000000" pitchFamily="2" charset="-122"/>
                <a:ea typeface="方正兰亭粗黑_GBK" panose="02000000000000000000" pitchFamily="2" charset="-122"/>
                <a:cs typeface="+mn-cs"/>
              </a:endParaRPr>
            </a:p>
          </p:txBody>
        </p:sp>
        <p:sp>
          <p:nvSpPr>
            <p:cNvPr id="16" name="文本框 15">
              <a:extLst>
                <a:ext uri="{FF2B5EF4-FFF2-40B4-BE49-F238E27FC236}">
                  <a16:creationId xmlns:a16="http://schemas.microsoft.com/office/drawing/2014/main" id="{F3091CD7-9BD9-40FA-BED6-73F5137BAF71}"/>
                </a:ext>
              </a:extLst>
            </p:cNvPr>
            <p:cNvSpPr txBox="1"/>
            <p:nvPr/>
          </p:nvSpPr>
          <p:spPr>
            <a:xfrm>
              <a:off x="262380" y="2658518"/>
              <a:ext cx="11711905" cy="369332"/>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一些企业基于自身的特殊利益，通过一些违规违法措施或制度漏洞，绕开税收监管，造成国家税收流失。</a:t>
              </a:r>
            </a:p>
          </p:txBody>
        </p:sp>
      </p:grpSp>
      <p:sp>
        <p:nvSpPr>
          <p:cNvPr id="23" name="文本框 22">
            <a:extLst>
              <a:ext uri="{FF2B5EF4-FFF2-40B4-BE49-F238E27FC236}">
                <a16:creationId xmlns:a16="http://schemas.microsoft.com/office/drawing/2014/main" id="{6DEA0796-8967-482D-AE92-D1AE403809EC}"/>
              </a:ext>
            </a:extLst>
          </p:cNvPr>
          <p:cNvSpPr txBox="1"/>
          <p:nvPr/>
        </p:nvSpPr>
        <p:spPr>
          <a:xfrm>
            <a:off x="299707" y="5526953"/>
            <a:ext cx="6340197"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⑤信息化系统更新速度无法及时跟上政策迭代</a:t>
            </a:r>
          </a:p>
        </p:txBody>
      </p:sp>
      <p:sp>
        <p:nvSpPr>
          <p:cNvPr id="24" name="文本框 23">
            <a:extLst>
              <a:ext uri="{FF2B5EF4-FFF2-40B4-BE49-F238E27FC236}">
                <a16:creationId xmlns:a16="http://schemas.microsoft.com/office/drawing/2014/main" id="{0BEE4EA0-F3E0-420E-812D-020732418913}"/>
              </a:ext>
            </a:extLst>
          </p:cNvPr>
          <p:cNvSpPr txBox="1"/>
          <p:nvPr/>
        </p:nvSpPr>
        <p:spPr>
          <a:xfrm>
            <a:off x="337034" y="6068309"/>
            <a:ext cx="11485892" cy="369332"/>
          </a:xfrm>
          <a:prstGeom prst="rect">
            <a:avLst/>
          </a:prstGeom>
          <a:noFill/>
        </p:spPr>
        <p:txBody>
          <a:bodyPr wrap="square" rtlCol="0">
            <a:spAutoFit/>
          </a:bodyPr>
          <a:lstStyle/>
          <a:p>
            <a:pPr lvl="0"/>
            <a:r>
              <a:rPr lang="zh-CN" altLang="en-US" dirty="0">
                <a:solidFill>
                  <a:prstClr val="white"/>
                </a:solidFill>
                <a:latin typeface="方正兰亭粗黑_GBK" panose="02000000000000000000" pitchFamily="2" charset="-122"/>
                <a:ea typeface="方正兰亭粗黑_GBK" panose="02000000000000000000" pitchFamily="2" charset="-122"/>
              </a:rPr>
              <a:t>网络货运与配套税收政策近年来持续迭代，普通信息化系统更新繁杂，无法及时更新</a:t>
            </a:r>
          </a:p>
        </p:txBody>
      </p:sp>
      <p:grpSp>
        <p:nvGrpSpPr>
          <p:cNvPr id="30" name="组合 29">
            <a:extLst>
              <a:ext uri="{FF2B5EF4-FFF2-40B4-BE49-F238E27FC236}">
                <a16:creationId xmlns:a16="http://schemas.microsoft.com/office/drawing/2014/main" id="{F203B8D0-C951-4594-B284-2EEA9E61CA53}"/>
              </a:ext>
            </a:extLst>
          </p:cNvPr>
          <p:cNvGrpSpPr/>
          <p:nvPr/>
        </p:nvGrpSpPr>
        <p:grpSpPr>
          <a:xfrm>
            <a:off x="262381" y="2199713"/>
            <a:ext cx="11610305" cy="1183327"/>
            <a:chOff x="262380" y="4433727"/>
            <a:chExt cx="11610305" cy="1183327"/>
          </a:xfrm>
        </p:grpSpPr>
        <p:sp>
          <p:nvSpPr>
            <p:cNvPr id="25" name="文本框 24">
              <a:extLst>
                <a:ext uri="{FF2B5EF4-FFF2-40B4-BE49-F238E27FC236}">
                  <a16:creationId xmlns:a16="http://schemas.microsoft.com/office/drawing/2014/main" id="{50489A9D-BB2D-4711-8DDC-9631D597B818}"/>
                </a:ext>
              </a:extLst>
            </p:cNvPr>
            <p:cNvSpPr txBox="1"/>
            <p:nvPr/>
          </p:nvSpPr>
          <p:spPr>
            <a:xfrm>
              <a:off x="262381" y="4433727"/>
              <a:ext cx="2954655" cy="461665"/>
            </a:xfrm>
            <a:prstGeom prst="rect">
              <a:avLst/>
            </a:prstGeom>
            <a:noFill/>
          </p:spPr>
          <p:txBody>
            <a:bodyPr wrap="none" rtlCol="0">
              <a:spAutoFit/>
            </a:bodyPr>
            <a:lstStyle/>
            <a:p>
              <a:pPr lvl="0">
                <a:defRPr/>
              </a:pPr>
              <a:r>
                <a:rPr lang="zh-CN" altLang="en-US" sz="2400" dirty="0">
                  <a:solidFill>
                    <a:prstClr val="white"/>
                  </a:solidFill>
                  <a:latin typeface="方正兰亭粗黑_GBK" panose="02000000000000000000" pitchFamily="2" charset="-122"/>
                  <a:ea typeface="方正兰亭粗黑_GBK" panose="02000000000000000000" pitchFamily="2" charset="-122"/>
                </a:rPr>
                <a:t>②客观监管能力不足</a:t>
              </a:r>
            </a:p>
          </p:txBody>
        </p:sp>
        <p:sp>
          <p:nvSpPr>
            <p:cNvPr id="26" name="文本框 25">
              <a:extLst>
                <a:ext uri="{FF2B5EF4-FFF2-40B4-BE49-F238E27FC236}">
                  <a16:creationId xmlns:a16="http://schemas.microsoft.com/office/drawing/2014/main" id="{951D1480-A56F-43BC-B5B0-5DCB09F16BF4}"/>
                </a:ext>
              </a:extLst>
            </p:cNvPr>
            <p:cNvSpPr txBox="1"/>
            <p:nvPr/>
          </p:nvSpPr>
          <p:spPr>
            <a:xfrm>
              <a:off x="262380" y="4970723"/>
              <a:ext cx="11610305" cy="646331"/>
            </a:xfrm>
            <a:prstGeom prst="rect">
              <a:avLst/>
            </a:prstGeom>
            <a:noFill/>
          </p:spPr>
          <p:txBody>
            <a:bodyPr wrap="square" rtlCol="0">
              <a:spAutoFit/>
            </a:bodyPr>
            <a:lstStyle/>
            <a:p>
              <a:pPr lvl="0">
                <a:defRPr/>
              </a:pPr>
              <a:r>
                <a:rPr lang="zh-CN" altLang="en-US" dirty="0">
                  <a:solidFill>
                    <a:prstClr val="white"/>
                  </a:solidFill>
                  <a:latin typeface="方正兰亭粗黑_GBK" panose="02000000000000000000" pitchFamily="2" charset="-122"/>
                  <a:ea typeface="方正兰亭粗黑_GBK" panose="02000000000000000000" pitchFamily="2" charset="-122"/>
                </a:rPr>
                <a:t>交通部门对无车承运平台上传的数据进行了监管，但由于技术条件限制，数据缺失、实时轨迹不准确等错误时有发生</a:t>
              </a:r>
            </a:p>
          </p:txBody>
        </p:sp>
      </p:grpSp>
    </p:spTree>
    <p:extLst>
      <p:ext uri="{BB962C8B-B14F-4D97-AF65-F5344CB8AC3E}">
        <p14:creationId xmlns:p14="http://schemas.microsoft.com/office/powerpoint/2010/main" val="844349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646878" cy="900000"/>
            <a:chOff x="288745" y="155049"/>
            <a:chExt cx="2780144" cy="867818"/>
          </a:xfrm>
        </p:grpSpPr>
        <p:sp>
          <p:nvSpPr>
            <p:cNvPr id="4" name="文本框 3"/>
            <p:cNvSpPr txBox="1"/>
            <p:nvPr/>
          </p:nvSpPr>
          <p:spPr>
            <a:xfrm>
              <a:off x="288745"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平台简介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文本框 6">
            <a:extLst>
              <a:ext uri="{FF2B5EF4-FFF2-40B4-BE49-F238E27FC236}">
                <a16:creationId xmlns:a16="http://schemas.microsoft.com/office/drawing/2014/main" id="{0048B7F7-B1B1-465C-92FF-EF069CF0BC09}"/>
              </a:ext>
            </a:extLst>
          </p:cNvPr>
          <p:cNvSpPr txBox="1"/>
          <p:nvPr/>
        </p:nvSpPr>
        <p:spPr>
          <a:xfrm>
            <a:off x="778498" y="954553"/>
            <a:ext cx="10177803" cy="1069845"/>
          </a:xfrm>
          <a:prstGeom prst="rect">
            <a:avLst/>
          </a:prstGeom>
          <a:noFill/>
        </p:spPr>
        <p:txBody>
          <a:bodyPr wrap="square" rtlCol="0">
            <a:spAutoFit/>
          </a:bodyPr>
          <a:lstStyle/>
          <a:p>
            <a:pPr algn="ctr">
              <a:lnSpc>
                <a:spcPct val="150000"/>
              </a:lnSpc>
            </a:pPr>
            <a:r>
              <a:rPr lang="zh-CN" altLang="en-US" sz="4800" b="1" dirty="0">
                <a:solidFill>
                  <a:schemeClr val="bg1"/>
                </a:solidFill>
                <a:latin typeface="方正兰亭黑_GBK" panose="02000000000000000000" pitchFamily="2" charset="-122"/>
                <a:ea typeface="方正兰亭黑_GBK" panose="02000000000000000000" pitchFamily="2" charset="-122"/>
              </a:rPr>
              <a:t>网络货运监控服务平台</a:t>
            </a:r>
          </a:p>
        </p:txBody>
      </p:sp>
      <p:sp>
        <p:nvSpPr>
          <p:cNvPr id="12" name="矩形 11">
            <a:extLst>
              <a:ext uri="{FF2B5EF4-FFF2-40B4-BE49-F238E27FC236}">
                <a16:creationId xmlns:a16="http://schemas.microsoft.com/office/drawing/2014/main" id="{F744EA80-1523-4A8A-8436-98D219B1958D}"/>
              </a:ext>
            </a:extLst>
          </p:cNvPr>
          <p:cNvSpPr/>
          <p:nvPr/>
        </p:nvSpPr>
        <p:spPr>
          <a:xfrm>
            <a:off x="1569969" y="2121917"/>
            <a:ext cx="8585336"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以数据真实性为核心的“互联网</a:t>
            </a:r>
            <a:r>
              <a:rPr kumimoji="1" lang="en-US" altLang="zh-CN" b="1" dirty="0">
                <a:solidFill>
                  <a:schemeClr val="bg1"/>
                </a:solidFill>
                <a:latin typeface="微软雅黑" panose="020B0503020204020204" pitchFamily="34" charset="-122"/>
                <a:ea typeface="微软雅黑" panose="020B0503020204020204" pitchFamily="34" charset="-122"/>
              </a:rPr>
              <a:t>+</a:t>
            </a:r>
            <a:r>
              <a:rPr kumimoji="1" lang="zh-CN" altLang="en-US" b="1" dirty="0">
                <a:solidFill>
                  <a:schemeClr val="bg1"/>
                </a:solidFill>
                <a:latin typeface="微软雅黑" panose="020B0503020204020204" pitchFamily="34" charset="-122"/>
                <a:ea typeface="微软雅黑" panose="020B0503020204020204" pitchFamily="34" charset="-122"/>
              </a:rPr>
              <a:t>物流</a:t>
            </a:r>
            <a:r>
              <a:rPr kumimoji="1" lang="en-US" altLang="zh-CN" b="1" dirty="0">
                <a:solidFill>
                  <a:schemeClr val="bg1"/>
                </a:solidFill>
                <a:latin typeface="微软雅黑" panose="020B0503020204020204" pitchFamily="34" charset="-122"/>
                <a:ea typeface="微软雅黑" panose="020B0503020204020204" pitchFamily="34" charset="-122"/>
              </a:rPr>
              <a:t>+</a:t>
            </a:r>
            <a:r>
              <a:rPr kumimoji="1" lang="zh-CN" altLang="en-US" b="1" dirty="0">
                <a:solidFill>
                  <a:schemeClr val="bg1"/>
                </a:solidFill>
                <a:latin typeface="微软雅黑" panose="020B0503020204020204" pitchFamily="34" charset="-122"/>
                <a:ea typeface="微软雅黑" panose="020B0503020204020204" pitchFamily="34" charset="-122"/>
              </a:rPr>
              <a:t>政府服务”税务监管平台</a:t>
            </a:r>
            <a:endParaRPr lang="zh-CN" altLang="en-US" dirty="0">
              <a:solidFill>
                <a:schemeClr val="bg1"/>
              </a:solidFill>
            </a:endParaRPr>
          </a:p>
        </p:txBody>
      </p:sp>
      <p:pic>
        <p:nvPicPr>
          <p:cNvPr id="3" name="图片 2">
            <a:extLst>
              <a:ext uri="{FF2B5EF4-FFF2-40B4-BE49-F238E27FC236}">
                <a16:creationId xmlns:a16="http://schemas.microsoft.com/office/drawing/2014/main" id="{A8B47D92-DFAE-41FA-8CEB-F6FD7FA8A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864" y="2787664"/>
            <a:ext cx="1440000" cy="1440000"/>
          </a:xfrm>
          <a:prstGeom prst="rect">
            <a:avLst/>
          </a:prstGeom>
        </p:spPr>
      </p:pic>
      <p:pic>
        <p:nvPicPr>
          <p:cNvPr id="11" name="图片 10">
            <a:extLst>
              <a:ext uri="{FF2B5EF4-FFF2-40B4-BE49-F238E27FC236}">
                <a16:creationId xmlns:a16="http://schemas.microsoft.com/office/drawing/2014/main" id="{6B4F483A-D810-4AB7-99B2-85067B77E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2638" y="2787664"/>
            <a:ext cx="1440000" cy="1440000"/>
          </a:xfrm>
          <a:prstGeom prst="rect">
            <a:avLst/>
          </a:prstGeom>
        </p:spPr>
      </p:pic>
      <p:sp>
        <p:nvSpPr>
          <p:cNvPr id="13" name="矩形 12">
            <a:extLst>
              <a:ext uri="{FF2B5EF4-FFF2-40B4-BE49-F238E27FC236}">
                <a16:creationId xmlns:a16="http://schemas.microsoft.com/office/drawing/2014/main" id="{B6D611D8-7DDF-49F6-A6A6-0433884B1841}"/>
              </a:ext>
            </a:extLst>
          </p:cNvPr>
          <p:cNvSpPr/>
          <p:nvPr/>
        </p:nvSpPr>
        <p:spPr>
          <a:xfrm>
            <a:off x="4621886" y="4365365"/>
            <a:ext cx="2481503" cy="1754326"/>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采用独立第三方的多维度验证、与国家网络货运监管平台、地方货物平台交叉比对四流、三节点数据，确保数据真实性</a:t>
            </a:r>
          </a:p>
        </p:txBody>
      </p:sp>
      <p:sp>
        <p:nvSpPr>
          <p:cNvPr id="14" name="矩形 13">
            <a:extLst>
              <a:ext uri="{FF2B5EF4-FFF2-40B4-BE49-F238E27FC236}">
                <a16:creationId xmlns:a16="http://schemas.microsoft.com/office/drawing/2014/main" id="{A4A94FB9-1300-4144-A9A1-4B7FFB63066F}"/>
              </a:ext>
            </a:extLst>
          </p:cNvPr>
          <p:cNvSpPr/>
          <p:nvPr/>
        </p:nvSpPr>
        <p:spPr>
          <a:xfrm>
            <a:off x="1384112" y="4366751"/>
            <a:ext cx="2481503" cy="1754326"/>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建立合同、运单、资金流水、税票的四流上游数据体系，货主、司机、车辆的三节点下游数据体系，无缝覆盖网络货运业务</a:t>
            </a:r>
          </a:p>
        </p:txBody>
      </p:sp>
      <p:pic>
        <p:nvPicPr>
          <p:cNvPr id="16" name="图片 15">
            <a:extLst>
              <a:ext uri="{FF2B5EF4-FFF2-40B4-BE49-F238E27FC236}">
                <a16:creationId xmlns:a16="http://schemas.microsoft.com/office/drawing/2014/main" id="{B4377E81-DD91-46E3-A676-BBC38A8B8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5212" y="2895664"/>
            <a:ext cx="1224000" cy="1224000"/>
          </a:xfrm>
          <a:prstGeom prst="rect">
            <a:avLst/>
          </a:prstGeom>
        </p:spPr>
      </p:pic>
      <p:sp>
        <p:nvSpPr>
          <p:cNvPr id="18" name="矩形 17">
            <a:extLst>
              <a:ext uri="{FF2B5EF4-FFF2-40B4-BE49-F238E27FC236}">
                <a16:creationId xmlns:a16="http://schemas.microsoft.com/office/drawing/2014/main" id="{0DC9F582-E794-41D7-A5D7-00EB80FEB8FA}"/>
              </a:ext>
            </a:extLst>
          </p:cNvPr>
          <p:cNvSpPr/>
          <p:nvPr/>
        </p:nvSpPr>
        <p:spPr>
          <a:xfrm>
            <a:off x="8056460" y="4341351"/>
            <a:ext cx="2481503" cy="2031325"/>
          </a:xfrm>
          <a:prstGeom prst="rect">
            <a:avLst/>
          </a:prstGeom>
        </p:spPr>
        <p:txBody>
          <a:bodyPr wrap="square">
            <a:spAutoFit/>
          </a:bodyPr>
          <a:lstStyle/>
          <a:p>
            <a:r>
              <a:rPr kumimoji="1" lang="zh-CN" altLang="en-US" b="1" dirty="0">
                <a:solidFill>
                  <a:schemeClr val="bg1"/>
                </a:solidFill>
                <a:latin typeface="微软雅黑" panose="020B0503020204020204" pitchFamily="34" charset="-122"/>
                <a:ea typeface="微软雅黑" panose="020B0503020204020204" pitchFamily="34" charset="-122"/>
              </a:rPr>
              <a:t>实时上报数据，实时异常监控，配合实时大数据大屏，创新监管，促进行业公平竞争，为政府高效服务企业，营造便利环境，综合推进网络货运发展</a:t>
            </a:r>
          </a:p>
        </p:txBody>
      </p:sp>
    </p:spTree>
    <p:extLst>
      <p:ext uri="{BB962C8B-B14F-4D97-AF65-F5344CB8AC3E}">
        <p14:creationId xmlns:p14="http://schemas.microsoft.com/office/powerpoint/2010/main" val="924871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2646878" cy="900000"/>
            <a:chOff x="288745" y="155049"/>
            <a:chExt cx="2780144" cy="867818"/>
          </a:xfrm>
        </p:grpSpPr>
        <p:sp>
          <p:nvSpPr>
            <p:cNvPr id="4" name="文本框 3"/>
            <p:cNvSpPr txBox="1"/>
            <p:nvPr/>
          </p:nvSpPr>
          <p:spPr>
            <a:xfrm>
              <a:off x="288745"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平台架构</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pic>
        <p:nvPicPr>
          <p:cNvPr id="9" name="图片 8">
            <a:extLst>
              <a:ext uri="{FF2B5EF4-FFF2-40B4-BE49-F238E27FC236}">
                <a16:creationId xmlns:a16="http://schemas.microsoft.com/office/drawing/2014/main" id="{0004F200-B3C7-4330-AB5F-5320D124122A}"/>
              </a:ext>
            </a:extLst>
          </p:cNvPr>
          <p:cNvPicPr>
            <a:picLocks noChangeAspect="1"/>
          </p:cNvPicPr>
          <p:nvPr/>
        </p:nvPicPr>
        <p:blipFill>
          <a:blip r:embed="rId2"/>
          <a:stretch>
            <a:fillRect/>
          </a:stretch>
        </p:blipFill>
        <p:spPr>
          <a:xfrm>
            <a:off x="1634095" y="1176671"/>
            <a:ext cx="8923809" cy="5342857"/>
          </a:xfrm>
          <a:prstGeom prst="rect">
            <a:avLst/>
          </a:prstGeom>
        </p:spPr>
      </p:pic>
    </p:spTree>
    <p:extLst>
      <p:ext uri="{BB962C8B-B14F-4D97-AF65-F5344CB8AC3E}">
        <p14:creationId xmlns:p14="http://schemas.microsoft.com/office/powerpoint/2010/main" val="2946579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功能简介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矩形 6">
            <a:extLst>
              <a:ext uri="{FF2B5EF4-FFF2-40B4-BE49-F238E27FC236}">
                <a16:creationId xmlns:a16="http://schemas.microsoft.com/office/drawing/2014/main" id="{8A6211A3-E209-495F-BFF4-E3192E160017}"/>
              </a:ext>
            </a:extLst>
          </p:cNvPr>
          <p:cNvSpPr/>
          <p:nvPr/>
        </p:nvSpPr>
        <p:spPr>
          <a:xfrm>
            <a:off x="2341877" y="1344206"/>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首页</a:t>
            </a:r>
          </a:p>
        </p:txBody>
      </p:sp>
      <p:pic>
        <p:nvPicPr>
          <p:cNvPr id="10" name="图片 9">
            <a:extLst>
              <a:ext uri="{FF2B5EF4-FFF2-40B4-BE49-F238E27FC236}">
                <a16:creationId xmlns:a16="http://schemas.microsoft.com/office/drawing/2014/main" id="{C746CA20-16FF-4D47-8523-9214E146309B}"/>
              </a:ext>
            </a:extLst>
          </p:cNvPr>
          <p:cNvPicPr>
            <a:picLocks noChangeAspect="1"/>
          </p:cNvPicPr>
          <p:nvPr/>
        </p:nvPicPr>
        <p:blipFill>
          <a:blip r:embed="rId2"/>
          <a:stretch>
            <a:fillRect/>
          </a:stretch>
        </p:blipFill>
        <p:spPr>
          <a:xfrm>
            <a:off x="6196829" y="3557200"/>
            <a:ext cx="5400000" cy="2931528"/>
          </a:xfrm>
          <a:prstGeom prst="rect">
            <a:avLst/>
          </a:prstGeom>
        </p:spPr>
      </p:pic>
      <p:sp>
        <p:nvSpPr>
          <p:cNvPr id="12" name="矩形 11">
            <a:extLst>
              <a:ext uri="{FF2B5EF4-FFF2-40B4-BE49-F238E27FC236}">
                <a16:creationId xmlns:a16="http://schemas.microsoft.com/office/drawing/2014/main" id="{BA0FD4EB-419B-4659-8F57-8BEF4CCA7074}"/>
              </a:ext>
            </a:extLst>
          </p:cNvPr>
          <p:cNvSpPr/>
          <p:nvPr/>
        </p:nvSpPr>
        <p:spPr>
          <a:xfrm>
            <a:off x="8266426" y="3059668"/>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运单管理</a:t>
            </a:r>
          </a:p>
        </p:txBody>
      </p:sp>
      <p:pic>
        <p:nvPicPr>
          <p:cNvPr id="2" name="图片 1">
            <a:extLst>
              <a:ext uri="{FF2B5EF4-FFF2-40B4-BE49-F238E27FC236}">
                <a16:creationId xmlns:a16="http://schemas.microsoft.com/office/drawing/2014/main" id="{FBF58692-73CE-4D87-BC9C-5D68112BF7E1}"/>
              </a:ext>
            </a:extLst>
          </p:cNvPr>
          <p:cNvPicPr>
            <a:picLocks noChangeAspect="1"/>
          </p:cNvPicPr>
          <p:nvPr/>
        </p:nvPicPr>
        <p:blipFill>
          <a:blip r:embed="rId3"/>
          <a:stretch>
            <a:fillRect/>
          </a:stretch>
        </p:blipFill>
        <p:spPr>
          <a:xfrm>
            <a:off x="272279" y="1785550"/>
            <a:ext cx="5400000" cy="2917656"/>
          </a:xfrm>
          <a:prstGeom prst="rect">
            <a:avLst/>
          </a:prstGeom>
        </p:spPr>
      </p:pic>
    </p:spTree>
    <p:extLst>
      <p:ext uri="{BB962C8B-B14F-4D97-AF65-F5344CB8AC3E}">
        <p14:creationId xmlns:p14="http://schemas.microsoft.com/office/powerpoint/2010/main" val="393683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功能简介</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7" name="矩形 6">
            <a:extLst>
              <a:ext uri="{FF2B5EF4-FFF2-40B4-BE49-F238E27FC236}">
                <a16:creationId xmlns:a16="http://schemas.microsoft.com/office/drawing/2014/main" id="{8A6211A3-E209-495F-BFF4-E3192E160017}"/>
              </a:ext>
            </a:extLst>
          </p:cNvPr>
          <p:cNvSpPr/>
          <p:nvPr/>
        </p:nvSpPr>
        <p:spPr>
          <a:xfrm>
            <a:off x="1939205" y="1347215"/>
            <a:ext cx="2221734"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车辆入网异常</a:t>
            </a:r>
          </a:p>
        </p:txBody>
      </p:sp>
      <p:sp>
        <p:nvSpPr>
          <p:cNvPr id="12" name="矩形 11">
            <a:extLst>
              <a:ext uri="{FF2B5EF4-FFF2-40B4-BE49-F238E27FC236}">
                <a16:creationId xmlns:a16="http://schemas.microsoft.com/office/drawing/2014/main" id="{BA0FD4EB-419B-4659-8F57-8BEF4CCA7074}"/>
              </a:ext>
            </a:extLst>
          </p:cNvPr>
          <p:cNvSpPr/>
          <p:nvPr/>
        </p:nvSpPr>
        <p:spPr>
          <a:xfrm>
            <a:off x="7961626" y="3152001"/>
            <a:ext cx="1953899"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税票匹配异常</a:t>
            </a:r>
          </a:p>
        </p:txBody>
      </p:sp>
      <p:pic>
        <p:nvPicPr>
          <p:cNvPr id="13" name="图片 12">
            <a:extLst>
              <a:ext uri="{FF2B5EF4-FFF2-40B4-BE49-F238E27FC236}">
                <a16:creationId xmlns:a16="http://schemas.microsoft.com/office/drawing/2014/main" id="{283859D8-1982-4980-9BDB-71C9928333BF}"/>
              </a:ext>
            </a:extLst>
          </p:cNvPr>
          <p:cNvPicPr>
            <a:picLocks noChangeAspect="1"/>
          </p:cNvPicPr>
          <p:nvPr/>
        </p:nvPicPr>
        <p:blipFill>
          <a:blip r:embed="rId2"/>
          <a:stretch>
            <a:fillRect/>
          </a:stretch>
        </p:blipFill>
        <p:spPr>
          <a:xfrm>
            <a:off x="6096000" y="3705999"/>
            <a:ext cx="5400000" cy="2726045"/>
          </a:xfrm>
          <a:prstGeom prst="rect">
            <a:avLst/>
          </a:prstGeom>
        </p:spPr>
      </p:pic>
      <p:pic>
        <p:nvPicPr>
          <p:cNvPr id="14" name="图片 13">
            <a:extLst>
              <a:ext uri="{FF2B5EF4-FFF2-40B4-BE49-F238E27FC236}">
                <a16:creationId xmlns:a16="http://schemas.microsoft.com/office/drawing/2014/main" id="{DE562BD1-4E5C-4A98-99BB-76DE2AD7E3CE}"/>
              </a:ext>
            </a:extLst>
          </p:cNvPr>
          <p:cNvPicPr>
            <a:picLocks noChangeAspect="1"/>
          </p:cNvPicPr>
          <p:nvPr/>
        </p:nvPicPr>
        <p:blipFill>
          <a:blip r:embed="rId3"/>
          <a:stretch>
            <a:fillRect/>
          </a:stretch>
        </p:blipFill>
        <p:spPr>
          <a:xfrm>
            <a:off x="272279" y="1785550"/>
            <a:ext cx="5400000" cy="3327655"/>
          </a:xfrm>
          <a:prstGeom prst="rect">
            <a:avLst/>
          </a:prstGeom>
        </p:spPr>
      </p:pic>
    </p:spTree>
    <p:extLst>
      <p:ext uri="{BB962C8B-B14F-4D97-AF65-F5344CB8AC3E}">
        <p14:creationId xmlns:p14="http://schemas.microsoft.com/office/powerpoint/2010/main" val="340494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77194" y="129223"/>
            <a:ext cx="3262432" cy="900000"/>
            <a:chOff x="288745" y="155049"/>
            <a:chExt cx="3426690" cy="867818"/>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定位小程序</a:t>
              </a:r>
            </a:p>
          </p:txBody>
        </p:sp>
        <p:sp>
          <p:nvSpPr>
            <p:cNvPr id="5" name="圆角矩形 4"/>
            <p:cNvSpPr/>
            <p:nvPr/>
          </p:nvSpPr>
          <p:spPr>
            <a:xfrm>
              <a:off x="378220" y="950867"/>
              <a:ext cx="3214066"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pic>
        <p:nvPicPr>
          <p:cNvPr id="2" name="图片 1">
            <a:extLst>
              <a:ext uri="{FF2B5EF4-FFF2-40B4-BE49-F238E27FC236}">
                <a16:creationId xmlns:a16="http://schemas.microsoft.com/office/drawing/2014/main" id="{F3316473-3485-44B5-99E3-C8CD66EBD627}"/>
              </a:ext>
            </a:extLst>
          </p:cNvPr>
          <p:cNvPicPr>
            <a:picLocks noChangeAspect="1"/>
          </p:cNvPicPr>
          <p:nvPr/>
        </p:nvPicPr>
        <p:blipFill>
          <a:blip r:embed="rId2"/>
          <a:stretch>
            <a:fillRect/>
          </a:stretch>
        </p:blipFill>
        <p:spPr>
          <a:xfrm>
            <a:off x="6448171" y="2275391"/>
            <a:ext cx="1587425" cy="2880000"/>
          </a:xfrm>
          <a:prstGeom prst="rect">
            <a:avLst/>
          </a:prstGeom>
        </p:spPr>
      </p:pic>
      <p:pic>
        <p:nvPicPr>
          <p:cNvPr id="3" name="图片 2">
            <a:extLst>
              <a:ext uri="{FF2B5EF4-FFF2-40B4-BE49-F238E27FC236}">
                <a16:creationId xmlns:a16="http://schemas.microsoft.com/office/drawing/2014/main" id="{3BD8EA97-97A3-4942-B87A-BA9905CC1405}"/>
              </a:ext>
            </a:extLst>
          </p:cNvPr>
          <p:cNvPicPr>
            <a:picLocks noChangeAspect="1"/>
          </p:cNvPicPr>
          <p:nvPr/>
        </p:nvPicPr>
        <p:blipFill>
          <a:blip r:embed="rId3"/>
          <a:stretch>
            <a:fillRect/>
          </a:stretch>
        </p:blipFill>
        <p:spPr>
          <a:xfrm>
            <a:off x="9199326" y="2275391"/>
            <a:ext cx="1630476" cy="2880000"/>
          </a:xfrm>
          <a:prstGeom prst="rect">
            <a:avLst/>
          </a:prstGeom>
        </p:spPr>
      </p:pic>
      <p:sp>
        <p:nvSpPr>
          <p:cNvPr id="9" name="矩形 8">
            <a:extLst>
              <a:ext uri="{FF2B5EF4-FFF2-40B4-BE49-F238E27FC236}">
                <a16:creationId xmlns:a16="http://schemas.microsoft.com/office/drawing/2014/main" id="{1F54F433-F800-4415-87F0-9A88EC9C2266}"/>
              </a:ext>
            </a:extLst>
          </p:cNvPr>
          <p:cNvSpPr/>
          <p:nvPr/>
        </p:nvSpPr>
        <p:spPr>
          <a:xfrm>
            <a:off x="6611480"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司机首页</a:t>
            </a:r>
          </a:p>
        </p:txBody>
      </p:sp>
      <p:sp>
        <p:nvSpPr>
          <p:cNvPr id="10" name="矩形 9">
            <a:extLst>
              <a:ext uri="{FF2B5EF4-FFF2-40B4-BE49-F238E27FC236}">
                <a16:creationId xmlns:a16="http://schemas.microsoft.com/office/drawing/2014/main" id="{C7897C91-9D33-46AA-8EA8-338B3ABADF93}"/>
              </a:ext>
            </a:extLst>
          </p:cNvPr>
          <p:cNvSpPr/>
          <p:nvPr/>
        </p:nvSpPr>
        <p:spPr>
          <a:xfrm>
            <a:off x="9384161"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定位签到</a:t>
            </a:r>
          </a:p>
        </p:txBody>
      </p:sp>
      <p:pic>
        <p:nvPicPr>
          <p:cNvPr id="7" name="图片 6">
            <a:extLst>
              <a:ext uri="{FF2B5EF4-FFF2-40B4-BE49-F238E27FC236}">
                <a16:creationId xmlns:a16="http://schemas.microsoft.com/office/drawing/2014/main" id="{05C727BC-CC02-4549-8030-AC2F110FE73B}"/>
              </a:ext>
            </a:extLst>
          </p:cNvPr>
          <p:cNvPicPr>
            <a:picLocks noChangeAspect="1"/>
          </p:cNvPicPr>
          <p:nvPr/>
        </p:nvPicPr>
        <p:blipFill>
          <a:blip r:embed="rId4"/>
          <a:stretch>
            <a:fillRect/>
          </a:stretch>
        </p:blipFill>
        <p:spPr>
          <a:xfrm>
            <a:off x="1177121" y="2275391"/>
            <a:ext cx="1505385" cy="2880000"/>
          </a:xfrm>
          <a:prstGeom prst="rect">
            <a:avLst/>
          </a:prstGeom>
        </p:spPr>
      </p:pic>
      <p:pic>
        <p:nvPicPr>
          <p:cNvPr id="8" name="图片 7">
            <a:extLst>
              <a:ext uri="{FF2B5EF4-FFF2-40B4-BE49-F238E27FC236}">
                <a16:creationId xmlns:a16="http://schemas.microsoft.com/office/drawing/2014/main" id="{3FD49731-4675-4B19-82EF-387B97CF43A0}"/>
              </a:ext>
            </a:extLst>
          </p:cNvPr>
          <p:cNvPicPr>
            <a:picLocks noChangeAspect="1"/>
          </p:cNvPicPr>
          <p:nvPr/>
        </p:nvPicPr>
        <p:blipFill>
          <a:blip r:embed="rId5"/>
          <a:stretch>
            <a:fillRect/>
          </a:stretch>
        </p:blipFill>
        <p:spPr>
          <a:xfrm>
            <a:off x="3824971" y="2275391"/>
            <a:ext cx="1642667" cy="2880000"/>
          </a:xfrm>
          <a:prstGeom prst="rect">
            <a:avLst/>
          </a:prstGeom>
        </p:spPr>
      </p:pic>
      <p:sp>
        <p:nvSpPr>
          <p:cNvPr id="11" name="矩形 10">
            <a:extLst>
              <a:ext uri="{FF2B5EF4-FFF2-40B4-BE49-F238E27FC236}">
                <a16:creationId xmlns:a16="http://schemas.microsoft.com/office/drawing/2014/main" id="{186BA8C1-093A-4FD1-8111-0C23D843632A}"/>
              </a:ext>
            </a:extLst>
          </p:cNvPr>
          <p:cNvSpPr/>
          <p:nvPr/>
        </p:nvSpPr>
        <p:spPr>
          <a:xfrm>
            <a:off x="1299410" y="1702609"/>
            <a:ext cx="126080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企业首页</a:t>
            </a:r>
          </a:p>
        </p:txBody>
      </p:sp>
      <p:sp>
        <p:nvSpPr>
          <p:cNvPr id="12" name="矩形 11">
            <a:extLst>
              <a:ext uri="{FF2B5EF4-FFF2-40B4-BE49-F238E27FC236}">
                <a16:creationId xmlns:a16="http://schemas.microsoft.com/office/drawing/2014/main" id="{9924E9ED-5C27-4AC9-98C4-1F9DF57B63FB}"/>
              </a:ext>
            </a:extLst>
          </p:cNvPr>
          <p:cNvSpPr/>
          <p:nvPr/>
        </p:nvSpPr>
        <p:spPr>
          <a:xfrm>
            <a:off x="3893611" y="1702609"/>
            <a:ext cx="1505385" cy="369332"/>
          </a:xfrm>
          <a:prstGeom prst="rect">
            <a:avLst/>
          </a:prstGeom>
        </p:spPr>
        <p:txBody>
          <a:bodyPr wrap="square">
            <a:spAutoFit/>
          </a:bodyPr>
          <a:lstStyle/>
          <a:p>
            <a:pPr algn="ctr"/>
            <a:r>
              <a:rPr kumimoji="1" lang="zh-CN" altLang="en-US" b="1" dirty="0">
                <a:solidFill>
                  <a:schemeClr val="bg1"/>
                </a:solidFill>
                <a:latin typeface="微软雅黑" panose="020B0503020204020204" pitchFamily="34" charset="-122"/>
                <a:ea typeface="微软雅黑" panose="020B0503020204020204" pitchFamily="34" charset="-122"/>
              </a:rPr>
              <a:t>定位点详情</a:t>
            </a:r>
          </a:p>
        </p:txBody>
      </p:sp>
    </p:spTree>
    <p:extLst>
      <p:ext uri="{BB962C8B-B14F-4D97-AF65-F5344CB8AC3E}">
        <p14:creationId xmlns:p14="http://schemas.microsoft.com/office/powerpoint/2010/main" val="167346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latin typeface="方正兰亭粗黑_GBK" panose="02000000000000000000" pitchFamily="2" charset="-122"/>
                  <a:ea typeface="方正兰亭粗黑_GBK" panose="02000000000000000000" pitchFamily="2" charset="-122"/>
                </a:rPr>
                <a:t>核心能力</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方正兰亭黑_GBK" panose="02000000000000000000" pitchFamily="2" charset="-122"/>
                <a:ea typeface="方正兰亭黑_GBK" panose="02000000000000000000" pitchFamily="2" charset="-122"/>
              </a:endParaRPr>
            </a:p>
          </p:txBody>
        </p:sp>
      </p:grpSp>
      <p:cxnSp>
        <p:nvCxnSpPr>
          <p:cNvPr id="38" name="直接连接符 37">
            <a:extLst>
              <a:ext uri="{FF2B5EF4-FFF2-40B4-BE49-F238E27FC236}">
                <a16:creationId xmlns:a16="http://schemas.microsoft.com/office/drawing/2014/main" id="{BEAA98DD-6BEA-4F35-9895-FA09039F8821}"/>
              </a:ext>
            </a:extLst>
          </p:cNvPr>
          <p:cNvCxnSpPr/>
          <p:nvPr>
            <p:custDataLst>
              <p:tags r:id="rId1"/>
            </p:custDataLst>
          </p:nvPr>
        </p:nvCxnSpPr>
        <p:spPr>
          <a:xfrm>
            <a:off x="7440492" y="1712535"/>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39" name="直接连接符 38">
            <a:extLst>
              <a:ext uri="{FF2B5EF4-FFF2-40B4-BE49-F238E27FC236}">
                <a16:creationId xmlns:a16="http://schemas.microsoft.com/office/drawing/2014/main" id="{CC93A0EB-7C11-48DE-81B6-314C0BC8C894}"/>
              </a:ext>
            </a:extLst>
          </p:cNvPr>
          <p:cNvCxnSpPr/>
          <p:nvPr>
            <p:custDataLst>
              <p:tags r:id="rId2"/>
            </p:custDataLst>
          </p:nvPr>
        </p:nvCxnSpPr>
        <p:spPr>
          <a:xfrm rot="5400000" flipH="1" flipV="1">
            <a:off x="7079808" y="1751009"/>
            <a:ext cx="410271" cy="328195"/>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0" name="直接连接符 39">
            <a:extLst>
              <a:ext uri="{FF2B5EF4-FFF2-40B4-BE49-F238E27FC236}">
                <a16:creationId xmlns:a16="http://schemas.microsoft.com/office/drawing/2014/main" id="{83BA75F8-5979-41B5-94F8-981A96DA545D}"/>
              </a:ext>
            </a:extLst>
          </p:cNvPr>
          <p:cNvCxnSpPr/>
          <p:nvPr>
            <p:custDataLst>
              <p:tags r:id="rId3"/>
            </p:custDataLst>
          </p:nvPr>
        </p:nvCxnSpPr>
        <p:spPr>
          <a:xfrm>
            <a:off x="7571810" y="3525443"/>
            <a:ext cx="756443"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1" name="直接连接符 40">
            <a:extLst>
              <a:ext uri="{FF2B5EF4-FFF2-40B4-BE49-F238E27FC236}">
                <a16:creationId xmlns:a16="http://schemas.microsoft.com/office/drawing/2014/main" id="{C92F2F82-69A5-4E57-AFBA-DE8F5C18C4F7}"/>
              </a:ext>
            </a:extLst>
          </p:cNvPr>
          <p:cNvCxnSpPr/>
          <p:nvPr>
            <p:custDataLst>
              <p:tags r:id="rId4"/>
            </p:custDataLst>
          </p:nvPr>
        </p:nvCxnSpPr>
        <p:spPr>
          <a:xfrm>
            <a:off x="7362742" y="5253828"/>
            <a:ext cx="965511"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2" name="直接连接符 41">
            <a:extLst>
              <a:ext uri="{FF2B5EF4-FFF2-40B4-BE49-F238E27FC236}">
                <a16:creationId xmlns:a16="http://schemas.microsoft.com/office/drawing/2014/main" id="{483FE0FF-63D1-4A3A-AE1E-9F3D02B82F6F}"/>
              </a:ext>
            </a:extLst>
          </p:cNvPr>
          <p:cNvCxnSpPr>
            <a:cxnSpLocks/>
            <a:stCxn id="67" idx="10"/>
          </p:cNvCxnSpPr>
          <p:nvPr>
            <p:custDataLst>
              <p:tags r:id="rId5"/>
            </p:custDataLst>
          </p:nvPr>
        </p:nvCxnSpPr>
        <p:spPr>
          <a:xfrm>
            <a:off x="6767946" y="4421458"/>
            <a:ext cx="603345" cy="834933"/>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43" name="任意多边形 1">
            <a:extLst>
              <a:ext uri="{FF2B5EF4-FFF2-40B4-BE49-F238E27FC236}">
                <a16:creationId xmlns:a16="http://schemas.microsoft.com/office/drawing/2014/main" id="{86F69EAE-5D25-4CD8-9772-5E69CA47B18B}"/>
              </a:ext>
            </a:extLst>
          </p:cNvPr>
          <p:cNvSpPr/>
          <p:nvPr>
            <p:custDataLst>
              <p:tags r:id="rId6"/>
            </p:custDataLst>
          </p:nvPr>
        </p:nvSpPr>
        <p:spPr bwMode="auto">
          <a:xfrm>
            <a:off x="4897595" y="2159820"/>
            <a:ext cx="2273984" cy="2273983"/>
          </a:xfrm>
          <a:custGeom>
            <a:avLst/>
            <a:gdLst/>
            <a:ahLst/>
            <a:cxnLst>
              <a:cxn ang="0">
                <a:pos x="1116" y="391"/>
              </a:cxn>
              <a:cxn ang="0">
                <a:pos x="391" y="127"/>
              </a:cxn>
              <a:cxn ang="0">
                <a:pos x="127" y="851"/>
              </a:cxn>
              <a:cxn ang="0">
                <a:pos x="851" y="1115"/>
              </a:cxn>
              <a:cxn ang="0">
                <a:pos x="1116" y="391"/>
              </a:cxn>
            </a:cxnLst>
            <a:rect l="0" t="0" r="r" b="b"/>
            <a:pathLst>
              <a:path w="1243" h="1243">
                <a:moveTo>
                  <a:pt x="1116" y="391"/>
                </a:moveTo>
                <a:cubicBezTo>
                  <a:pt x="989" y="118"/>
                  <a:pt x="664" y="0"/>
                  <a:pt x="391" y="127"/>
                </a:cubicBezTo>
                <a:cubicBezTo>
                  <a:pt x="118" y="254"/>
                  <a:pt x="0" y="578"/>
                  <a:pt x="127" y="851"/>
                </a:cubicBezTo>
                <a:cubicBezTo>
                  <a:pt x="254" y="1124"/>
                  <a:pt x="579" y="1243"/>
                  <a:pt x="851" y="1115"/>
                </a:cubicBezTo>
                <a:cubicBezTo>
                  <a:pt x="1124" y="988"/>
                  <a:pt x="1243" y="664"/>
                  <a:pt x="1116" y="391"/>
                </a:cubicBezTo>
                <a:close/>
              </a:path>
            </a:pathLst>
          </a:custGeom>
          <a:solidFill>
            <a:srgbClr val="1F74AD">
              <a:lumMod val="20000"/>
              <a:lumOff val="80000"/>
            </a:srgbClr>
          </a:solidFill>
          <a:ln w="9525">
            <a:noFill/>
            <a:round/>
          </a:ln>
        </p:spPr>
        <p:txBody>
          <a:bodyPr anchor="ctr"/>
          <a:lstStyle/>
          <a:p>
            <a:pPr algn="ctr">
              <a:lnSpc>
                <a:spcPct val="130000"/>
              </a:lnSpc>
            </a:pPr>
            <a:endParaRPr/>
          </a:p>
        </p:txBody>
      </p:sp>
      <p:sp>
        <p:nvSpPr>
          <p:cNvPr id="44" name="任意多边形 2">
            <a:extLst>
              <a:ext uri="{FF2B5EF4-FFF2-40B4-BE49-F238E27FC236}">
                <a16:creationId xmlns:a16="http://schemas.microsoft.com/office/drawing/2014/main" id="{8ACD86C3-1BF8-4B79-A14C-A133EB778A24}"/>
              </a:ext>
            </a:extLst>
          </p:cNvPr>
          <p:cNvSpPr/>
          <p:nvPr>
            <p:custDataLst>
              <p:tags r:id="rId7"/>
            </p:custDataLst>
          </p:nvPr>
        </p:nvSpPr>
        <p:spPr bwMode="auto">
          <a:xfrm>
            <a:off x="5463233" y="2719487"/>
            <a:ext cx="1182522" cy="744548"/>
          </a:xfrm>
          <a:custGeom>
            <a:avLst/>
            <a:gdLst/>
            <a:ahLst/>
            <a:cxnLst>
              <a:cxn ang="0">
                <a:pos x="880" y="447"/>
              </a:cxn>
              <a:cxn ang="0">
                <a:pos x="879" y="427"/>
              </a:cxn>
              <a:cxn ang="0">
                <a:pos x="431" y="0"/>
              </a:cxn>
              <a:cxn ang="0">
                <a:pos x="3" y="317"/>
              </a:cxn>
              <a:cxn ang="0">
                <a:pos x="0" y="326"/>
              </a:cxn>
              <a:cxn ang="0">
                <a:pos x="108" y="326"/>
              </a:cxn>
              <a:cxn ang="0">
                <a:pos x="109" y="322"/>
              </a:cxn>
              <a:cxn ang="0">
                <a:pos x="431" y="102"/>
              </a:cxn>
              <a:cxn ang="0">
                <a:pos x="776" y="424"/>
              </a:cxn>
              <a:cxn ang="0">
                <a:pos x="778" y="447"/>
              </a:cxn>
              <a:cxn ang="0">
                <a:pos x="729" y="447"/>
              </a:cxn>
              <a:cxn ang="0">
                <a:pos x="826" y="580"/>
              </a:cxn>
              <a:cxn ang="0">
                <a:pos x="921" y="447"/>
              </a:cxn>
              <a:cxn ang="0">
                <a:pos x="880" y="447"/>
              </a:cxn>
            </a:cxnLst>
            <a:rect l="0" t="0" r="r" b="b"/>
            <a:pathLst>
              <a:path w="921" h="580">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0"/>
                  <a:pt x="826" y="580"/>
                  <a:pt x="826" y="580"/>
                </a:cubicBezTo>
                <a:cubicBezTo>
                  <a:pt x="921" y="447"/>
                  <a:pt x="921" y="447"/>
                  <a:pt x="921" y="447"/>
                </a:cubicBezTo>
                <a:lnTo>
                  <a:pt x="880" y="447"/>
                </a:lnTo>
                <a:close/>
              </a:path>
            </a:pathLst>
          </a:custGeom>
          <a:solidFill>
            <a:srgbClr val="1F74AD">
              <a:lumMod val="75000"/>
            </a:srgbClr>
          </a:solidFill>
          <a:ln w="9525">
            <a:noFill/>
            <a:round/>
          </a:ln>
        </p:spPr>
        <p:txBody>
          <a:bodyPr anchor="ctr"/>
          <a:lstStyle/>
          <a:p>
            <a:pPr algn="ctr">
              <a:lnSpc>
                <a:spcPct val="130000"/>
              </a:lnSpc>
            </a:pPr>
            <a:endParaRPr/>
          </a:p>
        </p:txBody>
      </p:sp>
      <p:sp>
        <p:nvSpPr>
          <p:cNvPr id="45" name="任意多边形 3">
            <a:extLst>
              <a:ext uri="{FF2B5EF4-FFF2-40B4-BE49-F238E27FC236}">
                <a16:creationId xmlns:a16="http://schemas.microsoft.com/office/drawing/2014/main" id="{BF6AC9EE-0B5E-4E7F-BF66-53ACAC404320}"/>
              </a:ext>
            </a:extLst>
          </p:cNvPr>
          <p:cNvSpPr/>
          <p:nvPr>
            <p:custDataLst>
              <p:tags r:id="rId8"/>
            </p:custDataLst>
          </p:nvPr>
        </p:nvSpPr>
        <p:spPr bwMode="auto">
          <a:xfrm>
            <a:off x="5423418" y="3312737"/>
            <a:ext cx="1075018" cy="561397"/>
          </a:xfrm>
          <a:custGeom>
            <a:avLst/>
            <a:gdLst/>
            <a:ahLst/>
            <a:cxnLst>
              <a:cxn ang="0">
                <a:pos x="704" y="235"/>
              </a:cxn>
              <a:cxn ang="0">
                <a:pos x="462" y="334"/>
              </a:cxn>
              <a:cxn ang="0">
                <a:pos x="166" y="166"/>
              </a:cxn>
              <a:cxn ang="0">
                <a:pos x="147" y="134"/>
              </a:cxn>
              <a:cxn ang="0">
                <a:pos x="192" y="134"/>
              </a:cxn>
              <a:cxn ang="0">
                <a:pos x="95" y="0"/>
              </a:cxn>
              <a:cxn ang="0">
                <a:pos x="0" y="134"/>
              </a:cxn>
              <a:cxn ang="0">
                <a:pos x="38" y="134"/>
              </a:cxn>
              <a:cxn ang="0">
                <a:pos x="43" y="147"/>
              </a:cxn>
              <a:cxn ang="0">
                <a:pos x="462" y="436"/>
              </a:cxn>
              <a:cxn ang="0">
                <a:pos x="830" y="244"/>
              </a:cxn>
              <a:cxn ang="0">
                <a:pos x="838" y="233"/>
              </a:cxn>
              <a:cxn ang="0">
                <a:pos x="706" y="233"/>
              </a:cxn>
              <a:cxn ang="0">
                <a:pos x="704" y="235"/>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1F74AD">
              <a:lumMod val="75000"/>
            </a:srgbClr>
          </a:solidFill>
          <a:ln w="9525">
            <a:noFill/>
            <a:round/>
          </a:ln>
        </p:spPr>
        <p:txBody>
          <a:bodyPr anchor="ctr"/>
          <a:lstStyle/>
          <a:p>
            <a:pPr algn="ctr">
              <a:lnSpc>
                <a:spcPct val="130000"/>
              </a:lnSpc>
            </a:pPr>
            <a:endParaRPr/>
          </a:p>
        </p:txBody>
      </p:sp>
      <p:sp>
        <p:nvSpPr>
          <p:cNvPr id="46" name="任意多边形 4">
            <a:extLst>
              <a:ext uri="{FF2B5EF4-FFF2-40B4-BE49-F238E27FC236}">
                <a16:creationId xmlns:a16="http://schemas.microsoft.com/office/drawing/2014/main" id="{4480A858-183C-41BF-A93F-09A112C1CEC8}"/>
              </a:ext>
            </a:extLst>
          </p:cNvPr>
          <p:cNvSpPr/>
          <p:nvPr>
            <p:custDataLst>
              <p:tags r:id="rId9"/>
            </p:custDataLst>
          </p:nvPr>
        </p:nvSpPr>
        <p:spPr bwMode="auto">
          <a:xfrm>
            <a:off x="5650368" y="2950416"/>
            <a:ext cx="724642" cy="704733"/>
          </a:xfrm>
          <a:custGeom>
            <a:avLst/>
            <a:gdLst/>
            <a:ahLst/>
            <a:cxnLst>
              <a:cxn ang="0">
                <a:pos x="0" y="227"/>
              </a:cxn>
              <a:cxn ang="0">
                <a:pos x="0" y="327"/>
              </a:cxn>
              <a:cxn ang="0">
                <a:pos x="46" y="327"/>
              </a:cxn>
              <a:cxn ang="0">
                <a:pos x="80" y="407"/>
              </a:cxn>
              <a:cxn ang="0">
                <a:pos x="48" y="439"/>
              </a:cxn>
              <a:cxn ang="0">
                <a:pos x="119" y="510"/>
              </a:cxn>
              <a:cxn ang="0">
                <a:pos x="151" y="478"/>
              </a:cxn>
              <a:cxn ang="0">
                <a:pos x="230" y="511"/>
              </a:cxn>
              <a:cxn ang="0">
                <a:pos x="230" y="550"/>
              </a:cxn>
              <a:cxn ang="0">
                <a:pos x="330" y="550"/>
              </a:cxn>
              <a:cxn ang="0">
                <a:pos x="330" y="512"/>
              </a:cxn>
              <a:cxn ang="0">
                <a:pos x="414" y="478"/>
              </a:cxn>
              <a:cxn ang="0">
                <a:pos x="444" y="509"/>
              </a:cxn>
              <a:cxn ang="0">
                <a:pos x="515" y="438"/>
              </a:cxn>
              <a:cxn ang="0">
                <a:pos x="485" y="408"/>
              </a:cxn>
              <a:cxn ang="0">
                <a:pos x="520" y="327"/>
              </a:cxn>
              <a:cxn ang="0">
                <a:pos x="564" y="327"/>
              </a:cxn>
              <a:cxn ang="0">
                <a:pos x="564" y="227"/>
              </a:cxn>
              <a:cxn ang="0">
                <a:pos x="521" y="227"/>
              </a:cxn>
              <a:cxn ang="0">
                <a:pos x="486" y="143"/>
              </a:cxn>
              <a:cxn ang="0">
                <a:pos x="518" y="111"/>
              </a:cxn>
              <a:cxn ang="0">
                <a:pos x="447" y="40"/>
              </a:cxn>
              <a:cxn ang="0">
                <a:pos x="415" y="72"/>
              </a:cxn>
              <a:cxn ang="0">
                <a:pos x="330" y="38"/>
              </a:cxn>
              <a:cxn ang="0">
                <a:pos x="330" y="0"/>
              </a:cxn>
              <a:cxn ang="0">
                <a:pos x="230" y="0"/>
              </a:cxn>
              <a:cxn ang="0">
                <a:pos x="230" y="39"/>
              </a:cxn>
              <a:cxn ang="0">
                <a:pos x="150" y="73"/>
              </a:cxn>
              <a:cxn ang="0">
                <a:pos x="116" y="39"/>
              </a:cxn>
              <a:cxn ang="0">
                <a:pos x="45" y="110"/>
              </a:cxn>
              <a:cxn ang="0">
                <a:pos x="79" y="144"/>
              </a:cxn>
              <a:cxn ang="0">
                <a:pos x="45" y="227"/>
              </a:cxn>
              <a:cxn ang="0">
                <a:pos x="0" y="227"/>
              </a:cxn>
              <a:cxn ang="0">
                <a:pos x="283" y="104"/>
              </a:cxn>
              <a:cxn ang="0">
                <a:pos x="456" y="275"/>
              </a:cxn>
              <a:cxn ang="0">
                <a:pos x="283" y="446"/>
              </a:cxn>
              <a:cxn ang="0">
                <a:pos x="110" y="275"/>
              </a:cxn>
              <a:cxn ang="0">
                <a:pos x="283" y="104"/>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1F74AD">
              <a:lumMod val="75000"/>
            </a:srgbClr>
          </a:solidFill>
          <a:ln w="9525">
            <a:noFill/>
            <a:round/>
          </a:ln>
        </p:spPr>
        <p:txBody>
          <a:bodyPr anchor="ctr"/>
          <a:lstStyle/>
          <a:p>
            <a:pPr algn="ctr">
              <a:lnSpc>
                <a:spcPct val="130000"/>
              </a:lnSpc>
            </a:pPr>
            <a:endParaRPr/>
          </a:p>
        </p:txBody>
      </p:sp>
      <p:sp>
        <p:nvSpPr>
          <p:cNvPr id="47" name="任意多边形 33">
            <a:extLst>
              <a:ext uri="{FF2B5EF4-FFF2-40B4-BE49-F238E27FC236}">
                <a16:creationId xmlns:a16="http://schemas.microsoft.com/office/drawing/2014/main" id="{1BF7B047-D67E-415D-8698-2804D9F77238}"/>
              </a:ext>
            </a:extLst>
          </p:cNvPr>
          <p:cNvSpPr/>
          <p:nvPr>
            <p:custDataLst>
              <p:tags r:id="rId10"/>
            </p:custDataLst>
          </p:nvPr>
        </p:nvSpPr>
        <p:spPr bwMode="auto">
          <a:xfrm>
            <a:off x="5841482" y="3137549"/>
            <a:ext cx="338433" cy="330468"/>
          </a:xfrm>
          <a:custGeom>
            <a:avLst/>
            <a:gdLst/>
            <a:ahLst/>
            <a:cxnLst>
              <a:cxn ang="0">
                <a:pos x="131" y="259"/>
              </a:cxn>
              <a:cxn ang="0">
                <a:pos x="261" y="129"/>
              </a:cxn>
              <a:cxn ang="0">
                <a:pos x="131" y="0"/>
              </a:cxn>
              <a:cxn ang="0">
                <a:pos x="0" y="129"/>
              </a:cxn>
              <a:cxn ang="0">
                <a:pos x="131" y="259"/>
              </a:cxn>
              <a:cxn ang="0">
                <a:pos x="131" y="42"/>
              </a:cxn>
              <a:cxn ang="0">
                <a:pos x="219" y="129"/>
              </a:cxn>
              <a:cxn ang="0">
                <a:pos x="131" y="217"/>
              </a:cxn>
              <a:cxn ang="0">
                <a:pos x="42" y="129"/>
              </a:cxn>
              <a:cxn ang="0">
                <a:pos x="131" y="42"/>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1F74AD">
              <a:lumMod val="75000"/>
            </a:srgbClr>
          </a:solidFill>
          <a:ln w="9525">
            <a:noFill/>
            <a:round/>
          </a:ln>
        </p:spPr>
        <p:txBody>
          <a:bodyPr anchor="ctr"/>
          <a:lstStyle/>
          <a:p>
            <a:pPr algn="ctr">
              <a:lnSpc>
                <a:spcPct val="130000"/>
              </a:lnSpc>
            </a:pPr>
            <a:endParaRPr/>
          </a:p>
        </p:txBody>
      </p:sp>
      <p:sp>
        <p:nvSpPr>
          <p:cNvPr id="48" name="椭圆 47">
            <a:extLst>
              <a:ext uri="{FF2B5EF4-FFF2-40B4-BE49-F238E27FC236}">
                <a16:creationId xmlns:a16="http://schemas.microsoft.com/office/drawing/2014/main" id="{344F7617-A2A7-42C8-804C-D302BFED3349}"/>
              </a:ext>
            </a:extLst>
          </p:cNvPr>
          <p:cNvSpPr/>
          <p:nvPr>
            <p:custDataLst>
              <p:tags r:id="rId11"/>
            </p:custDataLst>
          </p:nvPr>
        </p:nvSpPr>
        <p:spPr bwMode="auto">
          <a:xfrm>
            <a:off x="5952965" y="3245049"/>
            <a:ext cx="119446" cy="115466"/>
          </a:xfrm>
          <a:prstGeom prst="ellipse">
            <a:avLst/>
          </a:prstGeom>
          <a:solidFill>
            <a:srgbClr val="1F74AD">
              <a:lumMod val="75000"/>
            </a:srgbClr>
          </a:solidFill>
          <a:ln w="9525">
            <a:noFill/>
            <a:round/>
          </a:ln>
        </p:spPr>
        <p:txBody>
          <a:bodyPr anchor="ctr"/>
          <a:lstStyle/>
          <a:p>
            <a:pPr algn="ctr">
              <a:lnSpc>
                <a:spcPct val="130000"/>
              </a:lnSpc>
            </a:pPr>
            <a:endParaRPr/>
          </a:p>
        </p:txBody>
      </p:sp>
      <p:sp>
        <p:nvSpPr>
          <p:cNvPr id="49" name="文本框 48">
            <a:extLst>
              <a:ext uri="{FF2B5EF4-FFF2-40B4-BE49-F238E27FC236}">
                <a16:creationId xmlns:a16="http://schemas.microsoft.com/office/drawing/2014/main" id="{933BBFCE-618A-4FC3-B840-B61A182B3572}"/>
              </a:ext>
            </a:extLst>
          </p:cNvPr>
          <p:cNvSpPr txBox="1"/>
          <p:nvPr>
            <p:custDataLst>
              <p:tags r:id="rId12"/>
            </p:custDataLst>
          </p:nvPr>
        </p:nvSpPr>
        <p:spPr bwMode="auto">
          <a:xfrm>
            <a:off x="8328253" y="1358323"/>
            <a:ext cx="2716270" cy="477705"/>
          </a:xfrm>
          <a:prstGeom prst="rect">
            <a:avLst/>
          </a:prstGeom>
          <a:noFill/>
        </p:spPr>
        <p:txBody>
          <a:bodyPr wrap="square" lIns="90000" tIns="46800" rIns="90000" bIns="0" anchor="ctr">
            <a:normAutofit/>
          </a:bodyPr>
          <a:lstStyle/>
          <a:p>
            <a:pPr>
              <a:lnSpc>
                <a:spcPct val="120000"/>
              </a:lnSpc>
            </a:pPr>
            <a:r>
              <a:rPr lang="zh-CN" altLang="en-US" sz="2000" b="1" spc="300" dirty="0">
                <a:latin typeface="微软雅黑" panose="020B0503020204020204" charset="-122"/>
                <a:ea typeface="微软雅黑" panose="020B0503020204020204" charset="-122"/>
                <a:cs typeface="+mn-ea"/>
              </a:rPr>
              <a:t>技术输出</a:t>
            </a:r>
          </a:p>
        </p:txBody>
      </p:sp>
      <p:sp>
        <p:nvSpPr>
          <p:cNvPr id="50" name="文本框 49">
            <a:extLst>
              <a:ext uri="{FF2B5EF4-FFF2-40B4-BE49-F238E27FC236}">
                <a16:creationId xmlns:a16="http://schemas.microsoft.com/office/drawing/2014/main" id="{A04F5011-9EE2-4C5D-AB13-518D284B9840}"/>
              </a:ext>
            </a:extLst>
          </p:cNvPr>
          <p:cNvSpPr txBox="1"/>
          <p:nvPr>
            <p:custDataLst>
              <p:tags r:id="rId13"/>
            </p:custDataLst>
          </p:nvPr>
        </p:nvSpPr>
        <p:spPr bwMode="auto">
          <a:xfrm>
            <a:off x="8328025" y="1858010"/>
            <a:ext cx="3442970" cy="771525"/>
          </a:xfrm>
          <a:prstGeom prst="rect">
            <a:avLst/>
          </a:prstGeom>
          <a:noFill/>
        </p:spPr>
        <p:txBody>
          <a:bodyPr wrap="square" lIns="90000" tIns="0" rIns="90000" bIns="46800">
            <a:noAutofit/>
          </a:bodyPr>
          <a:lstStyle/>
          <a:p>
            <a:pPr>
              <a:lnSpc>
                <a:spcPct val="120000"/>
              </a:lnSpc>
            </a:pPr>
            <a:r>
              <a:rPr lang="zh-CN" altLang="en-US" sz="1600" spc="150" dirty="0">
                <a:latin typeface="微软雅黑" panose="020B0503020204020204" charset="-122"/>
                <a:ea typeface="微软雅黑" panose="020B0503020204020204" charset="-122"/>
              </a:rPr>
              <a:t>解决企业软硬件技术能力不足，提供统一的、标准的、通用的信息化技术产品</a:t>
            </a:r>
          </a:p>
        </p:txBody>
      </p:sp>
      <p:sp>
        <p:nvSpPr>
          <p:cNvPr id="51" name="文本框 50">
            <a:extLst>
              <a:ext uri="{FF2B5EF4-FFF2-40B4-BE49-F238E27FC236}">
                <a16:creationId xmlns:a16="http://schemas.microsoft.com/office/drawing/2014/main" id="{86A5528E-4D1A-4D0F-A576-CC783298FB8C}"/>
              </a:ext>
            </a:extLst>
          </p:cNvPr>
          <p:cNvSpPr txBox="1"/>
          <p:nvPr>
            <p:custDataLst>
              <p:tags r:id="rId14"/>
            </p:custDataLst>
          </p:nvPr>
        </p:nvSpPr>
        <p:spPr bwMode="auto">
          <a:xfrm>
            <a:off x="8328253" y="3142020"/>
            <a:ext cx="2716270" cy="477705"/>
          </a:xfrm>
          <a:prstGeom prst="rect">
            <a:avLst/>
          </a:prstGeom>
          <a:noFill/>
        </p:spPr>
        <p:txBody>
          <a:bodyPr wrap="square" lIns="90000" tIns="46800" rIns="90000" bIns="0" anchor="ctr">
            <a:normAutofit/>
          </a:bodyPr>
          <a:lstStyle/>
          <a:p>
            <a:pPr>
              <a:lnSpc>
                <a:spcPct val="120000"/>
              </a:lnSpc>
            </a:pPr>
            <a:r>
              <a:rPr lang="zh-CN" altLang="en-US" sz="2000" b="1" spc="300" dirty="0">
                <a:latin typeface="微软雅黑" panose="020B0503020204020204" charset="-122"/>
                <a:ea typeface="微软雅黑" panose="020B0503020204020204" charset="-122"/>
                <a:cs typeface="+mn-ea"/>
              </a:rPr>
              <a:t>车后市场整合</a:t>
            </a:r>
          </a:p>
        </p:txBody>
      </p:sp>
      <p:sp>
        <p:nvSpPr>
          <p:cNvPr id="52" name="文本框 51">
            <a:extLst>
              <a:ext uri="{FF2B5EF4-FFF2-40B4-BE49-F238E27FC236}">
                <a16:creationId xmlns:a16="http://schemas.microsoft.com/office/drawing/2014/main" id="{C5A0BC26-984B-4483-BD98-EFD163B1C42E}"/>
              </a:ext>
            </a:extLst>
          </p:cNvPr>
          <p:cNvSpPr txBox="1"/>
          <p:nvPr>
            <p:custDataLst>
              <p:tags r:id="rId15"/>
            </p:custDataLst>
          </p:nvPr>
        </p:nvSpPr>
        <p:spPr bwMode="auto">
          <a:xfrm>
            <a:off x="8328025" y="3641725"/>
            <a:ext cx="3442970" cy="919480"/>
          </a:xfrm>
          <a:prstGeom prst="rect">
            <a:avLst/>
          </a:prstGeom>
          <a:noFill/>
        </p:spPr>
        <p:txBody>
          <a:bodyPr wrap="square" lIns="90000" tIns="0" rIns="90000" bIns="46800">
            <a:noAutofit/>
          </a:bodyPr>
          <a:lstStyle/>
          <a:p>
            <a:pPr>
              <a:lnSpc>
                <a:spcPct val="120000"/>
              </a:lnSpc>
            </a:pPr>
            <a:r>
              <a:rPr lang="zh-CN" altLang="en-US" sz="1600" spc="150" dirty="0">
                <a:latin typeface="微软雅黑" panose="020B0503020204020204" charset="-122"/>
                <a:ea typeface="微软雅黑" panose="020B0503020204020204" charset="-122"/>
              </a:rPr>
              <a:t>整合新车销售、二手车销售、定点服务站、加油加气站等。为企业园区、车辆提供智能硬件设备</a:t>
            </a:r>
          </a:p>
        </p:txBody>
      </p:sp>
      <p:sp>
        <p:nvSpPr>
          <p:cNvPr id="53" name="文本框 52">
            <a:extLst>
              <a:ext uri="{FF2B5EF4-FFF2-40B4-BE49-F238E27FC236}">
                <a16:creationId xmlns:a16="http://schemas.microsoft.com/office/drawing/2014/main" id="{EC2A6193-2A84-4FF4-929D-0AE260AFBFA7}"/>
              </a:ext>
            </a:extLst>
          </p:cNvPr>
          <p:cNvSpPr txBox="1"/>
          <p:nvPr>
            <p:custDataLst>
              <p:tags r:id="rId16"/>
            </p:custDataLst>
          </p:nvPr>
        </p:nvSpPr>
        <p:spPr bwMode="auto">
          <a:xfrm>
            <a:off x="8328253" y="4925716"/>
            <a:ext cx="2716270" cy="477705"/>
          </a:xfrm>
          <a:prstGeom prst="rect">
            <a:avLst/>
          </a:prstGeom>
          <a:noFill/>
        </p:spPr>
        <p:txBody>
          <a:bodyPr wrap="square" lIns="90000" tIns="46800" rIns="90000" bIns="0" anchor="ctr">
            <a:normAutofit/>
          </a:bodyPr>
          <a:lstStyle/>
          <a:p>
            <a:pPr>
              <a:lnSpc>
                <a:spcPct val="120000"/>
              </a:lnSpc>
            </a:pPr>
            <a:r>
              <a:rPr lang="zh-CN" altLang="en-US" sz="2000" b="1" spc="300" dirty="0">
                <a:latin typeface="微软雅黑" panose="020B0503020204020204" charset="-122"/>
                <a:ea typeface="微软雅黑" panose="020B0503020204020204" charset="-122"/>
                <a:cs typeface="+mn-ea"/>
              </a:rPr>
              <a:t>政策、方案输出</a:t>
            </a:r>
          </a:p>
        </p:txBody>
      </p:sp>
      <p:sp>
        <p:nvSpPr>
          <p:cNvPr id="54" name="文本框 53">
            <a:extLst>
              <a:ext uri="{FF2B5EF4-FFF2-40B4-BE49-F238E27FC236}">
                <a16:creationId xmlns:a16="http://schemas.microsoft.com/office/drawing/2014/main" id="{385414AF-9527-4257-9415-9F221B213AB2}"/>
              </a:ext>
            </a:extLst>
          </p:cNvPr>
          <p:cNvSpPr txBox="1"/>
          <p:nvPr>
            <p:custDataLst>
              <p:tags r:id="rId17"/>
            </p:custDataLst>
          </p:nvPr>
        </p:nvSpPr>
        <p:spPr bwMode="auto">
          <a:xfrm>
            <a:off x="8328025" y="5425440"/>
            <a:ext cx="3308985" cy="771525"/>
          </a:xfrm>
          <a:prstGeom prst="rect">
            <a:avLst/>
          </a:prstGeom>
          <a:noFill/>
        </p:spPr>
        <p:txBody>
          <a:bodyPr wrap="square" lIns="90000" tIns="0" rIns="90000" bIns="46800">
            <a:noAutofit/>
          </a:bodyPr>
          <a:lstStyle/>
          <a:p>
            <a:pPr>
              <a:lnSpc>
                <a:spcPct val="120000"/>
              </a:lnSpc>
            </a:pPr>
            <a:r>
              <a:rPr lang="zh-CN" altLang="en-US" sz="1600" spc="150" dirty="0">
                <a:latin typeface="微软雅黑" panose="020B0503020204020204" charset="-122"/>
                <a:ea typeface="微软雅黑" panose="020B0503020204020204" charset="-122"/>
              </a:rPr>
              <a:t>为企业提供经营咨询服务，统一协调扶持政策等</a:t>
            </a:r>
          </a:p>
        </p:txBody>
      </p:sp>
      <p:cxnSp>
        <p:nvCxnSpPr>
          <p:cNvPr id="55" name="直接连接符 54">
            <a:extLst>
              <a:ext uri="{FF2B5EF4-FFF2-40B4-BE49-F238E27FC236}">
                <a16:creationId xmlns:a16="http://schemas.microsoft.com/office/drawing/2014/main" id="{C5768B05-ED08-4A9F-85B0-658643C7BDD5}"/>
              </a:ext>
            </a:extLst>
          </p:cNvPr>
          <p:cNvCxnSpPr/>
          <p:nvPr>
            <p:custDataLst>
              <p:tags r:id="rId18"/>
            </p:custDataLst>
          </p:nvPr>
        </p:nvCxnSpPr>
        <p:spPr>
          <a:xfrm flipH="1">
            <a:off x="3666859" y="1752236"/>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56" name="直接连接符 55">
            <a:extLst>
              <a:ext uri="{FF2B5EF4-FFF2-40B4-BE49-F238E27FC236}">
                <a16:creationId xmlns:a16="http://schemas.microsoft.com/office/drawing/2014/main" id="{32113AC0-23E0-4551-B7B1-01138E00B1C2}"/>
              </a:ext>
            </a:extLst>
          </p:cNvPr>
          <p:cNvCxnSpPr/>
          <p:nvPr>
            <p:custDataLst>
              <p:tags r:id="rId19"/>
            </p:custDataLst>
          </p:nvPr>
        </p:nvCxnSpPr>
        <p:spPr>
          <a:xfrm rot="16200000" flipV="1">
            <a:off x="4506584" y="1790710"/>
            <a:ext cx="410271" cy="328195"/>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57" name="直接连接符 56">
            <a:extLst>
              <a:ext uri="{FF2B5EF4-FFF2-40B4-BE49-F238E27FC236}">
                <a16:creationId xmlns:a16="http://schemas.microsoft.com/office/drawing/2014/main" id="{A19C2DB0-9BA3-4D30-AEAA-93D5271AFF0F}"/>
              </a:ext>
            </a:extLst>
          </p:cNvPr>
          <p:cNvCxnSpPr/>
          <p:nvPr>
            <p:custDataLst>
              <p:tags r:id="rId20"/>
            </p:custDataLst>
          </p:nvPr>
        </p:nvCxnSpPr>
        <p:spPr>
          <a:xfrm flipH="1" flipV="1">
            <a:off x="3666859" y="5304889"/>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58" name="直接连接符 57">
            <a:extLst>
              <a:ext uri="{FF2B5EF4-FFF2-40B4-BE49-F238E27FC236}">
                <a16:creationId xmlns:a16="http://schemas.microsoft.com/office/drawing/2014/main" id="{D2FA0784-8589-49A5-B23C-E0866911CEF0}"/>
              </a:ext>
            </a:extLst>
          </p:cNvPr>
          <p:cNvCxnSpPr>
            <a:cxnSpLocks/>
            <a:stCxn id="68" idx="41"/>
          </p:cNvCxnSpPr>
          <p:nvPr>
            <p:custDataLst>
              <p:tags r:id="rId21"/>
            </p:custDataLst>
          </p:nvPr>
        </p:nvCxnSpPr>
        <p:spPr>
          <a:xfrm flipH="1">
            <a:off x="4547624" y="4428782"/>
            <a:ext cx="744956" cy="88038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59" name="文本框 58">
            <a:extLst>
              <a:ext uri="{FF2B5EF4-FFF2-40B4-BE49-F238E27FC236}">
                <a16:creationId xmlns:a16="http://schemas.microsoft.com/office/drawing/2014/main" id="{56FE6BAF-96CF-48E1-86DF-B9BE664585E9}"/>
              </a:ext>
            </a:extLst>
          </p:cNvPr>
          <p:cNvSpPr txBox="1"/>
          <p:nvPr>
            <p:custDataLst>
              <p:tags r:id="rId22"/>
            </p:custDataLst>
          </p:nvPr>
        </p:nvSpPr>
        <p:spPr bwMode="auto">
          <a:xfrm>
            <a:off x="1147477" y="1440807"/>
            <a:ext cx="2519382" cy="477705"/>
          </a:xfrm>
          <a:prstGeom prst="rect">
            <a:avLst/>
          </a:prstGeom>
          <a:noFill/>
        </p:spPr>
        <p:txBody>
          <a:bodyPr wrap="square" lIns="90000" tIns="46800" rIns="90000" bIns="0" anchor="ctr">
            <a:normAutofit/>
          </a:bodyPr>
          <a:lstStyle/>
          <a:p>
            <a:pPr algn="r">
              <a:lnSpc>
                <a:spcPct val="120000"/>
              </a:lnSpc>
            </a:pPr>
            <a:r>
              <a:rPr lang="zh-CN" altLang="en-US" sz="2000" b="1" spc="300" dirty="0">
                <a:latin typeface="微软雅黑" panose="020B0503020204020204" charset="-122"/>
                <a:ea typeface="微软雅黑" panose="020B0503020204020204" charset="-122"/>
                <a:cs typeface="+mn-ea"/>
              </a:rPr>
              <a:t>大数据分析</a:t>
            </a:r>
          </a:p>
        </p:txBody>
      </p:sp>
      <p:sp>
        <p:nvSpPr>
          <p:cNvPr id="60" name="文本框 59">
            <a:extLst>
              <a:ext uri="{FF2B5EF4-FFF2-40B4-BE49-F238E27FC236}">
                <a16:creationId xmlns:a16="http://schemas.microsoft.com/office/drawing/2014/main" id="{5685A3AE-9AEF-4ED6-970F-AC27EDCD8EB6}"/>
              </a:ext>
            </a:extLst>
          </p:cNvPr>
          <p:cNvSpPr txBox="1"/>
          <p:nvPr>
            <p:custDataLst>
              <p:tags r:id="rId23"/>
            </p:custDataLst>
          </p:nvPr>
        </p:nvSpPr>
        <p:spPr bwMode="auto">
          <a:xfrm>
            <a:off x="622300" y="1940560"/>
            <a:ext cx="3044825" cy="741045"/>
          </a:xfrm>
          <a:prstGeom prst="rect">
            <a:avLst/>
          </a:prstGeom>
          <a:noFill/>
        </p:spPr>
        <p:txBody>
          <a:bodyPr wrap="square" lIns="90000" tIns="0" rIns="90000" bIns="46800">
            <a:noAutofit/>
          </a:bodyPr>
          <a:lstStyle/>
          <a:p>
            <a:pPr algn="r">
              <a:lnSpc>
                <a:spcPct val="120000"/>
              </a:lnSpc>
            </a:pPr>
            <a:r>
              <a:rPr lang="zh-CN" altLang="en-US" sz="1600" spc="150" dirty="0">
                <a:latin typeface="微软雅黑" panose="020B0503020204020204" charset="-122"/>
                <a:ea typeface="微软雅黑" panose="020B0503020204020204" charset="-122"/>
              </a:rPr>
              <a:t>分析物流用户数据、车辆数据、交易数据、流通数据、金融数据等</a:t>
            </a:r>
          </a:p>
        </p:txBody>
      </p:sp>
      <p:sp>
        <p:nvSpPr>
          <p:cNvPr id="61" name="文本框 60">
            <a:extLst>
              <a:ext uri="{FF2B5EF4-FFF2-40B4-BE49-F238E27FC236}">
                <a16:creationId xmlns:a16="http://schemas.microsoft.com/office/drawing/2014/main" id="{83BFC28B-F495-496A-99F4-66D5099AE36B}"/>
              </a:ext>
            </a:extLst>
          </p:cNvPr>
          <p:cNvSpPr txBox="1"/>
          <p:nvPr>
            <p:custDataLst>
              <p:tags r:id="rId24"/>
            </p:custDataLst>
          </p:nvPr>
        </p:nvSpPr>
        <p:spPr bwMode="auto">
          <a:xfrm>
            <a:off x="1147477" y="4956120"/>
            <a:ext cx="2519382" cy="477705"/>
          </a:xfrm>
          <a:prstGeom prst="rect">
            <a:avLst/>
          </a:prstGeom>
          <a:noFill/>
        </p:spPr>
        <p:txBody>
          <a:bodyPr wrap="square" lIns="90000" tIns="46800" rIns="90000" bIns="0" anchor="ctr">
            <a:normAutofit/>
          </a:bodyPr>
          <a:lstStyle/>
          <a:p>
            <a:pPr algn="r">
              <a:lnSpc>
                <a:spcPct val="120000"/>
              </a:lnSpc>
            </a:pPr>
            <a:r>
              <a:rPr lang="zh-CN" altLang="en-US" sz="2000" b="1" spc="300" dirty="0">
                <a:latin typeface="微软雅黑" panose="020B0503020204020204" charset="-122"/>
                <a:ea typeface="微软雅黑" panose="020B0503020204020204" charset="-122"/>
                <a:cs typeface="+mn-ea"/>
              </a:rPr>
              <a:t>金融产品服务</a:t>
            </a:r>
          </a:p>
        </p:txBody>
      </p:sp>
      <p:sp>
        <p:nvSpPr>
          <p:cNvPr id="62" name="文本框 61">
            <a:extLst>
              <a:ext uri="{FF2B5EF4-FFF2-40B4-BE49-F238E27FC236}">
                <a16:creationId xmlns:a16="http://schemas.microsoft.com/office/drawing/2014/main" id="{5497C9DC-B44C-41D5-B570-62BE75FBA021}"/>
              </a:ext>
            </a:extLst>
          </p:cNvPr>
          <p:cNvSpPr txBox="1"/>
          <p:nvPr>
            <p:custDataLst>
              <p:tags r:id="rId25"/>
            </p:custDataLst>
          </p:nvPr>
        </p:nvSpPr>
        <p:spPr bwMode="auto">
          <a:xfrm>
            <a:off x="622300" y="5455920"/>
            <a:ext cx="3044825" cy="741045"/>
          </a:xfrm>
          <a:prstGeom prst="rect">
            <a:avLst/>
          </a:prstGeom>
          <a:noFill/>
        </p:spPr>
        <p:txBody>
          <a:bodyPr wrap="square" lIns="90000" tIns="0" rIns="90000" bIns="46800">
            <a:noAutofit/>
          </a:bodyPr>
          <a:lstStyle/>
          <a:p>
            <a:pPr algn="r">
              <a:lnSpc>
                <a:spcPct val="120000"/>
              </a:lnSpc>
            </a:pPr>
            <a:r>
              <a:rPr lang="zh-CN" altLang="en-US" sz="1600" spc="150" dirty="0">
                <a:latin typeface="微软雅黑" panose="020B0503020204020204" charset="-122"/>
                <a:ea typeface="微软雅黑" panose="020B0503020204020204" charset="-122"/>
              </a:rPr>
              <a:t>为平台内企业提供普惠的金融融资、保理、保险等服务</a:t>
            </a:r>
          </a:p>
        </p:txBody>
      </p:sp>
      <p:sp>
        <p:nvSpPr>
          <p:cNvPr id="63" name="任意多边形: 形状 62">
            <a:extLst>
              <a:ext uri="{FF2B5EF4-FFF2-40B4-BE49-F238E27FC236}">
                <a16:creationId xmlns:a16="http://schemas.microsoft.com/office/drawing/2014/main" id="{757CB28C-3BE3-44CE-8B98-73C571138F88}"/>
              </a:ext>
            </a:extLst>
          </p:cNvPr>
          <p:cNvSpPr/>
          <p:nvPr>
            <p:custDataLst>
              <p:tags r:id="rId26"/>
            </p:custDataLst>
          </p:nvPr>
        </p:nvSpPr>
        <p:spPr>
          <a:xfrm>
            <a:off x="6084272" y="1641500"/>
            <a:ext cx="1212903" cy="1034372"/>
          </a:xfrm>
          <a:custGeom>
            <a:avLst/>
            <a:gdLst>
              <a:gd name="connsiteX0" fmla="*/ 199042 w 1212903"/>
              <a:gd name="connsiteY0" fmla="*/ 0 h 1034372"/>
              <a:gd name="connsiteX1" fmla="*/ 526626 w 1212903"/>
              <a:gd name="connsiteY1" fmla="*/ 82275 h 1034372"/>
              <a:gd name="connsiteX2" fmla="*/ 502834 w 1212903"/>
              <a:gd name="connsiteY2" fmla="*/ 409547 h 1034372"/>
              <a:gd name="connsiteX3" fmla="*/ 501004 w 1212903"/>
              <a:gd name="connsiteY3" fmla="*/ 415032 h 1034372"/>
              <a:gd name="connsiteX4" fmla="*/ 691333 w 1212903"/>
              <a:gd name="connsiteY4" fmla="*/ 521076 h 1034372"/>
              <a:gd name="connsiteX5" fmla="*/ 965843 w 1212903"/>
              <a:gd name="connsiteY5" fmla="*/ 323615 h 1034372"/>
              <a:gd name="connsiteX6" fmla="*/ 1212903 w 1212903"/>
              <a:gd name="connsiteY6" fmla="*/ 553986 h 1034372"/>
              <a:gd name="connsiteX7" fmla="*/ 1033556 w 1212903"/>
              <a:gd name="connsiteY7" fmla="*/ 828237 h 1034372"/>
              <a:gd name="connsiteX8" fmla="*/ 1028067 w 1212903"/>
              <a:gd name="connsiteY8" fmla="*/ 833721 h 1034372"/>
              <a:gd name="connsiteX9" fmla="*/ 1089366 w 1212903"/>
              <a:gd name="connsiteY9" fmla="*/ 921629 h 1034372"/>
              <a:gd name="connsiteX10" fmla="*/ 894089 w 1212903"/>
              <a:gd name="connsiteY10" fmla="*/ 1034372 h 1034372"/>
              <a:gd name="connsiteX11" fmla="*/ 803125 w 1212903"/>
              <a:gd name="connsiteY11" fmla="*/ 913173 h 1034372"/>
              <a:gd name="connsiteX12" fmla="*/ 19595 w 1212903"/>
              <a:gd name="connsiteY12" fmla="*/ 526335 h 1034372"/>
              <a:gd name="connsiteX13" fmla="*/ 0 w 1212903"/>
              <a:gd name="connsiteY13" fmla="*/ 526081 h 1034372"/>
              <a:gd name="connsiteX14" fmla="*/ 0 w 1212903"/>
              <a:gd name="connsiteY14" fmla="*/ 298240 h 1034372"/>
              <a:gd name="connsiteX15" fmla="*/ 25871 w 1212903"/>
              <a:gd name="connsiteY15" fmla="*/ 300761 h 1034372"/>
              <a:gd name="connsiteX16" fmla="*/ 52636 w 1212903"/>
              <a:gd name="connsiteY16" fmla="*/ 303504 h 1034372"/>
              <a:gd name="connsiteX17" fmla="*/ 199042 w 1212903"/>
              <a:gd name="connsiteY17" fmla="*/ 0 h 103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2903" h="1034372">
                <a:moveTo>
                  <a:pt x="199042" y="0"/>
                </a:moveTo>
                <a:cubicBezTo>
                  <a:pt x="199042" y="0"/>
                  <a:pt x="199042" y="0"/>
                  <a:pt x="526626" y="82275"/>
                </a:cubicBezTo>
                <a:cubicBezTo>
                  <a:pt x="526626" y="82275"/>
                  <a:pt x="526626" y="82275"/>
                  <a:pt x="502834" y="409547"/>
                </a:cubicBezTo>
                <a:cubicBezTo>
                  <a:pt x="502834" y="409547"/>
                  <a:pt x="502834" y="409547"/>
                  <a:pt x="501004" y="415032"/>
                </a:cubicBezTo>
                <a:cubicBezTo>
                  <a:pt x="566887" y="446115"/>
                  <a:pt x="630939" y="480852"/>
                  <a:pt x="691333" y="521076"/>
                </a:cubicBezTo>
                <a:cubicBezTo>
                  <a:pt x="691333" y="521076"/>
                  <a:pt x="691333" y="521076"/>
                  <a:pt x="965843" y="323615"/>
                </a:cubicBezTo>
                <a:cubicBezTo>
                  <a:pt x="965843" y="323615"/>
                  <a:pt x="965843" y="323615"/>
                  <a:pt x="1212903" y="553986"/>
                </a:cubicBezTo>
                <a:cubicBezTo>
                  <a:pt x="1212903" y="553986"/>
                  <a:pt x="1212903" y="553986"/>
                  <a:pt x="1033556" y="828237"/>
                </a:cubicBezTo>
                <a:cubicBezTo>
                  <a:pt x="1033556" y="828237"/>
                  <a:pt x="1033556" y="828237"/>
                  <a:pt x="1028067" y="833721"/>
                </a:cubicBezTo>
                <a:lnTo>
                  <a:pt x="1089366" y="921629"/>
                </a:lnTo>
                <a:lnTo>
                  <a:pt x="894089" y="1034372"/>
                </a:lnTo>
                <a:lnTo>
                  <a:pt x="803125" y="913173"/>
                </a:lnTo>
                <a:cubicBezTo>
                  <a:pt x="603431" y="682214"/>
                  <a:pt x="318679" y="544781"/>
                  <a:pt x="19595" y="526335"/>
                </a:cubicBezTo>
                <a:lnTo>
                  <a:pt x="0" y="526081"/>
                </a:lnTo>
                <a:lnTo>
                  <a:pt x="0" y="298240"/>
                </a:lnTo>
                <a:lnTo>
                  <a:pt x="25871" y="300761"/>
                </a:lnTo>
                <a:cubicBezTo>
                  <a:pt x="34336" y="301675"/>
                  <a:pt x="42571" y="302590"/>
                  <a:pt x="52636" y="303504"/>
                </a:cubicBezTo>
                <a:cubicBezTo>
                  <a:pt x="52636" y="303504"/>
                  <a:pt x="52636" y="303504"/>
                  <a:pt x="199042" y="0"/>
                </a:cubicBez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sp>
        <p:nvSpPr>
          <p:cNvPr id="64" name="任意多边形: 形状 63">
            <a:extLst>
              <a:ext uri="{FF2B5EF4-FFF2-40B4-BE49-F238E27FC236}">
                <a16:creationId xmlns:a16="http://schemas.microsoft.com/office/drawing/2014/main" id="{54A33811-0C3F-402D-A30A-377A6BB11427}"/>
              </a:ext>
            </a:extLst>
          </p:cNvPr>
          <p:cNvSpPr/>
          <p:nvPr>
            <p:custDataLst>
              <p:tags r:id="rId27"/>
            </p:custDataLst>
          </p:nvPr>
        </p:nvSpPr>
        <p:spPr>
          <a:xfrm>
            <a:off x="4718937" y="1648118"/>
            <a:ext cx="1268226" cy="1062416"/>
          </a:xfrm>
          <a:custGeom>
            <a:avLst/>
            <a:gdLst>
              <a:gd name="connsiteX0" fmla="*/ 1067212 w 1268226"/>
              <a:gd name="connsiteY0" fmla="*/ 0 h 1062416"/>
              <a:gd name="connsiteX1" fmla="*/ 1195130 w 1268226"/>
              <a:gd name="connsiteY1" fmla="*/ 292721 h 1062416"/>
              <a:gd name="connsiteX2" fmla="*/ 1196958 w 1268226"/>
              <a:gd name="connsiteY2" fmla="*/ 298210 h 1062416"/>
              <a:gd name="connsiteX3" fmla="*/ 1268226 w 1268226"/>
              <a:gd name="connsiteY3" fmla="*/ 290892 h 1062416"/>
              <a:gd name="connsiteX4" fmla="*/ 1268226 w 1268226"/>
              <a:gd name="connsiteY4" fmla="*/ 446547 h 1062416"/>
              <a:gd name="connsiteX5" fmla="*/ 1268226 w 1268226"/>
              <a:gd name="connsiteY5" fmla="*/ 518933 h 1062416"/>
              <a:gd name="connsiteX6" fmla="*/ 1165894 w 1268226"/>
              <a:gd name="connsiteY6" fmla="*/ 527644 h 1062416"/>
              <a:gd name="connsiteX7" fmla="*/ 841089 w 1268226"/>
              <a:gd name="connsiteY7" fmla="*/ 622962 h 1062416"/>
              <a:gd name="connsiteX8" fmla="*/ 352046 w 1268226"/>
              <a:gd name="connsiteY8" fmla="*/ 1062310 h 1062416"/>
              <a:gd name="connsiteX9" fmla="*/ 351989 w 1268226"/>
              <a:gd name="connsiteY9" fmla="*/ 1062416 h 1062416"/>
              <a:gd name="connsiteX10" fmla="*/ 155954 w 1268226"/>
              <a:gd name="connsiteY10" fmla="*/ 949235 h 1062416"/>
              <a:gd name="connsiteX11" fmla="*/ 193706 w 1268226"/>
              <a:gd name="connsiteY11" fmla="*/ 885482 h 1062416"/>
              <a:gd name="connsiteX12" fmla="*/ 0 w 1268226"/>
              <a:gd name="connsiteY12" fmla="*/ 611057 h 1062416"/>
              <a:gd name="connsiteX13" fmla="*/ 233909 w 1268226"/>
              <a:gd name="connsiteY13" fmla="*/ 367732 h 1062416"/>
              <a:gd name="connsiteX14" fmla="*/ 508022 w 1268226"/>
              <a:gd name="connsiteY14" fmla="*/ 552511 h 1062416"/>
              <a:gd name="connsiteX15" fmla="*/ 511677 w 1268226"/>
              <a:gd name="connsiteY15" fmla="*/ 558001 h 1062416"/>
              <a:gd name="connsiteX16" fmla="*/ 758377 w 1268226"/>
              <a:gd name="connsiteY16" fmla="*/ 415298 h 1062416"/>
              <a:gd name="connsiteX17" fmla="*/ 740103 w 1268226"/>
              <a:gd name="connsiteY17" fmla="*/ 84157 h 1062416"/>
              <a:gd name="connsiteX18" fmla="*/ 1067212 w 1268226"/>
              <a:gd name="connsiteY18" fmla="*/ 0 h 106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68226" h="1062416">
                <a:moveTo>
                  <a:pt x="1067212" y="0"/>
                </a:moveTo>
                <a:cubicBezTo>
                  <a:pt x="1067212" y="0"/>
                  <a:pt x="1067212" y="0"/>
                  <a:pt x="1195130" y="292721"/>
                </a:cubicBezTo>
                <a:cubicBezTo>
                  <a:pt x="1195130" y="292721"/>
                  <a:pt x="1195130" y="292721"/>
                  <a:pt x="1196958" y="298210"/>
                </a:cubicBezTo>
                <a:cubicBezTo>
                  <a:pt x="1224369" y="294551"/>
                  <a:pt x="1246298" y="290892"/>
                  <a:pt x="1268226" y="290892"/>
                </a:cubicBezTo>
                <a:cubicBezTo>
                  <a:pt x="1268226" y="290892"/>
                  <a:pt x="1268226" y="290892"/>
                  <a:pt x="1268226" y="446547"/>
                </a:cubicBezTo>
                <a:lnTo>
                  <a:pt x="1268226" y="518933"/>
                </a:lnTo>
                <a:lnTo>
                  <a:pt x="1165894" y="527644"/>
                </a:lnTo>
                <a:cubicBezTo>
                  <a:pt x="1056121" y="542458"/>
                  <a:pt x="946719" y="573823"/>
                  <a:pt x="841089" y="622962"/>
                </a:cubicBezTo>
                <a:cubicBezTo>
                  <a:pt x="629830" y="721240"/>
                  <a:pt x="463551" y="876685"/>
                  <a:pt x="352046" y="1062310"/>
                </a:cubicBezTo>
                <a:lnTo>
                  <a:pt x="351989" y="1062416"/>
                </a:lnTo>
                <a:lnTo>
                  <a:pt x="155954" y="949235"/>
                </a:lnTo>
                <a:lnTo>
                  <a:pt x="193706" y="885482"/>
                </a:lnTo>
                <a:cubicBezTo>
                  <a:pt x="193706" y="885482"/>
                  <a:pt x="193706" y="885482"/>
                  <a:pt x="0" y="611057"/>
                </a:cubicBezTo>
                <a:cubicBezTo>
                  <a:pt x="0" y="611057"/>
                  <a:pt x="0" y="611057"/>
                  <a:pt x="233909" y="367732"/>
                </a:cubicBezTo>
                <a:cubicBezTo>
                  <a:pt x="233909" y="367732"/>
                  <a:pt x="233909" y="367732"/>
                  <a:pt x="508022" y="552511"/>
                </a:cubicBezTo>
                <a:cubicBezTo>
                  <a:pt x="508022" y="552511"/>
                  <a:pt x="508022" y="552511"/>
                  <a:pt x="511677" y="558001"/>
                </a:cubicBezTo>
                <a:cubicBezTo>
                  <a:pt x="588428" y="501286"/>
                  <a:pt x="670662" y="455548"/>
                  <a:pt x="758377" y="415298"/>
                </a:cubicBezTo>
                <a:cubicBezTo>
                  <a:pt x="758377" y="415298"/>
                  <a:pt x="758377" y="415298"/>
                  <a:pt x="740103" y="84157"/>
                </a:cubicBezTo>
                <a:cubicBezTo>
                  <a:pt x="740103" y="84157"/>
                  <a:pt x="740103" y="84157"/>
                  <a:pt x="1067212" y="0"/>
                </a:cubicBez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sp>
        <p:nvSpPr>
          <p:cNvPr id="65" name="任意多边形: 形状 64">
            <a:extLst>
              <a:ext uri="{FF2B5EF4-FFF2-40B4-BE49-F238E27FC236}">
                <a16:creationId xmlns:a16="http://schemas.microsoft.com/office/drawing/2014/main" id="{707ABF1E-9DB8-4515-A8CA-6B777EEFA29B}"/>
              </a:ext>
            </a:extLst>
          </p:cNvPr>
          <p:cNvSpPr/>
          <p:nvPr>
            <p:custDataLst>
              <p:tags r:id="rId28"/>
            </p:custDataLst>
          </p:nvPr>
        </p:nvSpPr>
        <p:spPr>
          <a:xfrm>
            <a:off x="7018235" y="2617831"/>
            <a:ext cx="684894" cy="1330524"/>
          </a:xfrm>
          <a:custGeom>
            <a:avLst/>
            <a:gdLst>
              <a:gd name="connsiteX0" fmla="*/ 547961 w 684894"/>
              <a:gd name="connsiteY0" fmla="*/ 0 h 1330524"/>
              <a:gd name="connsiteX1" fmla="*/ 548620 w 684894"/>
              <a:gd name="connsiteY1" fmla="*/ 2029 h 1330524"/>
              <a:gd name="connsiteX2" fmla="*/ 548714 w 684894"/>
              <a:gd name="connsiteY2" fmla="*/ 2324 h 1330524"/>
              <a:gd name="connsiteX3" fmla="*/ 552903 w 684894"/>
              <a:gd name="connsiteY3" fmla="*/ 1021 h 1330524"/>
              <a:gd name="connsiteX4" fmla="*/ 647760 w 684894"/>
              <a:gd name="connsiteY4" fmla="*/ 305818 h 1330524"/>
              <a:gd name="connsiteX5" fmla="*/ 647503 w 684894"/>
              <a:gd name="connsiteY5" fmla="*/ 305898 h 1330524"/>
              <a:gd name="connsiteX6" fmla="*/ 651996 w 684894"/>
              <a:gd name="connsiteY6" fmla="*/ 319626 h 1330524"/>
              <a:gd name="connsiteX7" fmla="*/ 363211 w 684894"/>
              <a:gd name="connsiteY7" fmla="*/ 474970 h 1330524"/>
              <a:gd name="connsiteX8" fmla="*/ 355900 w 684894"/>
              <a:gd name="connsiteY8" fmla="*/ 478625 h 1330524"/>
              <a:gd name="connsiteX9" fmla="*/ 368695 w 684894"/>
              <a:gd name="connsiteY9" fmla="*/ 694279 h 1330524"/>
              <a:gd name="connsiteX10" fmla="*/ 370522 w 684894"/>
              <a:gd name="connsiteY10" fmla="*/ 694279 h 1330524"/>
              <a:gd name="connsiteX11" fmla="*/ 684894 w 684894"/>
              <a:gd name="connsiteY11" fmla="*/ 818553 h 1330524"/>
              <a:gd name="connsiteX12" fmla="*/ 622751 w 684894"/>
              <a:gd name="connsiteY12" fmla="*/ 1151172 h 1330524"/>
              <a:gd name="connsiteX13" fmla="*/ 295585 w 684894"/>
              <a:gd name="connsiteY13" fmla="*/ 1147516 h 1330524"/>
              <a:gd name="connsiteX14" fmla="*/ 284619 w 684894"/>
              <a:gd name="connsiteY14" fmla="*/ 1145688 h 1330524"/>
              <a:gd name="connsiteX15" fmla="*/ 217906 w 684894"/>
              <a:gd name="connsiteY15" fmla="*/ 1294864 h 1330524"/>
              <a:gd name="connsiteX16" fmla="*/ 196660 w 684894"/>
              <a:gd name="connsiteY16" fmla="*/ 1330524 h 1330524"/>
              <a:gd name="connsiteX17" fmla="*/ 0 w 684894"/>
              <a:gd name="connsiteY17" fmla="*/ 1216982 h 1330524"/>
              <a:gd name="connsiteX18" fmla="*/ 32064 w 684894"/>
              <a:gd name="connsiteY18" fmla="*/ 1157513 h 1330524"/>
              <a:gd name="connsiteX19" fmla="*/ 37885 w 684894"/>
              <a:gd name="connsiteY19" fmla="*/ 198034 h 1330524"/>
              <a:gd name="connsiteX20" fmla="*/ 5562 w 684894"/>
              <a:gd name="connsiteY20" fmla="*/ 139551 h 1330524"/>
              <a:gd name="connsiteX21" fmla="*/ 202050 w 684894"/>
              <a:gd name="connsiteY21" fmla="*/ 26109 h 1330524"/>
              <a:gd name="connsiteX22" fmla="*/ 211229 w 684894"/>
              <a:gd name="connsiteY22" fmla="*/ 42052 h 1330524"/>
              <a:gd name="connsiteX23" fmla="*/ 547961 w 684894"/>
              <a:gd name="connsiteY23" fmla="*/ 0 h 13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4894" h="1330524">
                <a:moveTo>
                  <a:pt x="547961" y="0"/>
                </a:moveTo>
                <a:cubicBezTo>
                  <a:pt x="547961" y="0"/>
                  <a:pt x="547961" y="0"/>
                  <a:pt x="548620" y="2029"/>
                </a:cubicBezTo>
                <a:lnTo>
                  <a:pt x="548714" y="2324"/>
                </a:lnTo>
                <a:lnTo>
                  <a:pt x="552903" y="1021"/>
                </a:lnTo>
                <a:lnTo>
                  <a:pt x="647760" y="305818"/>
                </a:lnTo>
                <a:lnTo>
                  <a:pt x="647503" y="305898"/>
                </a:lnTo>
                <a:lnTo>
                  <a:pt x="651996" y="319626"/>
                </a:lnTo>
                <a:cubicBezTo>
                  <a:pt x="651996" y="319626"/>
                  <a:pt x="651996" y="319626"/>
                  <a:pt x="363211" y="474970"/>
                </a:cubicBezTo>
                <a:cubicBezTo>
                  <a:pt x="363211" y="474970"/>
                  <a:pt x="363211" y="474970"/>
                  <a:pt x="355900" y="478625"/>
                </a:cubicBezTo>
                <a:cubicBezTo>
                  <a:pt x="366867" y="549900"/>
                  <a:pt x="370523" y="623003"/>
                  <a:pt x="368695" y="694279"/>
                </a:cubicBezTo>
                <a:lnTo>
                  <a:pt x="370522" y="694279"/>
                </a:lnTo>
                <a:cubicBezTo>
                  <a:pt x="370522" y="694279"/>
                  <a:pt x="370522" y="694279"/>
                  <a:pt x="684894" y="818553"/>
                </a:cubicBezTo>
                <a:cubicBezTo>
                  <a:pt x="684894" y="818553"/>
                  <a:pt x="684894" y="818553"/>
                  <a:pt x="622751" y="1151172"/>
                </a:cubicBezTo>
                <a:cubicBezTo>
                  <a:pt x="622751" y="1151172"/>
                  <a:pt x="622751" y="1151172"/>
                  <a:pt x="295585" y="1147516"/>
                </a:cubicBezTo>
                <a:cubicBezTo>
                  <a:pt x="295585" y="1147516"/>
                  <a:pt x="295585" y="1147516"/>
                  <a:pt x="284619" y="1145688"/>
                </a:cubicBezTo>
                <a:cubicBezTo>
                  <a:pt x="265428" y="1196860"/>
                  <a:pt x="243038" y="1246662"/>
                  <a:pt x="217906" y="1294864"/>
                </a:cubicBezTo>
                <a:lnTo>
                  <a:pt x="196660" y="1330524"/>
                </a:lnTo>
                <a:lnTo>
                  <a:pt x="0" y="1216982"/>
                </a:lnTo>
                <a:lnTo>
                  <a:pt x="32064" y="1157513"/>
                </a:lnTo>
                <a:cubicBezTo>
                  <a:pt x="172099" y="865109"/>
                  <a:pt x="185302" y="514922"/>
                  <a:pt x="37885" y="198034"/>
                </a:cubicBezTo>
                <a:lnTo>
                  <a:pt x="5562" y="139551"/>
                </a:lnTo>
                <a:lnTo>
                  <a:pt x="202050" y="26109"/>
                </a:lnTo>
                <a:lnTo>
                  <a:pt x="211229" y="42052"/>
                </a:lnTo>
                <a:cubicBezTo>
                  <a:pt x="211229" y="42052"/>
                  <a:pt x="211229" y="42052"/>
                  <a:pt x="547961" y="0"/>
                </a:cubicBezTo>
                <a:close/>
              </a:path>
            </a:pathLst>
          </a:cu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sp>
        <p:nvSpPr>
          <p:cNvPr id="66" name="任意多边形: 形状 65">
            <a:extLst>
              <a:ext uri="{FF2B5EF4-FFF2-40B4-BE49-F238E27FC236}">
                <a16:creationId xmlns:a16="http://schemas.microsoft.com/office/drawing/2014/main" id="{E25C3181-3213-4B4A-9818-1206EF12D4A9}"/>
              </a:ext>
            </a:extLst>
          </p:cNvPr>
          <p:cNvSpPr/>
          <p:nvPr>
            <p:custDataLst>
              <p:tags r:id="rId29"/>
            </p:custDataLst>
          </p:nvPr>
        </p:nvSpPr>
        <p:spPr>
          <a:xfrm>
            <a:off x="4366042" y="2677886"/>
            <a:ext cx="667077" cy="1297065"/>
          </a:xfrm>
          <a:custGeom>
            <a:avLst/>
            <a:gdLst>
              <a:gd name="connsiteX0" fmla="*/ 461717 w 667077"/>
              <a:gd name="connsiteY0" fmla="*/ 0 h 1297065"/>
              <a:gd name="connsiteX1" fmla="*/ 660706 w 667077"/>
              <a:gd name="connsiteY1" fmla="*/ 114885 h 1297065"/>
              <a:gd name="connsiteX2" fmla="*/ 653797 w 667077"/>
              <a:gd name="connsiteY2" fmla="*/ 127746 h 1297065"/>
              <a:gd name="connsiteX3" fmla="*/ 649200 w 667077"/>
              <a:gd name="connsiteY3" fmla="*/ 1087226 h 1297065"/>
              <a:gd name="connsiteX4" fmla="*/ 667077 w 667077"/>
              <a:gd name="connsiteY4" fmla="*/ 1121073 h 1297065"/>
              <a:gd name="connsiteX5" fmla="*/ 424252 w 667077"/>
              <a:gd name="connsiteY5" fmla="*/ 1261268 h 1297065"/>
              <a:gd name="connsiteX6" fmla="*/ 391960 w 667077"/>
              <a:gd name="connsiteY6" fmla="*/ 1265296 h 1297065"/>
              <a:gd name="connsiteX7" fmla="*/ 137319 w 667077"/>
              <a:gd name="connsiteY7" fmla="*/ 1297065 h 1297065"/>
              <a:gd name="connsiteX8" fmla="*/ 31125 w 667077"/>
              <a:gd name="connsiteY8" fmla="*/ 975447 h 1297065"/>
              <a:gd name="connsiteX9" fmla="*/ 322240 w 667077"/>
              <a:gd name="connsiteY9" fmla="*/ 820120 h 1297065"/>
              <a:gd name="connsiteX10" fmla="*/ 329565 w 667077"/>
              <a:gd name="connsiteY10" fmla="*/ 818292 h 1297065"/>
              <a:gd name="connsiteX11" fmla="*/ 316747 w 667077"/>
              <a:gd name="connsiteY11" fmla="*/ 602662 h 1297065"/>
              <a:gd name="connsiteX12" fmla="*/ 314916 w 667077"/>
              <a:gd name="connsiteY12" fmla="*/ 600834 h 1297065"/>
              <a:gd name="connsiteX13" fmla="*/ 0 w 667077"/>
              <a:gd name="connsiteY13" fmla="*/ 476573 h 1297065"/>
              <a:gd name="connsiteX14" fmla="*/ 60420 w 667077"/>
              <a:gd name="connsiteY14" fmla="*/ 145820 h 1297065"/>
              <a:gd name="connsiteX15" fmla="*/ 70261 w 667077"/>
              <a:gd name="connsiteY15" fmla="*/ 145819 h 1297065"/>
              <a:gd name="connsiteX16" fmla="*/ 82853 w 667077"/>
              <a:gd name="connsiteY16" fmla="*/ 145819 h 1297065"/>
              <a:gd name="connsiteX17" fmla="*/ 82854 w 667077"/>
              <a:gd name="connsiteY17" fmla="*/ 144915 h 1297065"/>
              <a:gd name="connsiteX18" fmla="*/ 397078 w 667077"/>
              <a:gd name="connsiteY18" fmla="*/ 144916 h 1297065"/>
              <a:gd name="connsiteX19" fmla="*/ 396753 w 667077"/>
              <a:gd name="connsiteY19" fmla="*/ 144777 h 1297065"/>
              <a:gd name="connsiteX20" fmla="*/ 461717 w 667077"/>
              <a:gd name="connsiteY20" fmla="*/ 0 h 129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7077" h="1297065">
                <a:moveTo>
                  <a:pt x="461717" y="0"/>
                </a:moveTo>
                <a:lnTo>
                  <a:pt x="660706" y="114885"/>
                </a:lnTo>
                <a:lnTo>
                  <a:pt x="653797" y="127746"/>
                </a:lnTo>
                <a:cubicBezTo>
                  <a:pt x="514333" y="420149"/>
                  <a:pt x="501783" y="770337"/>
                  <a:pt x="649200" y="1087226"/>
                </a:cubicBezTo>
                <a:lnTo>
                  <a:pt x="667077" y="1121073"/>
                </a:lnTo>
                <a:lnTo>
                  <a:pt x="424252" y="1261268"/>
                </a:lnTo>
                <a:lnTo>
                  <a:pt x="391960" y="1265296"/>
                </a:lnTo>
                <a:cubicBezTo>
                  <a:pt x="342610" y="1271453"/>
                  <a:pt x="263652" y="1281304"/>
                  <a:pt x="137319" y="1297065"/>
                </a:cubicBezTo>
                <a:cubicBezTo>
                  <a:pt x="137319" y="1297065"/>
                  <a:pt x="137319" y="1297065"/>
                  <a:pt x="31125" y="975447"/>
                </a:cubicBezTo>
                <a:cubicBezTo>
                  <a:pt x="31125" y="975447"/>
                  <a:pt x="31125" y="975447"/>
                  <a:pt x="322240" y="820120"/>
                </a:cubicBezTo>
                <a:cubicBezTo>
                  <a:pt x="322240" y="820120"/>
                  <a:pt x="322240" y="820120"/>
                  <a:pt x="329565" y="818292"/>
                </a:cubicBezTo>
                <a:cubicBezTo>
                  <a:pt x="318578" y="745198"/>
                  <a:pt x="314916" y="673929"/>
                  <a:pt x="316747" y="602662"/>
                </a:cubicBezTo>
                <a:cubicBezTo>
                  <a:pt x="316747" y="602662"/>
                  <a:pt x="316747" y="602662"/>
                  <a:pt x="314916" y="600834"/>
                </a:cubicBezTo>
                <a:cubicBezTo>
                  <a:pt x="314916" y="600834"/>
                  <a:pt x="314916" y="600834"/>
                  <a:pt x="0" y="476573"/>
                </a:cubicBezTo>
                <a:cubicBezTo>
                  <a:pt x="0" y="476573"/>
                  <a:pt x="0" y="476573"/>
                  <a:pt x="60420" y="145820"/>
                </a:cubicBezTo>
                <a:cubicBezTo>
                  <a:pt x="60420" y="145820"/>
                  <a:pt x="60420" y="145820"/>
                  <a:pt x="70261" y="145819"/>
                </a:cubicBezTo>
                <a:lnTo>
                  <a:pt x="82853" y="145819"/>
                </a:lnTo>
                <a:lnTo>
                  <a:pt x="82854" y="144915"/>
                </a:lnTo>
                <a:lnTo>
                  <a:pt x="397078" y="144916"/>
                </a:lnTo>
                <a:lnTo>
                  <a:pt x="396753" y="144777"/>
                </a:lnTo>
                <a:lnTo>
                  <a:pt x="461717" y="0"/>
                </a:lnTo>
                <a:close/>
              </a:path>
            </a:pathLst>
          </a:cu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sp>
        <p:nvSpPr>
          <p:cNvPr id="67" name="任意多边形: 形状 66">
            <a:extLst>
              <a:ext uri="{FF2B5EF4-FFF2-40B4-BE49-F238E27FC236}">
                <a16:creationId xmlns:a16="http://schemas.microsoft.com/office/drawing/2014/main" id="{E14372BC-9B64-4413-AEFB-162D84936D31}"/>
              </a:ext>
            </a:extLst>
          </p:cNvPr>
          <p:cNvSpPr/>
          <p:nvPr>
            <p:custDataLst>
              <p:tags r:id="rId30"/>
            </p:custDataLst>
          </p:nvPr>
        </p:nvSpPr>
        <p:spPr>
          <a:xfrm>
            <a:off x="6084272" y="3914443"/>
            <a:ext cx="1264276" cy="997416"/>
          </a:xfrm>
          <a:custGeom>
            <a:avLst/>
            <a:gdLst>
              <a:gd name="connsiteX0" fmla="*/ 885271 w 1264276"/>
              <a:gd name="connsiteY0" fmla="*/ 0 h 997416"/>
              <a:gd name="connsiteX1" fmla="*/ 1082861 w 1264276"/>
              <a:gd name="connsiteY1" fmla="*/ 114078 h 997416"/>
              <a:gd name="connsiteX2" fmla="*/ 1068707 w 1264276"/>
              <a:gd name="connsiteY2" fmla="*/ 137834 h 997416"/>
              <a:gd name="connsiteX3" fmla="*/ 1070534 w 1264276"/>
              <a:gd name="connsiteY3" fmla="*/ 139660 h 997416"/>
              <a:gd name="connsiteX4" fmla="*/ 1264276 w 1264276"/>
              <a:gd name="connsiteY4" fmla="*/ 417451 h 997416"/>
              <a:gd name="connsiteX5" fmla="*/ 1030324 w 1264276"/>
              <a:gd name="connsiteY5" fmla="*/ 660519 h 997416"/>
              <a:gd name="connsiteX6" fmla="*/ 792717 w 1264276"/>
              <a:gd name="connsiteY6" fmla="*/ 497864 h 997416"/>
              <a:gd name="connsiteX7" fmla="*/ 773298 w 1264276"/>
              <a:gd name="connsiteY7" fmla="*/ 468852 h 997416"/>
              <a:gd name="connsiteX8" fmla="*/ 768026 w 1264276"/>
              <a:gd name="connsiteY8" fmla="*/ 460976 h 997416"/>
              <a:gd name="connsiteX9" fmla="*/ 718115 w 1264276"/>
              <a:gd name="connsiteY9" fmla="*/ 491144 h 997416"/>
              <a:gd name="connsiteX10" fmla="*/ 683674 w 1264276"/>
              <a:gd name="connsiteY10" fmla="*/ 507015 h 997416"/>
              <a:gd name="connsiteX11" fmla="*/ 683678 w 1264276"/>
              <a:gd name="connsiteY11" fmla="*/ 507020 h 997416"/>
              <a:gd name="connsiteX12" fmla="*/ 502685 w 1264276"/>
              <a:gd name="connsiteY12" fmla="*/ 600342 h 997416"/>
              <a:gd name="connsiteX13" fmla="*/ 500857 w 1264276"/>
              <a:gd name="connsiteY13" fmla="*/ 594853 h 997416"/>
              <a:gd name="connsiteX14" fmla="*/ 515482 w 1264276"/>
              <a:gd name="connsiteY14" fmla="*/ 913245 h 997416"/>
              <a:gd name="connsiteX15" fmla="*/ 190060 w 1264276"/>
              <a:gd name="connsiteY15" fmla="*/ 997416 h 997416"/>
              <a:gd name="connsiteX16" fmla="*/ 111447 w 1264276"/>
              <a:gd name="connsiteY16" fmla="*/ 726600 h 997416"/>
              <a:gd name="connsiteX17" fmla="*/ 107789 w 1264276"/>
              <a:gd name="connsiteY17" fmla="*/ 713792 h 997416"/>
              <a:gd name="connsiteX18" fmla="*/ 34118 w 1264276"/>
              <a:gd name="connsiteY18" fmla="*/ 721883 h 997416"/>
              <a:gd name="connsiteX19" fmla="*/ 0 w 1264276"/>
              <a:gd name="connsiteY19" fmla="*/ 723641 h 997416"/>
              <a:gd name="connsiteX20" fmla="*/ 0 w 1264276"/>
              <a:gd name="connsiteY20" fmla="*/ 500262 h 997416"/>
              <a:gd name="connsiteX21" fmla="*/ 101152 w 1264276"/>
              <a:gd name="connsiteY21" fmla="*/ 491537 h 997416"/>
              <a:gd name="connsiteX22" fmla="*/ 425001 w 1264276"/>
              <a:gd name="connsiteY22" fmla="*/ 395452 h 997416"/>
              <a:gd name="connsiteX23" fmla="*/ 854251 w 1264276"/>
              <a:gd name="connsiteY23" fmla="*/ 46276 h 997416"/>
              <a:gd name="connsiteX24" fmla="*/ 885271 w 1264276"/>
              <a:gd name="connsiteY24" fmla="*/ 0 h 99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64276" h="997416">
                <a:moveTo>
                  <a:pt x="885271" y="0"/>
                </a:moveTo>
                <a:lnTo>
                  <a:pt x="1082861" y="114078"/>
                </a:lnTo>
                <a:lnTo>
                  <a:pt x="1068707" y="137834"/>
                </a:lnTo>
                <a:cubicBezTo>
                  <a:pt x="1068707" y="137834"/>
                  <a:pt x="1068707" y="137834"/>
                  <a:pt x="1070534" y="139660"/>
                </a:cubicBezTo>
                <a:cubicBezTo>
                  <a:pt x="1070534" y="139660"/>
                  <a:pt x="1070534" y="139660"/>
                  <a:pt x="1264276" y="417451"/>
                </a:cubicBezTo>
                <a:cubicBezTo>
                  <a:pt x="1264276" y="417451"/>
                  <a:pt x="1264276" y="417451"/>
                  <a:pt x="1030324" y="660519"/>
                </a:cubicBezTo>
                <a:cubicBezTo>
                  <a:pt x="1030324" y="660519"/>
                  <a:pt x="1030324" y="660519"/>
                  <a:pt x="792717" y="497864"/>
                </a:cubicBezTo>
                <a:cubicBezTo>
                  <a:pt x="792717" y="497864"/>
                  <a:pt x="792717" y="497864"/>
                  <a:pt x="773298" y="468852"/>
                </a:cubicBezTo>
                <a:lnTo>
                  <a:pt x="768026" y="460976"/>
                </a:lnTo>
                <a:lnTo>
                  <a:pt x="718115" y="491144"/>
                </a:lnTo>
                <a:lnTo>
                  <a:pt x="683674" y="507015"/>
                </a:lnTo>
                <a:lnTo>
                  <a:pt x="683678" y="507020"/>
                </a:lnTo>
                <a:cubicBezTo>
                  <a:pt x="625174" y="541787"/>
                  <a:pt x="564843" y="572896"/>
                  <a:pt x="502685" y="600342"/>
                </a:cubicBezTo>
                <a:cubicBezTo>
                  <a:pt x="502685" y="600342"/>
                  <a:pt x="502685" y="600342"/>
                  <a:pt x="500857" y="594853"/>
                </a:cubicBezTo>
                <a:cubicBezTo>
                  <a:pt x="500857" y="594853"/>
                  <a:pt x="500857" y="594853"/>
                  <a:pt x="515482" y="913245"/>
                </a:cubicBezTo>
                <a:cubicBezTo>
                  <a:pt x="515482" y="913245"/>
                  <a:pt x="515482" y="913245"/>
                  <a:pt x="190060" y="997416"/>
                </a:cubicBezTo>
                <a:cubicBezTo>
                  <a:pt x="190060" y="997416"/>
                  <a:pt x="190060" y="997416"/>
                  <a:pt x="111447" y="726600"/>
                </a:cubicBezTo>
                <a:cubicBezTo>
                  <a:pt x="111447" y="726600"/>
                  <a:pt x="111447" y="726600"/>
                  <a:pt x="107789" y="713792"/>
                </a:cubicBezTo>
                <a:cubicBezTo>
                  <a:pt x="80366" y="717452"/>
                  <a:pt x="56142" y="720082"/>
                  <a:pt x="34118" y="721883"/>
                </a:cubicBezTo>
                <a:lnTo>
                  <a:pt x="0" y="723641"/>
                </a:lnTo>
                <a:lnTo>
                  <a:pt x="0" y="500262"/>
                </a:lnTo>
                <a:lnTo>
                  <a:pt x="101152" y="491537"/>
                </a:lnTo>
                <a:cubicBezTo>
                  <a:pt x="210671" y="476585"/>
                  <a:pt x="319758" y="444978"/>
                  <a:pt x="425001" y="395452"/>
                </a:cubicBezTo>
                <a:cubicBezTo>
                  <a:pt x="601050" y="313554"/>
                  <a:pt x="746065" y="191956"/>
                  <a:pt x="854251" y="46276"/>
                </a:cubicBezTo>
                <a:lnTo>
                  <a:pt x="885271" y="0"/>
                </a:lnTo>
                <a:close/>
              </a:path>
            </a:pathLst>
          </a:custGeom>
          <a:solidFill>
            <a:srgbClr val="9BBB59"/>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sp>
        <p:nvSpPr>
          <p:cNvPr id="68" name="任意多边形: 形状 67">
            <a:extLst>
              <a:ext uri="{FF2B5EF4-FFF2-40B4-BE49-F238E27FC236}">
                <a16:creationId xmlns:a16="http://schemas.microsoft.com/office/drawing/2014/main" id="{BE9B4C14-21A0-4157-8864-178DF987599C}"/>
              </a:ext>
            </a:extLst>
          </p:cNvPr>
          <p:cNvSpPr/>
          <p:nvPr>
            <p:custDataLst>
              <p:tags r:id="rId31"/>
            </p:custDataLst>
          </p:nvPr>
        </p:nvSpPr>
        <p:spPr>
          <a:xfrm>
            <a:off x="4772505" y="3880690"/>
            <a:ext cx="1218459" cy="1071425"/>
          </a:xfrm>
          <a:custGeom>
            <a:avLst/>
            <a:gdLst>
              <a:gd name="connsiteX0" fmla="*/ 305665 w 1218459"/>
              <a:gd name="connsiteY0" fmla="*/ 0 h 1071425"/>
              <a:gd name="connsiteX1" fmla="*/ 340017 w 1218459"/>
              <a:gd name="connsiteY1" fmla="*/ 51638 h 1071425"/>
              <a:gd name="connsiteX2" fmla="*/ 340293 w 1218459"/>
              <a:gd name="connsiteY2" fmla="*/ 52089 h 1071425"/>
              <a:gd name="connsiteX3" fmla="*/ 340448 w 1218459"/>
              <a:gd name="connsiteY3" fmla="*/ 52287 h 1071425"/>
              <a:gd name="connsiteX4" fmla="*/ 359156 w 1218459"/>
              <a:gd name="connsiteY4" fmla="*/ 80408 h 1071425"/>
              <a:gd name="connsiteX5" fmla="*/ 592329 w 1218459"/>
              <a:gd name="connsiteY5" fmla="*/ 313608 h 1071425"/>
              <a:gd name="connsiteX6" fmla="*/ 619388 w 1218459"/>
              <a:gd name="connsiteY6" fmla="*/ 331707 h 1071425"/>
              <a:gd name="connsiteX7" fmla="*/ 619303 w 1218459"/>
              <a:gd name="connsiteY7" fmla="*/ 331796 h 1071425"/>
              <a:gd name="connsiteX8" fmla="*/ 622494 w 1218459"/>
              <a:gd name="connsiteY8" fmla="*/ 333785 h 1071425"/>
              <a:gd name="connsiteX9" fmla="*/ 682630 w 1218459"/>
              <a:gd name="connsiteY9" fmla="*/ 374008 h 1071425"/>
              <a:gd name="connsiteX10" fmla="*/ 714703 w 1218459"/>
              <a:gd name="connsiteY10" fmla="*/ 391257 h 1071425"/>
              <a:gd name="connsiteX11" fmla="*/ 717682 w 1218459"/>
              <a:gd name="connsiteY11" fmla="*/ 393114 h 1071425"/>
              <a:gd name="connsiteX12" fmla="*/ 723685 w 1218459"/>
              <a:gd name="connsiteY12" fmla="*/ 396088 h 1071425"/>
              <a:gd name="connsiteX13" fmla="*/ 777955 w 1218459"/>
              <a:gd name="connsiteY13" fmla="*/ 425274 h 1071425"/>
              <a:gd name="connsiteX14" fmla="*/ 808590 w 1218459"/>
              <a:gd name="connsiteY14" fmla="*/ 438147 h 1071425"/>
              <a:gd name="connsiteX15" fmla="*/ 810846 w 1218459"/>
              <a:gd name="connsiteY15" fmla="*/ 439265 h 1071425"/>
              <a:gd name="connsiteX16" fmla="*/ 815820 w 1218459"/>
              <a:gd name="connsiteY16" fmla="*/ 441185 h 1071425"/>
              <a:gd name="connsiteX17" fmla="*/ 877546 w 1218459"/>
              <a:gd name="connsiteY17" fmla="*/ 467123 h 1071425"/>
              <a:gd name="connsiteX18" fmla="*/ 905882 w 1218459"/>
              <a:gd name="connsiteY18" fmla="*/ 475960 h 1071425"/>
              <a:gd name="connsiteX19" fmla="*/ 908068 w 1218459"/>
              <a:gd name="connsiteY19" fmla="*/ 476805 h 1071425"/>
              <a:gd name="connsiteX20" fmla="*/ 913770 w 1218459"/>
              <a:gd name="connsiteY20" fmla="*/ 478420 h 1071425"/>
              <a:gd name="connsiteX21" fmla="*/ 980641 w 1218459"/>
              <a:gd name="connsiteY21" fmla="*/ 499276 h 1071425"/>
              <a:gd name="connsiteX22" fmla="*/ 1006412 w 1218459"/>
              <a:gd name="connsiteY22" fmla="*/ 504674 h 1071425"/>
              <a:gd name="connsiteX23" fmla="*/ 1008731 w 1218459"/>
              <a:gd name="connsiteY23" fmla="*/ 505331 h 1071425"/>
              <a:gd name="connsiteX24" fmla="*/ 1015630 w 1218459"/>
              <a:gd name="connsiteY24" fmla="*/ 506605 h 1071425"/>
              <a:gd name="connsiteX25" fmla="*/ 1086487 w 1218459"/>
              <a:gd name="connsiteY25" fmla="*/ 521450 h 1071425"/>
              <a:gd name="connsiteX26" fmla="*/ 1110194 w 1218459"/>
              <a:gd name="connsiteY26" fmla="*/ 524069 h 1071425"/>
              <a:gd name="connsiteX27" fmla="*/ 1112216 w 1218459"/>
              <a:gd name="connsiteY27" fmla="*/ 524442 h 1071425"/>
              <a:gd name="connsiteX28" fmla="*/ 1118863 w 1218459"/>
              <a:gd name="connsiteY28" fmla="*/ 525027 h 1071425"/>
              <a:gd name="connsiteX29" fmla="*/ 1194320 w 1218459"/>
              <a:gd name="connsiteY29" fmla="*/ 533364 h 1071425"/>
              <a:gd name="connsiteX30" fmla="*/ 1216917 w 1218459"/>
              <a:gd name="connsiteY30" fmla="*/ 533648 h 1071425"/>
              <a:gd name="connsiteX31" fmla="*/ 1217907 w 1218459"/>
              <a:gd name="connsiteY31" fmla="*/ 533736 h 1071425"/>
              <a:gd name="connsiteX32" fmla="*/ 1218459 w 1218459"/>
              <a:gd name="connsiteY32" fmla="*/ 533731 h 1071425"/>
              <a:gd name="connsiteX33" fmla="*/ 1218459 w 1218459"/>
              <a:gd name="connsiteY33" fmla="*/ 756282 h 1071425"/>
              <a:gd name="connsiteX34" fmla="*/ 1180062 w 1218459"/>
              <a:gd name="connsiteY34" fmla="*/ 754865 h 1071425"/>
              <a:gd name="connsiteX35" fmla="*/ 1156293 w 1218459"/>
              <a:gd name="connsiteY35" fmla="*/ 764014 h 1071425"/>
              <a:gd name="connsiteX36" fmla="*/ 1011865 w 1218459"/>
              <a:gd name="connsiteY36" fmla="*/ 1071425 h 1071425"/>
              <a:gd name="connsiteX37" fmla="*/ 684614 w 1218459"/>
              <a:gd name="connsiteY37" fmla="*/ 987255 h 1071425"/>
              <a:gd name="connsiteX38" fmla="*/ 708380 w 1218459"/>
              <a:gd name="connsiteY38" fmla="*/ 659714 h 1071425"/>
              <a:gd name="connsiteX39" fmla="*/ 712036 w 1218459"/>
              <a:gd name="connsiteY39" fmla="*/ 648735 h 1071425"/>
              <a:gd name="connsiteX40" fmla="*/ 523731 w 1218459"/>
              <a:gd name="connsiteY40" fmla="*/ 544432 h 1071425"/>
              <a:gd name="connsiteX41" fmla="*/ 520075 w 1218459"/>
              <a:gd name="connsiteY41" fmla="*/ 548092 h 1071425"/>
              <a:gd name="connsiteX42" fmla="*/ 245841 w 1218459"/>
              <a:gd name="connsiteY42" fmla="*/ 745715 h 1071425"/>
              <a:gd name="connsiteX43" fmla="*/ 241500 w 1218459"/>
              <a:gd name="connsiteY43" fmla="*/ 741825 h 1071425"/>
              <a:gd name="connsiteX44" fmla="*/ 234645 w 1218459"/>
              <a:gd name="connsiteY44" fmla="*/ 735689 h 1071425"/>
              <a:gd name="connsiteX45" fmla="*/ 234449 w 1218459"/>
              <a:gd name="connsiteY45" fmla="*/ 735895 h 1071425"/>
              <a:gd name="connsiteX46" fmla="*/ 227743 w 1218459"/>
              <a:gd name="connsiteY46" fmla="*/ 729506 h 1071425"/>
              <a:gd name="connsiteX47" fmla="*/ 211107 w 1218459"/>
              <a:gd name="connsiteY47" fmla="*/ 714609 h 1071425"/>
              <a:gd name="connsiteX48" fmla="*/ 211604 w 1218459"/>
              <a:gd name="connsiteY48" fmla="*/ 714136 h 1071425"/>
              <a:gd name="connsiteX49" fmla="*/ 139253 w 1218459"/>
              <a:gd name="connsiteY49" fmla="*/ 645231 h 1071425"/>
              <a:gd name="connsiteX50" fmla="*/ 139535 w 1218459"/>
              <a:gd name="connsiteY50" fmla="*/ 644935 h 1071425"/>
              <a:gd name="connsiteX51" fmla="*/ 124960 w 1218459"/>
              <a:gd name="connsiteY51" fmla="*/ 631506 h 1071425"/>
              <a:gd name="connsiteX52" fmla="*/ 0 w 1218459"/>
              <a:gd name="connsiteY52" fmla="*/ 516382 h 1071425"/>
              <a:gd name="connsiteX53" fmla="*/ 179429 w 1218459"/>
              <a:gd name="connsiteY53" fmla="*/ 240448 h 1071425"/>
              <a:gd name="connsiteX54" fmla="*/ 186753 w 1218459"/>
              <a:gd name="connsiteY54" fmla="*/ 233139 h 1071425"/>
              <a:gd name="connsiteX55" fmla="*/ 124731 w 1218459"/>
              <a:gd name="connsiteY55" fmla="*/ 144511 h 1071425"/>
              <a:gd name="connsiteX56" fmla="*/ 107193 w 1218459"/>
              <a:gd name="connsiteY56" fmla="*/ 114588 h 1071425"/>
              <a:gd name="connsiteX57" fmla="*/ 305665 w 1218459"/>
              <a:gd name="connsiteY57" fmla="*/ 0 h 107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18459" h="1071425">
                <a:moveTo>
                  <a:pt x="305665" y="0"/>
                </a:moveTo>
                <a:lnTo>
                  <a:pt x="340017" y="51638"/>
                </a:lnTo>
                <a:lnTo>
                  <a:pt x="340293" y="52089"/>
                </a:lnTo>
                <a:lnTo>
                  <a:pt x="340448" y="52287"/>
                </a:lnTo>
                <a:lnTo>
                  <a:pt x="359156" y="80408"/>
                </a:lnTo>
                <a:cubicBezTo>
                  <a:pt x="425930" y="170578"/>
                  <a:pt x="504792" y="248734"/>
                  <a:pt x="592329" y="313608"/>
                </a:cubicBezTo>
                <a:lnTo>
                  <a:pt x="619388" y="331707"/>
                </a:lnTo>
                <a:lnTo>
                  <a:pt x="619303" y="331796"/>
                </a:lnTo>
                <a:lnTo>
                  <a:pt x="622494" y="333785"/>
                </a:lnTo>
                <a:lnTo>
                  <a:pt x="682630" y="374008"/>
                </a:lnTo>
                <a:lnTo>
                  <a:pt x="714703" y="391257"/>
                </a:lnTo>
                <a:lnTo>
                  <a:pt x="717682" y="393114"/>
                </a:lnTo>
                <a:lnTo>
                  <a:pt x="723685" y="396088"/>
                </a:lnTo>
                <a:lnTo>
                  <a:pt x="777955" y="425274"/>
                </a:lnTo>
                <a:lnTo>
                  <a:pt x="808590" y="438147"/>
                </a:lnTo>
                <a:lnTo>
                  <a:pt x="810846" y="439265"/>
                </a:lnTo>
                <a:lnTo>
                  <a:pt x="815820" y="441185"/>
                </a:lnTo>
                <a:lnTo>
                  <a:pt x="877546" y="467123"/>
                </a:lnTo>
                <a:lnTo>
                  <a:pt x="905882" y="475960"/>
                </a:lnTo>
                <a:lnTo>
                  <a:pt x="908068" y="476805"/>
                </a:lnTo>
                <a:lnTo>
                  <a:pt x="913770" y="478420"/>
                </a:lnTo>
                <a:lnTo>
                  <a:pt x="980641" y="499276"/>
                </a:lnTo>
                <a:lnTo>
                  <a:pt x="1006412" y="504674"/>
                </a:lnTo>
                <a:lnTo>
                  <a:pt x="1008731" y="505331"/>
                </a:lnTo>
                <a:lnTo>
                  <a:pt x="1015630" y="506605"/>
                </a:lnTo>
                <a:lnTo>
                  <a:pt x="1086487" y="521450"/>
                </a:lnTo>
                <a:lnTo>
                  <a:pt x="1110194" y="524069"/>
                </a:lnTo>
                <a:lnTo>
                  <a:pt x="1112216" y="524442"/>
                </a:lnTo>
                <a:lnTo>
                  <a:pt x="1118863" y="525027"/>
                </a:lnTo>
                <a:lnTo>
                  <a:pt x="1194320" y="533364"/>
                </a:lnTo>
                <a:lnTo>
                  <a:pt x="1216917" y="533648"/>
                </a:lnTo>
                <a:lnTo>
                  <a:pt x="1217907" y="533736"/>
                </a:lnTo>
                <a:lnTo>
                  <a:pt x="1218459" y="533731"/>
                </a:lnTo>
                <a:lnTo>
                  <a:pt x="1218459" y="756282"/>
                </a:lnTo>
                <a:lnTo>
                  <a:pt x="1180062" y="754865"/>
                </a:lnTo>
                <a:cubicBezTo>
                  <a:pt x="1180062" y="754865"/>
                  <a:pt x="1180062" y="754865"/>
                  <a:pt x="1156293" y="764014"/>
                </a:cubicBezTo>
                <a:cubicBezTo>
                  <a:pt x="1156293" y="764014"/>
                  <a:pt x="1156293" y="764014"/>
                  <a:pt x="1011865" y="1071425"/>
                </a:cubicBezTo>
                <a:cubicBezTo>
                  <a:pt x="1011865" y="1071425"/>
                  <a:pt x="1011865" y="1071425"/>
                  <a:pt x="684614" y="987255"/>
                </a:cubicBezTo>
                <a:cubicBezTo>
                  <a:pt x="684614" y="987255"/>
                  <a:pt x="684614" y="987255"/>
                  <a:pt x="708380" y="659714"/>
                </a:cubicBezTo>
                <a:cubicBezTo>
                  <a:pt x="708380" y="659714"/>
                  <a:pt x="708380" y="659714"/>
                  <a:pt x="712036" y="648735"/>
                </a:cubicBezTo>
                <a:cubicBezTo>
                  <a:pt x="646223" y="619455"/>
                  <a:pt x="584062" y="584690"/>
                  <a:pt x="523731" y="544432"/>
                </a:cubicBezTo>
                <a:cubicBezTo>
                  <a:pt x="523731" y="544432"/>
                  <a:pt x="523731" y="544432"/>
                  <a:pt x="520075" y="548092"/>
                </a:cubicBezTo>
                <a:cubicBezTo>
                  <a:pt x="520075" y="548092"/>
                  <a:pt x="520075" y="548092"/>
                  <a:pt x="245841" y="745715"/>
                </a:cubicBezTo>
                <a:cubicBezTo>
                  <a:pt x="245841" y="745715"/>
                  <a:pt x="245841" y="745715"/>
                  <a:pt x="241500" y="741825"/>
                </a:cubicBezTo>
                <a:lnTo>
                  <a:pt x="234645" y="735689"/>
                </a:lnTo>
                <a:lnTo>
                  <a:pt x="234449" y="735895"/>
                </a:lnTo>
                <a:lnTo>
                  <a:pt x="227743" y="729506"/>
                </a:lnTo>
                <a:lnTo>
                  <a:pt x="211107" y="714609"/>
                </a:lnTo>
                <a:lnTo>
                  <a:pt x="211604" y="714136"/>
                </a:lnTo>
                <a:lnTo>
                  <a:pt x="139253" y="645231"/>
                </a:lnTo>
                <a:lnTo>
                  <a:pt x="139535" y="644935"/>
                </a:lnTo>
                <a:lnTo>
                  <a:pt x="124960" y="631506"/>
                </a:lnTo>
                <a:cubicBezTo>
                  <a:pt x="107109" y="615059"/>
                  <a:pt x="71405" y="582167"/>
                  <a:pt x="0" y="516382"/>
                </a:cubicBezTo>
                <a:cubicBezTo>
                  <a:pt x="0" y="516382"/>
                  <a:pt x="0" y="516382"/>
                  <a:pt x="179429" y="240448"/>
                </a:cubicBezTo>
                <a:cubicBezTo>
                  <a:pt x="179429" y="240448"/>
                  <a:pt x="179429" y="240448"/>
                  <a:pt x="186753" y="233139"/>
                </a:cubicBezTo>
                <a:cubicBezTo>
                  <a:pt x="164782" y="204815"/>
                  <a:pt x="144184" y="175120"/>
                  <a:pt x="124731" y="144511"/>
                </a:cubicBezTo>
                <a:lnTo>
                  <a:pt x="107193" y="114588"/>
                </a:lnTo>
                <a:lnTo>
                  <a:pt x="305665" y="0"/>
                </a:lnTo>
                <a:close/>
              </a:path>
            </a:pathLst>
          </a:custGeom>
          <a:solidFill>
            <a:srgbClr val="FFC0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tx1"/>
              </a:solidFill>
            </a:endParaRPr>
          </a:p>
        </p:txBody>
      </p:sp>
      <p:cxnSp>
        <p:nvCxnSpPr>
          <p:cNvPr id="69" name="直接连接符 68">
            <a:extLst>
              <a:ext uri="{FF2B5EF4-FFF2-40B4-BE49-F238E27FC236}">
                <a16:creationId xmlns:a16="http://schemas.microsoft.com/office/drawing/2014/main" id="{44EB8221-A377-489F-A24F-335287601332}"/>
              </a:ext>
            </a:extLst>
          </p:cNvPr>
          <p:cNvCxnSpPr/>
          <p:nvPr>
            <p:custDataLst>
              <p:tags r:id="rId32"/>
            </p:custDataLst>
          </p:nvPr>
        </p:nvCxnSpPr>
        <p:spPr>
          <a:xfrm>
            <a:off x="3770862" y="3525443"/>
            <a:ext cx="929940"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70" name="文本框 69">
            <a:extLst>
              <a:ext uri="{FF2B5EF4-FFF2-40B4-BE49-F238E27FC236}">
                <a16:creationId xmlns:a16="http://schemas.microsoft.com/office/drawing/2014/main" id="{744C6B0D-9AB0-4320-B3B7-9040232F4D64}"/>
              </a:ext>
            </a:extLst>
          </p:cNvPr>
          <p:cNvSpPr txBox="1"/>
          <p:nvPr>
            <p:custDataLst>
              <p:tags r:id="rId33"/>
            </p:custDataLst>
          </p:nvPr>
        </p:nvSpPr>
        <p:spPr bwMode="auto">
          <a:xfrm>
            <a:off x="1147477" y="3198218"/>
            <a:ext cx="2519382" cy="477705"/>
          </a:xfrm>
          <a:prstGeom prst="rect">
            <a:avLst/>
          </a:prstGeom>
          <a:noFill/>
        </p:spPr>
        <p:txBody>
          <a:bodyPr wrap="square" lIns="90000" tIns="46800" rIns="90000" bIns="0" anchor="ctr">
            <a:normAutofit/>
          </a:bodyPr>
          <a:lstStyle/>
          <a:p>
            <a:pPr algn="r">
              <a:lnSpc>
                <a:spcPct val="120000"/>
              </a:lnSpc>
            </a:pPr>
            <a:r>
              <a:rPr lang="zh-CN" altLang="en-US" sz="2000" b="1" spc="300" dirty="0">
                <a:latin typeface="微软雅黑" panose="020B0503020204020204" charset="-122"/>
                <a:ea typeface="微软雅黑" panose="020B0503020204020204" charset="-122"/>
                <a:cs typeface="+mn-ea"/>
              </a:rPr>
              <a:t>税务合规监管</a:t>
            </a:r>
          </a:p>
        </p:txBody>
      </p:sp>
      <p:sp>
        <p:nvSpPr>
          <p:cNvPr id="71" name="文本框 70">
            <a:extLst>
              <a:ext uri="{FF2B5EF4-FFF2-40B4-BE49-F238E27FC236}">
                <a16:creationId xmlns:a16="http://schemas.microsoft.com/office/drawing/2014/main" id="{EAFF4C84-54DC-46B6-AE7D-FB6C40569475}"/>
              </a:ext>
            </a:extLst>
          </p:cNvPr>
          <p:cNvSpPr txBox="1"/>
          <p:nvPr>
            <p:custDataLst>
              <p:tags r:id="rId34"/>
            </p:custDataLst>
          </p:nvPr>
        </p:nvSpPr>
        <p:spPr bwMode="auto">
          <a:xfrm>
            <a:off x="480695" y="3698240"/>
            <a:ext cx="3186430" cy="741045"/>
          </a:xfrm>
          <a:prstGeom prst="rect">
            <a:avLst/>
          </a:prstGeom>
          <a:noFill/>
        </p:spPr>
        <p:txBody>
          <a:bodyPr wrap="square" lIns="90000" tIns="0" rIns="90000" bIns="46800">
            <a:noAutofit/>
          </a:bodyPr>
          <a:lstStyle/>
          <a:p>
            <a:pPr algn="r">
              <a:lnSpc>
                <a:spcPct val="120000"/>
              </a:lnSpc>
            </a:pPr>
            <a:r>
              <a:rPr lang="zh-CN" altLang="en-US" sz="1600" spc="150" dirty="0">
                <a:latin typeface="微软雅黑" panose="020B0503020204020204" charset="-122"/>
                <a:ea typeface="微软雅黑" panose="020B0503020204020204" charset="-122"/>
              </a:rPr>
              <a:t>企业的税务合规引导、监督和检查。同时提供自动化、电子化票据服务</a:t>
            </a:r>
          </a:p>
        </p:txBody>
      </p:sp>
    </p:spTree>
    <p:extLst>
      <p:ext uri="{BB962C8B-B14F-4D97-AF65-F5344CB8AC3E}">
        <p14:creationId xmlns:p14="http://schemas.microsoft.com/office/powerpoint/2010/main" val="131753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架构组建</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38" name="任意多边形 16">
            <a:extLst>
              <a:ext uri="{FF2B5EF4-FFF2-40B4-BE49-F238E27FC236}">
                <a16:creationId xmlns:a16="http://schemas.microsoft.com/office/drawing/2014/main" id="{7AEDA2FB-56F6-4452-B06B-84582EE9F6C3}"/>
              </a:ext>
            </a:extLst>
          </p:cNvPr>
          <p:cNvSpPr/>
          <p:nvPr>
            <p:custDataLst>
              <p:tags r:id="rId1"/>
            </p:custDataLst>
          </p:nvPr>
        </p:nvSpPr>
        <p:spPr bwMode="auto">
          <a:xfrm>
            <a:off x="3951106" y="1496393"/>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1F74AD"/>
          </a:solidFill>
          <a:ln>
            <a:noFill/>
          </a:ln>
        </p:spPr>
        <p:txBody>
          <a:bodyPr wrap="square" lIns="91440" tIns="45720" rIns="91440" bIns="45720" anchor="ctr">
            <a:normAutofit/>
          </a:bodyPr>
          <a:lstStyle/>
          <a:p>
            <a:pPr algn="ctr"/>
            <a:endParaRPr>
              <a:solidFill>
                <a:schemeClr val="bg1"/>
              </a:solidFill>
            </a:endParaRPr>
          </a:p>
        </p:txBody>
      </p:sp>
      <p:sp>
        <p:nvSpPr>
          <p:cNvPr id="39" name="任意多边形 16">
            <a:extLst>
              <a:ext uri="{FF2B5EF4-FFF2-40B4-BE49-F238E27FC236}">
                <a16:creationId xmlns:a16="http://schemas.microsoft.com/office/drawing/2014/main" id="{9B93F4A0-9977-4F06-8D53-CA665D753AC6}"/>
              </a:ext>
            </a:extLst>
          </p:cNvPr>
          <p:cNvSpPr/>
          <p:nvPr>
            <p:custDataLst>
              <p:tags r:id="rId2"/>
            </p:custDataLst>
          </p:nvPr>
        </p:nvSpPr>
        <p:spPr bwMode="auto">
          <a:xfrm rot="5400000">
            <a:off x="5949784" y="1496393"/>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3498DB"/>
          </a:solidFill>
          <a:ln>
            <a:noFill/>
          </a:ln>
        </p:spPr>
        <p:txBody>
          <a:bodyPr wrap="square" lIns="91440" tIns="45720" rIns="91440" bIns="45720" anchor="ctr">
            <a:normAutofit/>
          </a:bodyPr>
          <a:lstStyle/>
          <a:p>
            <a:pPr algn="ctr"/>
            <a:endParaRPr>
              <a:solidFill>
                <a:schemeClr val="bg1"/>
              </a:solidFill>
            </a:endParaRPr>
          </a:p>
        </p:txBody>
      </p:sp>
      <p:sp>
        <p:nvSpPr>
          <p:cNvPr id="40" name="任意多边形 16">
            <a:extLst>
              <a:ext uri="{FF2B5EF4-FFF2-40B4-BE49-F238E27FC236}">
                <a16:creationId xmlns:a16="http://schemas.microsoft.com/office/drawing/2014/main" id="{D01D4326-ED88-418E-B110-1E070587FC2C}"/>
              </a:ext>
            </a:extLst>
          </p:cNvPr>
          <p:cNvSpPr/>
          <p:nvPr>
            <p:custDataLst>
              <p:tags r:id="rId3"/>
            </p:custDataLst>
          </p:nvPr>
        </p:nvSpPr>
        <p:spPr bwMode="auto">
          <a:xfrm>
            <a:off x="5949784" y="3495071"/>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1AA3AA"/>
          </a:solidFill>
          <a:ln>
            <a:noFill/>
          </a:ln>
        </p:spPr>
        <p:txBody>
          <a:bodyPr wrap="square" lIns="91440" tIns="45720" rIns="91440" bIns="45720" anchor="ctr">
            <a:normAutofit/>
          </a:bodyPr>
          <a:lstStyle/>
          <a:p>
            <a:pPr algn="ctr"/>
            <a:endParaRPr>
              <a:solidFill>
                <a:schemeClr val="bg1"/>
              </a:solidFill>
            </a:endParaRPr>
          </a:p>
        </p:txBody>
      </p:sp>
      <p:sp>
        <p:nvSpPr>
          <p:cNvPr id="41" name="任意多边形 16">
            <a:extLst>
              <a:ext uri="{FF2B5EF4-FFF2-40B4-BE49-F238E27FC236}">
                <a16:creationId xmlns:a16="http://schemas.microsoft.com/office/drawing/2014/main" id="{B02F103A-DC60-4EF9-9DA3-FD9B26D2560D}"/>
              </a:ext>
            </a:extLst>
          </p:cNvPr>
          <p:cNvSpPr/>
          <p:nvPr>
            <p:custDataLst>
              <p:tags r:id="rId4"/>
            </p:custDataLst>
          </p:nvPr>
        </p:nvSpPr>
        <p:spPr bwMode="auto">
          <a:xfrm rot="5400000">
            <a:off x="3951106" y="3495071"/>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69A35B"/>
          </a:solidFill>
          <a:ln>
            <a:noFill/>
          </a:ln>
        </p:spPr>
        <p:txBody>
          <a:bodyPr wrap="square" lIns="91440" tIns="45720" rIns="91440" bIns="45720" anchor="ctr">
            <a:normAutofit/>
          </a:bodyPr>
          <a:lstStyle/>
          <a:p>
            <a:pPr algn="ctr"/>
            <a:endParaRPr>
              <a:solidFill>
                <a:schemeClr val="bg1"/>
              </a:solidFill>
            </a:endParaRPr>
          </a:p>
        </p:txBody>
      </p:sp>
      <p:sp>
        <p:nvSpPr>
          <p:cNvPr id="42" name="椭圆 41">
            <a:extLst>
              <a:ext uri="{FF2B5EF4-FFF2-40B4-BE49-F238E27FC236}">
                <a16:creationId xmlns:a16="http://schemas.microsoft.com/office/drawing/2014/main" id="{2F89D2DC-C611-412E-9EFF-B3463575E30C}"/>
              </a:ext>
            </a:extLst>
          </p:cNvPr>
          <p:cNvSpPr/>
          <p:nvPr>
            <p:custDataLst>
              <p:tags r:id="rId5"/>
            </p:custDataLst>
          </p:nvPr>
        </p:nvSpPr>
        <p:spPr bwMode="auto">
          <a:xfrm>
            <a:off x="4661605" y="2207143"/>
            <a:ext cx="2871964" cy="2866455"/>
          </a:xfrm>
          <a:prstGeom prst="ellipse">
            <a:avLst/>
          </a:prstGeom>
          <a:solidFill>
            <a:sysClr val="window" lastClr="FFFFFF">
              <a:lumMod val="95000"/>
            </a:sysClr>
          </a:solidFill>
          <a:ln>
            <a:noFill/>
          </a:ln>
        </p:spPr>
        <p:txBody>
          <a:bodyPr wrap="square" lIns="91440" tIns="45720" rIns="91440" bIns="45720" anchor="ctr">
            <a:normAutofit/>
          </a:bodyPr>
          <a:lstStyle/>
          <a:p>
            <a:pPr algn="ctr"/>
            <a:endParaRPr>
              <a:solidFill>
                <a:schemeClr val="bg1"/>
              </a:solidFill>
            </a:endParaRPr>
          </a:p>
        </p:txBody>
      </p:sp>
      <p:sp>
        <p:nvSpPr>
          <p:cNvPr id="43" name="椭圆 42">
            <a:extLst>
              <a:ext uri="{FF2B5EF4-FFF2-40B4-BE49-F238E27FC236}">
                <a16:creationId xmlns:a16="http://schemas.microsoft.com/office/drawing/2014/main" id="{A9A8813C-EEC7-4B83-AE7E-5226DD988068}"/>
              </a:ext>
            </a:extLst>
          </p:cNvPr>
          <p:cNvSpPr/>
          <p:nvPr>
            <p:custDataLst>
              <p:tags r:id="rId6"/>
            </p:custDataLst>
          </p:nvPr>
        </p:nvSpPr>
        <p:spPr bwMode="auto">
          <a:xfrm>
            <a:off x="4757484" y="2303020"/>
            <a:ext cx="2680206" cy="267469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solidFill>
                <a:schemeClr val="bg1"/>
              </a:solidFill>
            </a:endParaRPr>
          </a:p>
        </p:txBody>
      </p:sp>
      <p:sp>
        <p:nvSpPr>
          <p:cNvPr id="44" name="任意多边形: 形状 43">
            <a:extLst>
              <a:ext uri="{FF2B5EF4-FFF2-40B4-BE49-F238E27FC236}">
                <a16:creationId xmlns:a16="http://schemas.microsoft.com/office/drawing/2014/main" id="{F3441795-5D00-4798-96E8-D6994353DBF7}"/>
              </a:ext>
            </a:extLst>
          </p:cNvPr>
          <p:cNvSpPr/>
          <p:nvPr>
            <p:custDataLst>
              <p:tags r:id="rId7"/>
            </p:custDataLst>
          </p:nvPr>
        </p:nvSpPr>
        <p:spPr>
          <a:xfrm rot="5400000">
            <a:off x="4869971" y="2412752"/>
            <a:ext cx="1185590" cy="1185590"/>
          </a:xfrm>
          <a:custGeom>
            <a:avLst/>
            <a:gdLst>
              <a:gd name="connsiteX0" fmla="*/ 0 w 1304149"/>
              <a:gd name="connsiteY0" fmla="*/ 0 h 1304149"/>
              <a:gd name="connsiteX1" fmla="*/ 1304149 w 1304149"/>
              <a:gd name="connsiteY1" fmla="*/ 0 h 1304149"/>
              <a:gd name="connsiteX2" fmla="*/ 1304149 w 1304149"/>
              <a:gd name="connsiteY2" fmla="*/ 1304149 h 1304149"/>
              <a:gd name="connsiteX3" fmla="*/ 1212073 w 1304149"/>
              <a:gd name="connsiteY3" fmla="*/ 1299500 h 1304149"/>
              <a:gd name="connsiteX4" fmla="*/ 4650 w 1304149"/>
              <a:gd name="connsiteY4" fmla="*/ 92077 h 1304149"/>
              <a:gd name="connsiteX5" fmla="*/ 0 w 1304149"/>
              <a:gd name="connsiteY5" fmla="*/ 0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49" h="1304149">
                <a:moveTo>
                  <a:pt x="0" y="0"/>
                </a:moveTo>
                <a:lnTo>
                  <a:pt x="1304149" y="0"/>
                </a:lnTo>
                <a:lnTo>
                  <a:pt x="1304149" y="1304149"/>
                </a:lnTo>
                <a:lnTo>
                  <a:pt x="1212073" y="1299500"/>
                </a:lnTo>
                <a:cubicBezTo>
                  <a:pt x="575433" y="1234845"/>
                  <a:pt x="69304" y="728717"/>
                  <a:pt x="4650" y="92077"/>
                </a:cubicBezTo>
                <a:lnTo>
                  <a:pt x="0" y="0"/>
                </a:lnTo>
                <a:close/>
              </a:path>
            </a:pathLst>
          </a:cu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bg1"/>
              </a:solidFill>
            </a:endParaRPr>
          </a:p>
        </p:txBody>
      </p:sp>
      <p:sp>
        <p:nvSpPr>
          <p:cNvPr id="45" name="任意多边形: 形状 44">
            <a:extLst>
              <a:ext uri="{FF2B5EF4-FFF2-40B4-BE49-F238E27FC236}">
                <a16:creationId xmlns:a16="http://schemas.microsoft.com/office/drawing/2014/main" id="{25A01CA3-F371-4D1F-A4D7-6E69EDEDFC24}"/>
              </a:ext>
            </a:extLst>
          </p:cNvPr>
          <p:cNvSpPr/>
          <p:nvPr>
            <p:custDataLst>
              <p:tags r:id="rId8"/>
            </p:custDataLst>
          </p:nvPr>
        </p:nvSpPr>
        <p:spPr>
          <a:xfrm rot="5400000">
            <a:off x="6139616" y="2412752"/>
            <a:ext cx="1185590" cy="1185590"/>
          </a:xfrm>
          <a:custGeom>
            <a:avLst/>
            <a:gdLst>
              <a:gd name="connsiteX0" fmla="*/ 0 w 1304149"/>
              <a:gd name="connsiteY0" fmla="*/ 1304149 h 1304149"/>
              <a:gd name="connsiteX1" fmla="*/ 4650 w 1304149"/>
              <a:gd name="connsiteY1" fmla="*/ 1212072 h 1304149"/>
              <a:gd name="connsiteX2" fmla="*/ 1212073 w 1304149"/>
              <a:gd name="connsiteY2" fmla="*/ 4649 h 1304149"/>
              <a:gd name="connsiteX3" fmla="*/ 1304149 w 1304149"/>
              <a:gd name="connsiteY3" fmla="*/ 0 h 1304149"/>
              <a:gd name="connsiteX4" fmla="*/ 1304149 w 1304149"/>
              <a:gd name="connsiteY4" fmla="*/ 1304149 h 1304149"/>
              <a:gd name="connsiteX5" fmla="*/ 0 w 1304149"/>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49" h="1304149">
                <a:moveTo>
                  <a:pt x="0" y="1304149"/>
                </a:moveTo>
                <a:lnTo>
                  <a:pt x="4650" y="1212072"/>
                </a:lnTo>
                <a:cubicBezTo>
                  <a:pt x="69304" y="575432"/>
                  <a:pt x="575433" y="69304"/>
                  <a:pt x="1212073" y="4649"/>
                </a:cubicBezTo>
                <a:lnTo>
                  <a:pt x="1304149" y="0"/>
                </a:lnTo>
                <a:lnTo>
                  <a:pt x="1304149" y="1304149"/>
                </a:lnTo>
                <a:lnTo>
                  <a:pt x="0" y="1304149"/>
                </a:ln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bg1"/>
              </a:solidFill>
            </a:endParaRPr>
          </a:p>
        </p:txBody>
      </p:sp>
      <p:sp>
        <p:nvSpPr>
          <p:cNvPr id="46" name="任意多边形: 形状 45">
            <a:extLst>
              <a:ext uri="{FF2B5EF4-FFF2-40B4-BE49-F238E27FC236}">
                <a16:creationId xmlns:a16="http://schemas.microsoft.com/office/drawing/2014/main" id="{5BDBE5CC-FCF0-4F32-9C14-C34A2D794526}"/>
              </a:ext>
            </a:extLst>
          </p:cNvPr>
          <p:cNvSpPr/>
          <p:nvPr>
            <p:custDataLst>
              <p:tags r:id="rId9"/>
            </p:custDataLst>
          </p:nvPr>
        </p:nvSpPr>
        <p:spPr>
          <a:xfrm rot="5400000">
            <a:off x="4869970" y="3682397"/>
            <a:ext cx="1185591" cy="1185590"/>
          </a:xfrm>
          <a:custGeom>
            <a:avLst/>
            <a:gdLst>
              <a:gd name="connsiteX0" fmla="*/ 0 w 1304150"/>
              <a:gd name="connsiteY0" fmla="*/ 1304149 h 1304149"/>
              <a:gd name="connsiteX1" fmla="*/ 0 w 1304150"/>
              <a:gd name="connsiteY1" fmla="*/ 0 h 1304149"/>
              <a:gd name="connsiteX2" fmla="*/ 1304150 w 1304150"/>
              <a:gd name="connsiteY2" fmla="*/ 0 h 1304149"/>
              <a:gd name="connsiteX3" fmla="*/ 1299500 w 1304150"/>
              <a:gd name="connsiteY3" fmla="*/ 92077 h 1304149"/>
              <a:gd name="connsiteX4" fmla="*/ 92078 w 1304150"/>
              <a:gd name="connsiteY4" fmla="*/ 1299500 h 1304149"/>
              <a:gd name="connsiteX5" fmla="*/ 0 w 1304150"/>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50" h="1304149">
                <a:moveTo>
                  <a:pt x="0" y="1304149"/>
                </a:moveTo>
                <a:lnTo>
                  <a:pt x="0" y="0"/>
                </a:lnTo>
                <a:lnTo>
                  <a:pt x="1304150" y="0"/>
                </a:lnTo>
                <a:lnTo>
                  <a:pt x="1299500" y="92077"/>
                </a:lnTo>
                <a:cubicBezTo>
                  <a:pt x="1234846" y="728717"/>
                  <a:pt x="728717" y="1234845"/>
                  <a:pt x="92078" y="1299500"/>
                </a:cubicBezTo>
                <a:lnTo>
                  <a:pt x="0" y="1304149"/>
                </a:lnTo>
                <a:close/>
              </a:path>
            </a:pathLst>
          </a:cu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bg1"/>
              </a:solidFill>
            </a:endParaRPr>
          </a:p>
        </p:txBody>
      </p:sp>
      <p:sp>
        <p:nvSpPr>
          <p:cNvPr id="47" name="任意多边形: 形状 46">
            <a:extLst>
              <a:ext uri="{FF2B5EF4-FFF2-40B4-BE49-F238E27FC236}">
                <a16:creationId xmlns:a16="http://schemas.microsoft.com/office/drawing/2014/main" id="{77B0D190-FF90-4FE8-81CD-DE4C7D81A2E6}"/>
              </a:ext>
            </a:extLst>
          </p:cNvPr>
          <p:cNvSpPr/>
          <p:nvPr>
            <p:custDataLst>
              <p:tags r:id="rId10"/>
            </p:custDataLst>
          </p:nvPr>
        </p:nvSpPr>
        <p:spPr>
          <a:xfrm rot="5400000">
            <a:off x="6139615" y="3682397"/>
            <a:ext cx="1185591" cy="1185590"/>
          </a:xfrm>
          <a:custGeom>
            <a:avLst/>
            <a:gdLst>
              <a:gd name="connsiteX0" fmla="*/ 0 w 1304150"/>
              <a:gd name="connsiteY0" fmla="*/ 1304149 h 1304149"/>
              <a:gd name="connsiteX1" fmla="*/ 0 w 1304150"/>
              <a:gd name="connsiteY1" fmla="*/ 0 h 1304149"/>
              <a:gd name="connsiteX2" fmla="*/ 92078 w 1304150"/>
              <a:gd name="connsiteY2" fmla="*/ 4649 h 1304149"/>
              <a:gd name="connsiteX3" fmla="*/ 1299500 w 1304150"/>
              <a:gd name="connsiteY3" fmla="*/ 1212072 h 1304149"/>
              <a:gd name="connsiteX4" fmla="*/ 1304150 w 1304150"/>
              <a:gd name="connsiteY4" fmla="*/ 1304149 h 1304149"/>
              <a:gd name="connsiteX5" fmla="*/ 0 w 1304150"/>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50" h="1304149">
                <a:moveTo>
                  <a:pt x="0" y="1304149"/>
                </a:moveTo>
                <a:lnTo>
                  <a:pt x="0" y="0"/>
                </a:lnTo>
                <a:lnTo>
                  <a:pt x="92078" y="4649"/>
                </a:lnTo>
                <a:cubicBezTo>
                  <a:pt x="728717" y="69304"/>
                  <a:pt x="1234846" y="575432"/>
                  <a:pt x="1299500" y="1212072"/>
                </a:cubicBezTo>
                <a:lnTo>
                  <a:pt x="1304150" y="1304149"/>
                </a:lnTo>
                <a:lnTo>
                  <a:pt x="0" y="1304149"/>
                </a:ln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solidFill>
                <a:schemeClr val="bg1"/>
              </a:solidFill>
            </a:endParaRPr>
          </a:p>
        </p:txBody>
      </p:sp>
      <p:sp>
        <p:nvSpPr>
          <p:cNvPr id="48" name="文本框 47">
            <a:extLst>
              <a:ext uri="{FF2B5EF4-FFF2-40B4-BE49-F238E27FC236}">
                <a16:creationId xmlns:a16="http://schemas.microsoft.com/office/drawing/2014/main" id="{3C0AAF12-B637-472A-A379-C5C86082B30B}"/>
              </a:ext>
            </a:extLst>
          </p:cNvPr>
          <p:cNvSpPr txBox="1"/>
          <p:nvPr>
            <p:custDataLst>
              <p:tags r:id="rId11"/>
            </p:custDataLst>
          </p:nvPr>
        </p:nvSpPr>
        <p:spPr>
          <a:xfrm>
            <a:off x="5167411" y="2821539"/>
            <a:ext cx="591127" cy="581660"/>
          </a:xfrm>
          <a:prstGeom prst="rect">
            <a:avLst/>
          </a:prstGeom>
          <a:noFill/>
        </p:spPr>
        <p:txBody>
          <a:bodyPr wrap="square" rtlCol="0" anchor="ctr" anchorCtr="0">
            <a:normAutofit fontScale="92500" lnSpcReduction="10000"/>
          </a:bodyPr>
          <a:lstStyle/>
          <a:p>
            <a:pPr algn="ctr"/>
            <a:r>
              <a:rPr lang="en-US" altLang="zh-CN" sz="3600" b="1" dirty="0">
                <a:solidFill>
                  <a:schemeClr val="bg1"/>
                </a:solidFill>
              </a:rPr>
              <a:t>1</a:t>
            </a:r>
            <a:endParaRPr lang="zh-CN" altLang="en-US" sz="3600" b="1" dirty="0">
              <a:solidFill>
                <a:schemeClr val="bg1"/>
              </a:solidFill>
            </a:endParaRPr>
          </a:p>
        </p:txBody>
      </p:sp>
      <p:sp>
        <p:nvSpPr>
          <p:cNvPr id="49" name="文本框 48">
            <a:extLst>
              <a:ext uri="{FF2B5EF4-FFF2-40B4-BE49-F238E27FC236}">
                <a16:creationId xmlns:a16="http://schemas.microsoft.com/office/drawing/2014/main" id="{F57A751E-F515-4870-BB4B-C9AB1D857528}"/>
              </a:ext>
            </a:extLst>
          </p:cNvPr>
          <p:cNvSpPr txBox="1"/>
          <p:nvPr>
            <p:custDataLst>
              <p:tags r:id="rId12"/>
            </p:custDataLst>
          </p:nvPr>
        </p:nvSpPr>
        <p:spPr>
          <a:xfrm>
            <a:off x="6436636" y="2798919"/>
            <a:ext cx="591127" cy="581660"/>
          </a:xfrm>
          <a:prstGeom prst="rect">
            <a:avLst/>
          </a:prstGeom>
          <a:noFill/>
        </p:spPr>
        <p:txBody>
          <a:bodyPr wrap="square" rtlCol="0" anchor="ctr" anchorCtr="0">
            <a:normAutofit fontScale="92500" lnSpcReduction="10000"/>
          </a:bodyPr>
          <a:lstStyle/>
          <a:p>
            <a:pPr algn="ctr"/>
            <a:r>
              <a:rPr lang="en-US" altLang="zh-CN" sz="3600" b="1" dirty="0">
                <a:solidFill>
                  <a:schemeClr val="bg1"/>
                </a:solidFill>
              </a:rPr>
              <a:t>2</a:t>
            </a:r>
            <a:endParaRPr lang="zh-CN" altLang="en-US" sz="3600" b="1" dirty="0">
              <a:solidFill>
                <a:schemeClr val="bg1"/>
              </a:solidFill>
            </a:endParaRPr>
          </a:p>
        </p:txBody>
      </p:sp>
      <p:sp>
        <p:nvSpPr>
          <p:cNvPr id="50" name="文本框 49">
            <a:extLst>
              <a:ext uri="{FF2B5EF4-FFF2-40B4-BE49-F238E27FC236}">
                <a16:creationId xmlns:a16="http://schemas.microsoft.com/office/drawing/2014/main" id="{1C58FA99-1182-483E-9860-9E5AE8B01A65}"/>
              </a:ext>
            </a:extLst>
          </p:cNvPr>
          <p:cNvSpPr txBox="1"/>
          <p:nvPr>
            <p:custDataLst>
              <p:tags r:id="rId13"/>
            </p:custDataLst>
          </p:nvPr>
        </p:nvSpPr>
        <p:spPr>
          <a:xfrm>
            <a:off x="6436636" y="3937665"/>
            <a:ext cx="591127" cy="581660"/>
          </a:xfrm>
          <a:prstGeom prst="rect">
            <a:avLst/>
          </a:prstGeom>
          <a:noFill/>
        </p:spPr>
        <p:txBody>
          <a:bodyPr wrap="square" rtlCol="0" anchor="ctr" anchorCtr="0">
            <a:normAutofit fontScale="92500" lnSpcReduction="10000"/>
          </a:bodyPr>
          <a:lstStyle/>
          <a:p>
            <a:pPr algn="ctr"/>
            <a:r>
              <a:rPr lang="en-US" altLang="zh-CN" sz="3600" b="1" dirty="0">
                <a:solidFill>
                  <a:schemeClr val="bg1"/>
                </a:solidFill>
              </a:rPr>
              <a:t>3</a:t>
            </a:r>
            <a:endParaRPr lang="zh-CN" altLang="en-US" sz="3600" b="1" dirty="0">
              <a:solidFill>
                <a:schemeClr val="bg1"/>
              </a:solidFill>
            </a:endParaRPr>
          </a:p>
        </p:txBody>
      </p:sp>
      <p:sp>
        <p:nvSpPr>
          <p:cNvPr id="51" name="文本框 50">
            <a:extLst>
              <a:ext uri="{FF2B5EF4-FFF2-40B4-BE49-F238E27FC236}">
                <a16:creationId xmlns:a16="http://schemas.microsoft.com/office/drawing/2014/main" id="{70A91259-4DB0-444C-BE60-E8F4D85C832A}"/>
              </a:ext>
            </a:extLst>
          </p:cNvPr>
          <p:cNvSpPr txBox="1"/>
          <p:nvPr>
            <p:custDataLst>
              <p:tags r:id="rId14"/>
            </p:custDataLst>
          </p:nvPr>
        </p:nvSpPr>
        <p:spPr>
          <a:xfrm>
            <a:off x="5167411" y="3937665"/>
            <a:ext cx="591127" cy="581660"/>
          </a:xfrm>
          <a:prstGeom prst="rect">
            <a:avLst/>
          </a:prstGeom>
          <a:noFill/>
        </p:spPr>
        <p:txBody>
          <a:bodyPr wrap="square" rtlCol="0" anchor="ctr" anchorCtr="0">
            <a:normAutofit fontScale="92500" lnSpcReduction="10000"/>
          </a:bodyPr>
          <a:lstStyle/>
          <a:p>
            <a:pPr algn="ctr"/>
            <a:r>
              <a:rPr lang="en-US" altLang="zh-CN" sz="3600" b="1" dirty="0">
                <a:solidFill>
                  <a:schemeClr val="bg1"/>
                </a:solidFill>
              </a:rPr>
              <a:t>4</a:t>
            </a:r>
            <a:endParaRPr lang="zh-CN" altLang="en-US" sz="3600" b="1" dirty="0">
              <a:solidFill>
                <a:schemeClr val="bg1"/>
              </a:solidFill>
            </a:endParaRPr>
          </a:p>
        </p:txBody>
      </p:sp>
      <p:sp>
        <p:nvSpPr>
          <p:cNvPr id="52" name="任意多边形 50">
            <a:extLst>
              <a:ext uri="{FF2B5EF4-FFF2-40B4-BE49-F238E27FC236}">
                <a16:creationId xmlns:a16="http://schemas.microsoft.com/office/drawing/2014/main" id="{0B72A275-7B40-494B-97EF-9AA362BB5A71}"/>
              </a:ext>
            </a:extLst>
          </p:cNvPr>
          <p:cNvSpPr/>
          <p:nvPr>
            <p:custDataLst>
              <p:tags r:id="rId15"/>
            </p:custDataLst>
          </p:nvPr>
        </p:nvSpPr>
        <p:spPr bwMode="auto">
          <a:xfrm>
            <a:off x="7371533" y="1850053"/>
            <a:ext cx="515831" cy="496085"/>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ysClr val="window" lastClr="FFFFFF"/>
          </a:solidFill>
          <a:ln>
            <a:noFill/>
          </a:ln>
        </p:spPr>
        <p:txBody>
          <a:bodyPr/>
          <a:lstStyle/>
          <a:p>
            <a:endParaRPr lang="zh-CN" altLang="en-US">
              <a:solidFill>
                <a:schemeClr val="bg1"/>
              </a:solidFill>
            </a:endParaRPr>
          </a:p>
        </p:txBody>
      </p:sp>
      <p:sp>
        <p:nvSpPr>
          <p:cNvPr id="53" name="任意多边形 54">
            <a:extLst>
              <a:ext uri="{FF2B5EF4-FFF2-40B4-BE49-F238E27FC236}">
                <a16:creationId xmlns:a16="http://schemas.microsoft.com/office/drawing/2014/main" id="{EDBD14E4-C014-4CBF-AD56-C2797E4A02B6}"/>
              </a:ext>
            </a:extLst>
          </p:cNvPr>
          <p:cNvSpPr/>
          <p:nvPr>
            <p:custDataLst>
              <p:tags r:id="rId16"/>
            </p:custDataLst>
          </p:nvPr>
        </p:nvSpPr>
        <p:spPr bwMode="auto">
          <a:xfrm>
            <a:off x="4267335" y="1797293"/>
            <a:ext cx="515829" cy="51486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ysClr val="window" lastClr="FFFFFF"/>
          </a:solidFill>
          <a:ln>
            <a:noFill/>
          </a:ln>
        </p:spPr>
        <p:txBody>
          <a:bodyPr wrap="square" lIns="91440" tIns="45720" rIns="91440" bIns="45720">
            <a:normAutofit/>
          </a:bodyPr>
          <a:lstStyle/>
          <a:p>
            <a:endParaRPr lang="zh-CN" altLang="en-US">
              <a:solidFill>
                <a:schemeClr val="bg1"/>
              </a:solidFill>
            </a:endParaRPr>
          </a:p>
        </p:txBody>
      </p:sp>
      <p:sp>
        <p:nvSpPr>
          <p:cNvPr id="54" name="任意多边形 51">
            <a:extLst>
              <a:ext uri="{FF2B5EF4-FFF2-40B4-BE49-F238E27FC236}">
                <a16:creationId xmlns:a16="http://schemas.microsoft.com/office/drawing/2014/main" id="{82534BB8-BE82-498E-8101-CB574D15BC63}"/>
              </a:ext>
            </a:extLst>
          </p:cNvPr>
          <p:cNvSpPr/>
          <p:nvPr>
            <p:custDataLst>
              <p:tags r:id="rId17"/>
            </p:custDataLst>
          </p:nvPr>
        </p:nvSpPr>
        <p:spPr bwMode="auto">
          <a:xfrm>
            <a:off x="4295030" y="4925004"/>
            <a:ext cx="515829" cy="49624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ysClr val="window" lastClr="FFFFFF"/>
          </a:solidFill>
          <a:ln>
            <a:noFill/>
          </a:ln>
        </p:spPr>
        <p:txBody>
          <a:bodyPr/>
          <a:lstStyle/>
          <a:p>
            <a:endParaRPr lang="zh-CN" altLang="en-US">
              <a:solidFill>
                <a:schemeClr val="bg1"/>
              </a:solidFill>
            </a:endParaRPr>
          </a:p>
        </p:txBody>
      </p:sp>
      <p:sp>
        <p:nvSpPr>
          <p:cNvPr id="55" name="任意多边形 55">
            <a:extLst>
              <a:ext uri="{FF2B5EF4-FFF2-40B4-BE49-F238E27FC236}">
                <a16:creationId xmlns:a16="http://schemas.microsoft.com/office/drawing/2014/main" id="{E772023E-C74B-40DB-B7B0-C6DB44109555}"/>
              </a:ext>
            </a:extLst>
          </p:cNvPr>
          <p:cNvSpPr/>
          <p:nvPr>
            <p:custDataLst>
              <p:tags r:id="rId18"/>
            </p:custDataLst>
          </p:nvPr>
        </p:nvSpPr>
        <p:spPr bwMode="auto">
          <a:xfrm>
            <a:off x="7359646" y="4966292"/>
            <a:ext cx="515829" cy="450291"/>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ysClr val="window" lastClr="FFFFFF"/>
          </a:solidFill>
          <a:ln>
            <a:noFill/>
          </a:ln>
        </p:spPr>
        <p:txBody>
          <a:bodyPr/>
          <a:lstStyle/>
          <a:p>
            <a:endParaRPr lang="zh-CN" altLang="en-US">
              <a:solidFill>
                <a:schemeClr val="bg1"/>
              </a:solidFill>
            </a:endParaRPr>
          </a:p>
        </p:txBody>
      </p:sp>
      <p:sp>
        <p:nvSpPr>
          <p:cNvPr id="56" name="文本框 55">
            <a:extLst>
              <a:ext uri="{FF2B5EF4-FFF2-40B4-BE49-F238E27FC236}">
                <a16:creationId xmlns:a16="http://schemas.microsoft.com/office/drawing/2014/main" id="{FEEB0392-8321-41B3-8BCB-E0B5B7F48DFF}"/>
              </a:ext>
            </a:extLst>
          </p:cNvPr>
          <p:cNvSpPr txBox="1"/>
          <p:nvPr>
            <p:custDataLst>
              <p:tags r:id="rId19"/>
            </p:custDataLst>
          </p:nvPr>
        </p:nvSpPr>
        <p:spPr>
          <a:xfrm>
            <a:off x="409201" y="1475810"/>
            <a:ext cx="2880000" cy="401320"/>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a:solidFill>
                  <a:schemeClr val="bg1"/>
                </a:solidFill>
                <a:sym typeface="+mn-ea"/>
              </a:rPr>
              <a:t>政府政务支持</a:t>
            </a:r>
            <a:endParaRPr lang="zh-CN" altLang="en-US" sz="2000" b="1" spc="300" dirty="0">
              <a:solidFill>
                <a:schemeClr val="bg1"/>
              </a:solidFill>
              <a:latin typeface="微软雅黑" panose="020B0503020204020204" charset="-122"/>
            </a:endParaRPr>
          </a:p>
        </p:txBody>
      </p:sp>
      <p:sp>
        <p:nvSpPr>
          <p:cNvPr id="57" name="文本框 56">
            <a:extLst>
              <a:ext uri="{FF2B5EF4-FFF2-40B4-BE49-F238E27FC236}">
                <a16:creationId xmlns:a16="http://schemas.microsoft.com/office/drawing/2014/main" id="{B7D01FBE-EEEA-4DCA-8EBF-B08320E983C6}"/>
              </a:ext>
            </a:extLst>
          </p:cNvPr>
          <p:cNvSpPr txBox="1"/>
          <p:nvPr>
            <p:custDataLst>
              <p:tags r:id="rId20"/>
            </p:custDataLst>
          </p:nvPr>
        </p:nvSpPr>
        <p:spPr>
          <a:xfrm>
            <a:off x="409201" y="2173675"/>
            <a:ext cx="2880000" cy="62560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a:solidFill>
                  <a:schemeClr val="bg1"/>
                </a:solidFill>
                <a:sym typeface="+mn-ea"/>
              </a:rPr>
              <a:t>工商局、税务局</a:t>
            </a:r>
          </a:p>
          <a:p>
            <a:pPr algn="r">
              <a:lnSpc>
                <a:spcPct val="120000"/>
              </a:lnSpc>
            </a:pPr>
            <a:r>
              <a:rPr lang="zh-CN" altLang="en-US" sz="1400">
                <a:solidFill>
                  <a:schemeClr val="bg1"/>
                </a:solidFill>
                <a:sym typeface="+mn-ea"/>
              </a:rPr>
              <a:t>交通局、科技局</a:t>
            </a:r>
            <a:endParaRPr lang="zh-CN" altLang="en-US" sz="1400" spc="150" dirty="0">
              <a:solidFill>
                <a:schemeClr val="bg1"/>
              </a:solidFill>
              <a:latin typeface="微软雅黑" panose="020B0503020204020204" charset="-122"/>
            </a:endParaRPr>
          </a:p>
        </p:txBody>
      </p:sp>
      <p:sp>
        <p:nvSpPr>
          <p:cNvPr id="58" name="文本框 57">
            <a:extLst>
              <a:ext uri="{FF2B5EF4-FFF2-40B4-BE49-F238E27FC236}">
                <a16:creationId xmlns:a16="http://schemas.microsoft.com/office/drawing/2014/main" id="{F033107C-D805-4865-9DF3-41632B144465}"/>
              </a:ext>
            </a:extLst>
          </p:cNvPr>
          <p:cNvSpPr txBox="1"/>
          <p:nvPr>
            <p:custDataLst>
              <p:tags r:id="rId21"/>
            </p:custDataLst>
          </p:nvPr>
        </p:nvSpPr>
        <p:spPr>
          <a:xfrm>
            <a:off x="409201" y="4887233"/>
            <a:ext cx="2880000" cy="401320"/>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a:solidFill>
                  <a:schemeClr val="bg1"/>
                </a:solidFill>
                <a:sym typeface="+mn-ea"/>
              </a:rPr>
              <a:t>运营企业主导</a:t>
            </a:r>
            <a:endParaRPr lang="zh-CN" altLang="en-US" sz="2000" b="1" spc="300" dirty="0">
              <a:solidFill>
                <a:schemeClr val="bg1"/>
              </a:solidFill>
              <a:latin typeface="微软雅黑" panose="020B0503020204020204" charset="-122"/>
            </a:endParaRPr>
          </a:p>
        </p:txBody>
      </p:sp>
      <p:sp>
        <p:nvSpPr>
          <p:cNvPr id="59" name="文本框 58">
            <a:extLst>
              <a:ext uri="{FF2B5EF4-FFF2-40B4-BE49-F238E27FC236}">
                <a16:creationId xmlns:a16="http://schemas.microsoft.com/office/drawing/2014/main" id="{BB010E44-F0EB-45DC-A76A-BAD3AEB53D61}"/>
              </a:ext>
            </a:extLst>
          </p:cNvPr>
          <p:cNvSpPr txBox="1"/>
          <p:nvPr>
            <p:custDataLst>
              <p:tags r:id="rId22"/>
            </p:custDataLst>
          </p:nvPr>
        </p:nvSpPr>
        <p:spPr>
          <a:xfrm>
            <a:off x="381261" y="5544458"/>
            <a:ext cx="2880000" cy="62560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a:solidFill>
                  <a:schemeClr val="bg1"/>
                </a:solidFill>
                <a:sym typeface="+mn-ea"/>
              </a:rPr>
              <a:t>数据展示、数据监管、数据分析</a:t>
            </a:r>
          </a:p>
          <a:p>
            <a:pPr algn="r">
              <a:lnSpc>
                <a:spcPct val="120000"/>
              </a:lnSpc>
            </a:pPr>
            <a:r>
              <a:rPr lang="zh-CN" altLang="en-US" sz="1400">
                <a:solidFill>
                  <a:schemeClr val="bg1"/>
                </a:solidFill>
                <a:sym typeface="+mn-ea"/>
              </a:rPr>
              <a:t>产品开发、技术支持、专业运维</a:t>
            </a:r>
            <a:endParaRPr lang="zh-CN" altLang="en-US" sz="1400" spc="150" dirty="0">
              <a:solidFill>
                <a:schemeClr val="bg1"/>
              </a:solidFill>
              <a:latin typeface="微软雅黑" panose="020B0503020204020204" charset="-122"/>
            </a:endParaRPr>
          </a:p>
        </p:txBody>
      </p:sp>
      <p:sp>
        <p:nvSpPr>
          <p:cNvPr id="60" name="文本框 59">
            <a:extLst>
              <a:ext uri="{FF2B5EF4-FFF2-40B4-BE49-F238E27FC236}">
                <a16:creationId xmlns:a16="http://schemas.microsoft.com/office/drawing/2014/main" id="{88AC22AD-B6CA-429F-9AE6-71CEE0C2C12D}"/>
              </a:ext>
            </a:extLst>
          </p:cNvPr>
          <p:cNvSpPr txBox="1"/>
          <p:nvPr>
            <p:custDataLst>
              <p:tags r:id="rId23"/>
            </p:custDataLst>
          </p:nvPr>
        </p:nvSpPr>
        <p:spPr>
          <a:xfrm>
            <a:off x="8902799" y="1475810"/>
            <a:ext cx="2880000" cy="401320"/>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dirty="0">
                <a:solidFill>
                  <a:schemeClr val="bg1"/>
                </a:solidFill>
                <a:sym typeface="+mn-ea"/>
              </a:rPr>
              <a:t>国家物流协会助力</a:t>
            </a:r>
            <a:endParaRPr lang="zh-CN" altLang="en-US" sz="2000" b="1" spc="300" dirty="0">
              <a:solidFill>
                <a:schemeClr val="bg1"/>
              </a:solidFill>
              <a:latin typeface="微软雅黑" panose="020B0503020204020204" charset="-122"/>
            </a:endParaRPr>
          </a:p>
        </p:txBody>
      </p:sp>
      <p:sp>
        <p:nvSpPr>
          <p:cNvPr id="61" name="文本框 60">
            <a:extLst>
              <a:ext uri="{FF2B5EF4-FFF2-40B4-BE49-F238E27FC236}">
                <a16:creationId xmlns:a16="http://schemas.microsoft.com/office/drawing/2014/main" id="{85ECD9CE-8213-4DF8-B692-E4B88376A893}"/>
              </a:ext>
            </a:extLst>
          </p:cNvPr>
          <p:cNvSpPr txBox="1"/>
          <p:nvPr>
            <p:custDataLst>
              <p:tags r:id="rId24"/>
            </p:custDataLst>
          </p:nvPr>
        </p:nvSpPr>
        <p:spPr>
          <a:xfrm>
            <a:off x="8902799" y="2173675"/>
            <a:ext cx="2880000" cy="62560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a:solidFill>
                  <a:schemeClr val="bg1"/>
                </a:solidFill>
                <a:sym typeface="+mn-ea"/>
              </a:rPr>
              <a:t>趋势研究、政策解读</a:t>
            </a:r>
          </a:p>
          <a:p>
            <a:pPr>
              <a:lnSpc>
                <a:spcPct val="120000"/>
              </a:lnSpc>
            </a:pPr>
            <a:r>
              <a:rPr lang="zh-CN" altLang="en-US" sz="1400">
                <a:solidFill>
                  <a:schemeClr val="bg1"/>
                </a:solidFill>
                <a:sym typeface="+mn-ea"/>
              </a:rPr>
              <a:t>发展规划、行业培训</a:t>
            </a:r>
          </a:p>
          <a:p>
            <a:pPr>
              <a:lnSpc>
                <a:spcPct val="120000"/>
              </a:lnSpc>
            </a:pPr>
            <a:endParaRPr lang="zh-CN" altLang="en-US" sz="1400" spc="150" dirty="0">
              <a:solidFill>
                <a:schemeClr val="bg1"/>
              </a:solidFill>
              <a:latin typeface="微软雅黑" panose="020B0503020204020204" charset="-122"/>
              <a:ea typeface="微软雅黑" panose="020B0503020204020204" charset="-122"/>
            </a:endParaRPr>
          </a:p>
        </p:txBody>
      </p:sp>
      <p:sp>
        <p:nvSpPr>
          <p:cNvPr id="62" name="文本框 61">
            <a:extLst>
              <a:ext uri="{FF2B5EF4-FFF2-40B4-BE49-F238E27FC236}">
                <a16:creationId xmlns:a16="http://schemas.microsoft.com/office/drawing/2014/main" id="{E234D106-6D5E-46F6-A945-A8EAC6534084}"/>
              </a:ext>
            </a:extLst>
          </p:cNvPr>
          <p:cNvSpPr txBox="1"/>
          <p:nvPr>
            <p:custDataLst>
              <p:tags r:id="rId25"/>
            </p:custDataLst>
          </p:nvPr>
        </p:nvSpPr>
        <p:spPr>
          <a:xfrm>
            <a:off x="8902799" y="4887233"/>
            <a:ext cx="2880000" cy="401320"/>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a:solidFill>
                  <a:schemeClr val="bg1"/>
                </a:solidFill>
                <a:sym typeface="+mn-ea"/>
              </a:rPr>
              <a:t>优秀企业加入</a:t>
            </a:r>
            <a:endParaRPr lang="zh-CN" altLang="en-US" sz="2000" b="1" spc="300" dirty="0">
              <a:solidFill>
                <a:schemeClr val="bg1"/>
              </a:solidFill>
              <a:latin typeface="微软雅黑" panose="020B0503020204020204" charset="-122"/>
            </a:endParaRPr>
          </a:p>
        </p:txBody>
      </p:sp>
      <p:sp>
        <p:nvSpPr>
          <p:cNvPr id="63" name="文本框 62">
            <a:extLst>
              <a:ext uri="{FF2B5EF4-FFF2-40B4-BE49-F238E27FC236}">
                <a16:creationId xmlns:a16="http://schemas.microsoft.com/office/drawing/2014/main" id="{993B9B93-C2A2-439B-90F1-F402551BDA0E}"/>
              </a:ext>
            </a:extLst>
          </p:cNvPr>
          <p:cNvSpPr txBox="1"/>
          <p:nvPr>
            <p:custDataLst>
              <p:tags r:id="rId26"/>
            </p:custDataLst>
          </p:nvPr>
        </p:nvSpPr>
        <p:spPr>
          <a:xfrm>
            <a:off x="8902799" y="5544458"/>
            <a:ext cx="2880000" cy="62560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dirty="0">
                <a:solidFill>
                  <a:schemeClr val="bg1"/>
                </a:solidFill>
                <a:sym typeface="+mn-ea"/>
              </a:rPr>
              <a:t>资源共享、行业联盟</a:t>
            </a:r>
          </a:p>
          <a:p>
            <a:pPr>
              <a:lnSpc>
                <a:spcPct val="120000"/>
              </a:lnSpc>
            </a:pPr>
            <a:r>
              <a:rPr lang="zh-CN" altLang="en-US" sz="1400" dirty="0">
                <a:solidFill>
                  <a:schemeClr val="bg1"/>
                </a:solidFill>
                <a:sym typeface="+mn-ea"/>
              </a:rPr>
              <a:t>市场分析、市场推动</a:t>
            </a:r>
            <a:endParaRPr lang="zh-CN" altLang="en-US" sz="1400" spc="150" dirty="0">
              <a:solidFill>
                <a:schemeClr val="bg1"/>
              </a:solidFill>
              <a:latin typeface="微软雅黑" panose="020B0503020204020204" charset="-122"/>
            </a:endParaRPr>
          </a:p>
        </p:txBody>
      </p:sp>
      <p:cxnSp>
        <p:nvCxnSpPr>
          <p:cNvPr id="64" name="直接连接符 63">
            <a:extLst>
              <a:ext uri="{FF2B5EF4-FFF2-40B4-BE49-F238E27FC236}">
                <a16:creationId xmlns:a16="http://schemas.microsoft.com/office/drawing/2014/main" id="{011E1FE5-ADC6-41AC-95B1-97598DF7C663}"/>
              </a:ext>
            </a:extLst>
          </p:cNvPr>
          <p:cNvCxnSpPr/>
          <p:nvPr>
            <p:custDataLst>
              <p:tags r:id="rId27"/>
            </p:custDataLst>
          </p:nvPr>
        </p:nvCxnSpPr>
        <p:spPr>
          <a:xfrm>
            <a:off x="607749" y="3640385"/>
            <a:ext cx="2681452" cy="0"/>
          </a:xfrm>
          <a:prstGeom prst="line">
            <a:avLst/>
          </a:prstGeom>
          <a:ln w="3175" cap="rnd">
            <a:solidFill>
              <a:sysClr val="window" lastClr="FFFFFF">
                <a:lumMod val="75000"/>
              </a:sysClr>
            </a:solidFill>
            <a:round/>
            <a:headEnd type="none"/>
            <a:tailEnd type="none" w="med" len="med"/>
          </a:ln>
        </p:spPr>
        <p:style>
          <a:lnRef idx="1">
            <a:srgbClr val="1F74AD"/>
          </a:lnRef>
          <a:fillRef idx="0">
            <a:srgbClr val="1F74AD"/>
          </a:fillRef>
          <a:effectRef idx="0">
            <a:srgbClr val="1F74AD"/>
          </a:effectRef>
          <a:fontRef idx="minor">
            <a:srgbClr val="000000"/>
          </a:fontRef>
        </p:style>
      </p:cxnSp>
      <p:cxnSp>
        <p:nvCxnSpPr>
          <p:cNvPr id="65" name="直接连接符 64">
            <a:extLst>
              <a:ext uri="{FF2B5EF4-FFF2-40B4-BE49-F238E27FC236}">
                <a16:creationId xmlns:a16="http://schemas.microsoft.com/office/drawing/2014/main" id="{27AF846C-4F29-4B5D-B209-7280AD05AA1E}"/>
              </a:ext>
            </a:extLst>
          </p:cNvPr>
          <p:cNvCxnSpPr/>
          <p:nvPr>
            <p:custDataLst>
              <p:tags r:id="rId28"/>
            </p:custDataLst>
          </p:nvPr>
        </p:nvCxnSpPr>
        <p:spPr>
          <a:xfrm>
            <a:off x="8902799" y="3640385"/>
            <a:ext cx="2681452" cy="0"/>
          </a:xfrm>
          <a:prstGeom prst="line">
            <a:avLst/>
          </a:prstGeom>
          <a:ln w="3175" cap="rnd">
            <a:solidFill>
              <a:sysClr val="window" lastClr="FFFFFF">
                <a:lumMod val="75000"/>
              </a:sysClr>
            </a:solidFill>
            <a:round/>
            <a:headEnd type="none"/>
            <a:tailEnd type="none" w="med" len="med"/>
          </a:ln>
        </p:spPr>
        <p:style>
          <a:lnRef idx="1">
            <a:srgbClr val="1F74AD"/>
          </a:lnRef>
          <a:fillRef idx="0">
            <a:srgbClr val="1F74AD"/>
          </a:fillRef>
          <a:effectRef idx="0">
            <a:srgbClr val="1F74AD"/>
          </a:effectRef>
          <a:fontRef idx="minor">
            <a:srgbClr val="000000"/>
          </a:fontRef>
        </p:style>
      </p:cxnSp>
      <p:pic>
        <p:nvPicPr>
          <p:cNvPr id="66" name="图片 65">
            <a:extLst>
              <a:ext uri="{FF2B5EF4-FFF2-40B4-BE49-F238E27FC236}">
                <a16:creationId xmlns:a16="http://schemas.microsoft.com/office/drawing/2014/main" id="{CAAFF6F0-E85F-4EC7-A447-A8205E88CFFF}"/>
              </a:ext>
            </a:extLst>
          </p:cNvPr>
          <p:cNvPicPr>
            <a:picLocks noChangeAspect="1"/>
          </p:cNvPicPr>
          <p:nvPr>
            <p:custDataLst>
              <p:tags r:id="rId29"/>
            </p:custDataLst>
          </p:nvPr>
        </p:nvPicPr>
        <p:blipFill>
          <a:blip r:embed="rId31">
            <a:extLst>
              <a:ext uri="{28A0092B-C50C-407E-A947-70E740481C1C}">
                <a14:useLocalDpi xmlns:a14="http://schemas.microsoft.com/office/drawing/2010/main" val="0"/>
              </a:ext>
            </a:extLst>
          </a:blip>
          <a:stretch>
            <a:fillRect/>
          </a:stretch>
        </p:blipFill>
        <p:spPr>
          <a:xfrm>
            <a:off x="5539755" y="3082538"/>
            <a:ext cx="1115665" cy="1115665"/>
          </a:xfrm>
          <a:prstGeom prst="rect">
            <a:avLst/>
          </a:prstGeom>
        </p:spPr>
      </p:pic>
      <p:sp>
        <p:nvSpPr>
          <p:cNvPr id="67" name="文本框 66">
            <a:extLst>
              <a:ext uri="{FF2B5EF4-FFF2-40B4-BE49-F238E27FC236}">
                <a16:creationId xmlns:a16="http://schemas.microsoft.com/office/drawing/2014/main" id="{30AD9573-743C-4258-A668-80F523340A7A}"/>
              </a:ext>
            </a:extLst>
          </p:cNvPr>
          <p:cNvSpPr txBox="1"/>
          <p:nvPr/>
        </p:nvSpPr>
        <p:spPr>
          <a:xfrm>
            <a:off x="5558155" y="3456305"/>
            <a:ext cx="1114408" cy="369332"/>
          </a:xfrm>
          <a:prstGeom prst="rect">
            <a:avLst/>
          </a:prstGeom>
          <a:noFill/>
        </p:spPr>
        <p:txBody>
          <a:bodyPr wrap="none" rtlCol="0">
            <a:spAutoFit/>
          </a:bodyPr>
          <a:lstStyle/>
          <a:p>
            <a:r>
              <a:rPr lang="zh-CN" altLang="en-US" b="1" dirty="0">
                <a:solidFill>
                  <a:schemeClr val="bg1"/>
                </a:solidFill>
              </a:rPr>
              <a:t>数字经济</a:t>
            </a:r>
          </a:p>
        </p:txBody>
      </p:sp>
    </p:spTree>
    <p:extLst>
      <p:ext uri="{BB962C8B-B14F-4D97-AF65-F5344CB8AC3E}">
        <p14:creationId xmlns:p14="http://schemas.microsoft.com/office/powerpoint/2010/main" val="3128192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未来规划</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35" name="椭圆 34">
            <a:extLst>
              <a:ext uri="{FF2B5EF4-FFF2-40B4-BE49-F238E27FC236}">
                <a16:creationId xmlns:a16="http://schemas.microsoft.com/office/drawing/2014/main" id="{878F35E8-F3FF-41F1-B7FC-B1594707067D}"/>
              </a:ext>
            </a:extLst>
          </p:cNvPr>
          <p:cNvSpPr/>
          <p:nvPr>
            <p:custDataLst>
              <p:tags r:id="rId1"/>
            </p:custDataLst>
          </p:nvPr>
        </p:nvSpPr>
        <p:spPr>
          <a:xfrm>
            <a:off x="5506176" y="2872958"/>
            <a:ext cx="1224136" cy="1224136"/>
          </a:xfrm>
          <a:prstGeom prst="ellipse">
            <a:avLst/>
          </a:prstGeom>
          <a:solidFill>
            <a:srgbClr val="FFFFFF">
              <a:lumMod val="95000"/>
            </a:srgbClr>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solidFill>
                <a:schemeClr val="bg1"/>
              </a:solidFill>
            </a:endParaRPr>
          </a:p>
        </p:txBody>
      </p:sp>
      <p:sp>
        <p:nvSpPr>
          <p:cNvPr id="36" name="文本框 35">
            <a:extLst>
              <a:ext uri="{FF2B5EF4-FFF2-40B4-BE49-F238E27FC236}">
                <a16:creationId xmlns:a16="http://schemas.microsoft.com/office/drawing/2014/main" id="{F4D18380-82F1-4443-8BB4-93051398B1D3}"/>
              </a:ext>
            </a:extLst>
          </p:cNvPr>
          <p:cNvSpPr txBox="1"/>
          <p:nvPr>
            <p:custDataLst>
              <p:tags r:id="rId2"/>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t>六大体系</a:t>
            </a:r>
          </a:p>
        </p:txBody>
      </p:sp>
      <p:cxnSp>
        <p:nvCxnSpPr>
          <p:cNvPr id="37" name="直接连接符 36">
            <a:extLst>
              <a:ext uri="{FF2B5EF4-FFF2-40B4-BE49-F238E27FC236}">
                <a16:creationId xmlns:a16="http://schemas.microsoft.com/office/drawing/2014/main" id="{C8DF6970-ADB9-40D8-8252-454240092259}"/>
              </a:ext>
            </a:extLst>
          </p:cNvPr>
          <p:cNvCxnSpPr/>
          <p:nvPr>
            <p:custDataLst>
              <p:tags r:id="rId3"/>
            </p:custDataLst>
          </p:nvPr>
        </p:nvCxnSpPr>
        <p:spPr>
          <a:xfrm>
            <a:off x="983432"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a:extLst>
              <a:ext uri="{FF2B5EF4-FFF2-40B4-BE49-F238E27FC236}">
                <a16:creationId xmlns:a16="http://schemas.microsoft.com/office/drawing/2014/main" id="{5A6FCCC1-0923-44F8-B0DE-DE1E2B99CE65}"/>
              </a:ext>
            </a:extLst>
          </p:cNvPr>
          <p:cNvCxnSpPr/>
          <p:nvPr>
            <p:custDataLst>
              <p:tags r:id="rId4"/>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9" name="直接连接符 68">
            <a:extLst>
              <a:ext uri="{FF2B5EF4-FFF2-40B4-BE49-F238E27FC236}">
                <a16:creationId xmlns:a16="http://schemas.microsoft.com/office/drawing/2014/main" id="{6488F8BF-1917-49DD-B4AF-2FC7E00328F1}"/>
              </a:ext>
            </a:extLst>
          </p:cNvPr>
          <p:cNvCxnSpPr/>
          <p:nvPr>
            <p:custDataLst>
              <p:tags r:id="rId5"/>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70" name="直接连接符 69">
            <a:extLst>
              <a:ext uri="{FF2B5EF4-FFF2-40B4-BE49-F238E27FC236}">
                <a16:creationId xmlns:a16="http://schemas.microsoft.com/office/drawing/2014/main" id="{13F135E1-CE2A-472C-B8D6-D2C28A53B263}"/>
              </a:ext>
            </a:extLst>
          </p:cNvPr>
          <p:cNvCxnSpPr/>
          <p:nvPr>
            <p:custDataLst>
              <p:tags r:id="rId6"/>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71" name="任意多边形 55">
            <a:extLst>
              <a:ext uri="{FF2B5EF4-FFF2-40B4-BE49-F238E27FC236}">
                <a16:creationId xmlns:a16="http://schemas.microsoft.com/office/drawing/2014/main" id="{0DD0A9B3-325B-4BC9-89ED-021BAF0D3FC0}"/>
              </a:ext>
            </a:extLst>
          </p:cNvPr>
          <p:cNvSpPr/>
          <p:nvPr>
            <p:custDataLst>
              <p:tags r:id="rId7"/>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solidFill>
                <a:schemeClr val="bg1"/>
              </a:solidFill>
            </a:endParaRPr>
          </a:p>
        </p:txBody>
      </p:sp>
      <p:sp>
        <p:nvSpPr>
          <p:cNvPr id="72" name="任意多边形 90">
            <a:extLst>
              <a:ext uri="{FF2B5EF4-FFF2-40B4-BE49-F238E27FC236}">
                <a16:creationId xmlns:a16="http://schemas.microsoft.com/office/drawing/2014/main" id="{0C74BD85-DD28-446B-B16A-9378A1FA5122}"/>
              </a:ext>
            </a:extLst>
          </p:cNvPr>
          <p:cNvSpPr/>
          <p:nvPr>
            <p:custDataLst>
              <p:tags r:id="rId8"/>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bg1"/>
              </a:solidFill>
            </a:endParaRPr>
          </a:p>
        </p:txBody>
      </p:sp>
      <p:sp>
        <p:nvSpPr>
          <p:cNvPr id="73" name="任意多边形 64">
            <a:extLst>
              <a:ext uri="{FF2B5EF4-FFF2-40B4-BE49-F238E27FC236}">
                <a16:creationId xmlns:a16="http://schemas.microsoft.com/office/drawing/2014/main" id="{5B29052C-09AC-4260-8B41-A64B91EE0AB5}"/>
              </a:ext>
            </a:extLst>
          </p:cNvPr>
          <p:cNvSpPr/>
          <p:nvPr>
            <p:custDataLst>
              <p:tags r:id="rId9"/>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bg1"/>
              </a:solidFill>
            </a:endParaRPr>
          </a:p>
        </p:txBody>
      </p:sp>
      <p:sp>
        <p:nvSpPr>
          <p:cNvPr id="74" name="任意多边形 1">
            <a:extLst>
              <a:ext uri="{FF2B5EF4-FFF2-40B4-BE49-F238E27FC236}">
                <a16:creationId xmlns:a16="http://schemas.microsoft.com/office/drawing/2014/main" id="{64DA2DA4-D7B1-43E4-BA80-3BB5E064D1C8}"/>
              </a:ext>
            </a:extLst>
          </p:cNvPr>
          <p:cNvSpPr/>
          <p:nvPr>
            <p:custDataLst>
              <p:tags r:id="rId10"/>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bg1"/>
              </a:solidFill>
            </a:endParaRPr>
          </a:p>
        </p:txBody>
      </p:sp>
      <p:sp>
        <p:nvSpPr>
          <p:cNvPr id="75" name="任意多边形 89">
            <a:extLst>
              <a:ext uri="{FF2B5EF4-FFF2-40B4-BE49-F238E27FC236}">
                <a16:creationId xmlns:a16="http://schemas.microsoft.com/office/drawing/2014/main" id="{9DF3A12D-2B27-4ADA-BD12-A5E9AFFF2ED1}"/>
              </a:ext>
            </a:extLst>
          </p:cNvPr>
          <p:cNvSpPr/>
          <p:nvPr>
            <p:custDataLst>
              <p:tags r:id="rId11"/>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bg1"/>
              </a:solidFill>
            </a:endParaRPr>
          </a:p>
        </p:txBody>
      </p:sp>
      <p:sp>
        <p:nvSpPr>
          <p:cNvPr id="76" name="任意多边形 61">
            <a:extLst>
              <a:ext uri="{FF2B5EF4-FFF2-40B4-BE49-F238E27FC236}">
                <a16:creationId xmlns:a16="http://schemas.microsoft.com/office/drawing/2014/main" id="{D701D427-2BC1-44C9-B2B2-C3385A8F02A5}"/>
              </a:ext>
            </a:extLst>
          </p:cNvPr>
          <p:cNvSpPr/>
          <p:nvPr>
            <p:custDataLst>
              <p:tags r:id="rId12"/>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bg1"/>
              </a:solidFill>
            </a:endParaRPr>
          </a:p>
        </p:txBody>
      </p:sp>
      <p:sp>
        <p:nvSpPr>
          <p:cNvPr id="77" name="任意多边形 24">
            <a:extLst>
              <a:ext uri="{FF2B5EF4-FFF2-40B4-BE49-F238E27FC236}">
                <a16:creationId xmlns:a16="http://schemas.microsoft.com/office/drawing/2014/main" id="{93153E27-A8AB-4FEF-BDEE-E6A5351B5304}"/>
              </a:ext>
            </a:extLst>
          </p:cNvPr>
          <p:cNvSpPr/>
          <p:nvPr>
            <p:custDataLst>
              <p:tags r:id="rId13"/>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endParaRPr>
              <a:solidFill>
                <a:schemeClr val="bg1"/>
              </a:solidFill>
            </a:endParaRPr>
          </a:p>
        </p:txBody>
      </p:sp>
      <p:sp>
        <p:nvSpPr>
          <p:cNvPr id="78" name="任意多边形 86">
            <a:extLst>
              <a:ext uri="{FF2B5EF4-FFF2-40B4-BE49-F238E27FC236}">
                <a16:creationId xmlns:a16="http://schemas.microsoft.com/office/drawing/2014/main" id="{8A0BBBE4-C4AB-49DA-85EA-3B5ABFB1FF6B}"/>
              </a:ext>
            </a:extLst>
          </p:cNvPr>
          <p:cNvSpPr/>
          <p:nvPr>
            <p:custDataLst>
              <p:tags r:id="rId14"/>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solidFill>
                <a:schemeClr val="bg1"/>
              </a:solidFill>
            </a:endParaRPr>
          </a:p>
        </p:txBody>
      </p:sp>
      <p:sp>
        <p:nvSpPr>
          <p:cNvPr id="79" name="任意多边形 28">
            <a:extLst>
              <a:ext uri="{FF2B5EF4-FFF2-40B4-BE49-F238E27FC236}">
                <a16:creationId xmlns:a16="http://schemas.microsoft.com/office/drawing/2014/main" id="{84D722EF-F432-4570-93E6-2998434D966F}"/>
              </a:ext>
            </a:extLst>
          </p:cNvPr>
          <p:cNvSpPr/>
          <p:nvPr>
            <p:custDataLst>
              <p:tags r:id="rId15"/>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endParaRPr>
              <a:solidFill>
                <a:schemeClr val="bg1"/>
              </a:solidFill>
            </a:endParaRPr>
          </a:p>
        </p:txBody>
      </p:sp>
      <p:sp>
        <p:nvSpPr>
          <p:cNvPr id="80" name="任意多边形 81">
            <a:extLst>
              <a:ext uri="{FF2B5EF4-FFF2-40B4-BE49-F238E27FC236}">
                <a16:creationId xmlns:a16="http://schemas.microsoft.com/office/drawing/2014/main" id="{B1A9D0C2-7B56-4A47-87CD-93F7B381F14E}"/>
              </a:ext>
            </a:extLst>
          </p:cNvPr>
          <p:cNvSpPr/>
          <p:nvPr>
            <p:custDataLst>
              <p:tags r:id="rId16"/>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endParaRPr>
              <a:solidFill>
                <a:schemeClr val="bg1"/>
              </a:solidFill>
            </a:endParaRPr>
          </a:p>
        </p:txBody>
      </p:sp>
      <p:sp>
        <p:nvSpPr>
          <p:cNvPr id="81" name="任意多边形 26">
            <a:extLst>
              <a:ext uri="{FF2B5EF4-FFF2-40B4-BE49-F238E27FC236}">
                <a16:creationId xmlns:a16="http://schemas.microsoft.com/office/drawing/2014/main" id="{78D38267-6584-47C7-9620-5E12C35775B2}"/>
              </a:ext>
            </a:extLst>
          </p:cNvPr>
          <p:cNvSpPr/>
          <p:nvPr>
            <p:custDataLst>
              <p:tags r:id="rId17"/>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endParaRPr>
              <a:solidFill>
                <a:schemeClr val="bg1"/>
              </a:solidFill>
            </a:endParaRPr>
          </a:p>
        </p:txBody>
      </p:sp>
      <p:sp>
        <p:nvSpPr>
          <p:cNvPr id="82" name="PA_ImportSvg_636905887840661777">
            <a:extLst>
              <a:ext uri="{FF2B5EF4-FFF2-40B4-BE49-F238E27FC236}">
                <a16:creationId xmlns:a16="http://schemas.microsoft.com/office/drawing/2014/main" id="{E943499F-49DB-4D4D-8F99-0E4299539507}"/>
              </a:ext>
            </a:extLst>
          </p:cNvPr>
          <p:cNvSpPr/>
          <p:nvPr>
            <p:custDataLst>
              <p:tags r:id="rId18"/>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9pPr>
          </a:lstStyle>
          <a:p>
            <a:pPr algn="ctr"/>
            <a:endParaRPr lang="zh-CN" altLang="en-US">
              <a:solidFill>
                <a:schemeClr val="bg1"/>
              </a:solidFill>
            </a:endParaRPr>
          </a:p>
        </p:txBody>
      </p:sp>
      <p:sp>
        <p:nvSpPr>
          <p:cNvPr id="83" name="文本框 82">
            <a:extLst>
              <a:ext uri="{FF2B5EF4-FFF2-40B4-BE49-F238E27FC236}">
                <a16:creationId xmlns:a16="http://schemas.microsoft.com/office/drawing/2014/main" id="{245204F8-43E2-4248-B82C-F83FE0179CF7}"/>
              </a:ext>
            </a:extLst>
          </p:cNvPr>
          <p:cNvSpPr txBox="1"/>
          <p:nvPr>
            <p:custDataLst>
              <p:tags r:id="rId19"/>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chemeClr val="bg1"/>
                </a:solidFill>
                <a:sym typeface="Arial" panose="020B0604020202090204" pitchFamily="34" charset="0"/>
              </a:rPr>
              <a:t>数据服务中心</a:t>
            </a:r>
            <a:endParaRPr lang="zh-CN" altLang="en-US" sz="2000" b="1" spc="150" dirty="0">
              <a:solidFill>
                <a:schemeClr val="bg1"/>
              </a:solidFill>
              <a:latin typeface="微软雅黑" panose="020B0503020204020204" charset="-122"/>
              <a:sym typeface="Arial" panose="020B0604020202090204" pitchFamily="34" charset="0"/>
            </a:endParaRPr>
          </a:p>
        </p:txBody>
      </p:sp>
      <p:sp>
        <p:nvSpPr>
          <p:cNvPr id="84" name="文本框 83">
            <a:extLst>
              <a:ext uri="{FF2B5EF4-FFF2-40B4-BE49-F238E27FC236}">
                <a16:creationId xmlns:a16="http://schemas.microsoft.com/office/drawing/2014/main" id="{8A437CF5-94E3-4457-A0F8-BB51AE2D4650}"/>
              </a:ext>
            </a:extLst>
          </p:cNvPr>
          <p:cNvSpPr txBox="1"/>
          <p:nvPr>
            <p:custDataLst>
              <p:tags r:id="rId20"/>
            </p:custDataLst>
          </p:nvPr>
        </p:nvSpPr>
        <p:spPr>
          <a:xfrm>
            <a:off x="1457325" y="1776730"/>
            <a:ext cx="2708910" cy="85725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a:solidFill>
                  <a:schemeClr val="bg1"/>
                </a:solidFill>
                <a:sym typeface="Arial" panose="020B0604020202090204" pitchFamily="34" charset="0"/>
              </a:rPr>
              <a:t>西北地区至全国</a:t>
            </a:r>
          </a:p>
          <a:p>
            <a:pPr algn="r">
              <a:lnSpc>
                <a:spcPct val="120000"/>
              </a:lnSpc>
            </a:pPr>
            <a:r>
              <a:rPr lang="zh-CN" altLang="en-US" sz="1400" spc="150">
                <a:solidFill>
                  <a:schemeClr val="bg1"/>
                </a:solidFill>
                <a:sym typeface="Arial" panose="020B0604020202090204" pitchFamily="34" charset="0"/>
              </a:rPr>
              <a:t>物流数据中心</a:t>
            </a:r>
          </a:p>
          <a:p>
            <a:pPr algn="r">
              <a:lnSpc>
                <a:spcPct val="120000"/>
              </a:lnSpc>
            </a:pPr>
            <a:r>
              <a:rPr lang="zh-CN" altLang="en-US" sz="1400" spc="150">
                <a:solidFill>
                  <a:schemeClr val="bg1"/>
                </a:solidFill>
                <a:sym typeface="Arial" panose="020B0604020202090204" pitchFamily="34" charset="0"/>
              </a:rPr>
              <a:t>贸易数据中心</a:t>
            </a:r>
          </a:p>
        </p:txBody>
      </p:sp>
      <p:sp>
        <p:nvSpPr>
          <p:cNvPr id="85" name="文本框 84">
            <a:extLst>
              <a:ext uri="{FF2B5EF4-FFF2-40B4-BE49-F238E27FC236}">
                <a16:creationId xmlns:a16="http://schemas.microsoft.com/office/drawing/2014/main" id="{D1072BFC-2618-4EEB-B2F1-03EC6CBBA411}"/>
              </a:ext>
            </a:extLst>
          </p:cNvPr>
          <p:cNvSpPr txBox="1"/>
          <p:nvPr>
            <p:custDataLst>
              <p:tags r:id="rId21"/>
            </p:custDataLst>
          </p:nvPr>
        </p:nvSpPr>
        <p:spPr>
          <a:xfrm>
            <a:off x="1457109" y="2872483"/>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chemeClr val="bg1"/>
                </a:solidFill>
                <a:sym typeface="Arial" panose="020B0604020202090204" pitchFamily="34" charset="0"/>
              </a:rPr>
              <a:t>物流金融服务中心</a:t>
            </a:r>
            <a:endParaRPr lang="zh-CN" altLang="en-US" sz="2000" b="1" spc="150" dirty="0">
              <a:solidFill>
                <a:schemeClr val="bg1"/>
              </a:solidFill>
              <a:latin typeface="微软雅黑" panose="020B0503020204020204" charset="-122"/>
              <a:sym typeface="Arial" panose="020B0604020202090204" pitchFamily="34" charset="0"/>
            </a:endParaRPr>
          </a:p>
        </p:txBody>
      </p:sp>
      <p:sp>
        <p:nvSpPr>
          <p:cNvPr id="86" name="文本框 85">
            <a:extLst>
              <a:ext uri="{FF2B5EF4-FFF2-40B4-BE49-F238E27FC236}">
                <a16:creationId xmlns:a16="http://schemas.microsoft.com/office/drawing/2014/main" id="{DF0DEA22-2603-464B-AE75-7E3B685897F4}"/>
              </a:ext>
            </a:extLst>
          </p:cNvPr>
          <p:cNvSpPr txBox="1"/>
          <p:nvPr>
            <p:custDataLst>
              <p:tags r:id="rId22"/>
            </p:custDataLst>
          </p:nvPr>
        </p:nvSpPr>
        <p:spPr>
          <a:xfrm>
            <a:off x="1471831" y="3375633"/>
            <a:ext cx="2708910" cy="10852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dirty="0">
                <a:solidFill>
                  <a:schemeClr val="bg1"/>
                </a:solidFill>
                <a:latin typeface="微软雅黑" panose="020B0503020204020204" charset="-122"/>
                <a:ea typeface="微软雅黑" panose="020B0503020204020204" charset="-122"/>
              </a:rPr>
              <a:t>供应链金融</a:t>
            </a:r>
          </a:p>
          <a:p>
            <a:pPr algn="r">
              <a:lnSpc>
                <a:spcPct val="120000"/>
              </a:lnSpc>
            </a:pPr>
            <a:r>
              <a:rPr lang="zh-CN" altLang="en-US" sz="1400" spc="150" dirty="0">
                <a:solidFill>
                  <a:schemeClr val="bg1"/>
                </a:solidFill>
                <a:latin typeface="微软雅黑" panose="020B0503020204020204" charset="-122"/>
                <a:ea typeface="微软雅黑" panose="020B0503020204020204" charset="-122"/>
              </a:rPr>
              <a:t>车后金融</a:t>
            </a:r>
          </a:p>
          <a:p>
            <a:pPr algn="r">
              <a:lnSpc>
                <a:spcPct val="120000"/>
              </a:lnSpc>
            </a:pPr>
            <a:r>
              <a:rPr lang="zh-CN" altLang="en-US" sz="1400" spc="150" dirty="0">
                <a:solidFill>
                  <a:schemeClr val="bg1"/>
                </a:solidFill>
                <a:latin typeface="微软雅黑" panose="020B0503020204020204" charset="-122"/>
                <a:ea typeface="微软雅黑" panose="020B0503020204020204" charset="-122"/>
              </a:rPr>
              <a:t>卡友金融</a:t>
            </a:r>
            <a:endParaRPr lang="en-US" altLang="zh-CN" sz="1400" spc="150" dirty="0">
              <a:solidFill>
                <a:schemeClr val="bg1"/>
              </a:solidFill>
              <a:latin typeface="微软雅黑" panose="020B0503020204020204" charset="-122"/>
              <a:ea typeface="微软雅黑" panose="020B0503020204020204" charset="-122"/>
            </a:endParaRPr>
          </a:p>
          <a:p>
            <a:pPr algn="r">
              <a:lnSpc>
                <a:spcPct val="120000"/>
              </a:lnSpc>
            </a:pPr>
            <a:r>
              <a:rPr lang="zh-CN" altLang="en-US" sz="1400" spc="150" dirty="0">
                <a:solidFill>
                  <a:schemeClr val="bg1"/>
                </a:solidFill>
                <a:latin typeface="微软雅黑" panose="020B0503020204020204" charset="-122"/>
                <a:ea typeface="微软雅黑" panose="020B0503020204020204" charset="-122"/>
              </a:rPr>
              <a:t>保险金融</a:t>
            </a:r>
          </a:p>
        </p:txBody>
      </p:sp>
      <p:sp>
        <p:nvSpPr>
          <p:cNvPr id="87" name="文本框 86">
            <a:extLst>
              <a:ext uri="{FF2B5EF4-FFF2-40B4-BE49-F238E27FC236}">
                <a16:creationId xmlns:a16="http://schemas.microsoft.com/office/drawing/2014/main" id="{819DEC69-230E-4674-A521-1527C5A644A4}"/>
              </a:ext>
            </a:extLst>
          </p:cNvPr>
          <p:cNvSpPr txBox="1"/>
          <p:nvPr>
            <p:custDataLst>
              <p:tags r:id="rId23"/>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chemeClr val="bg1"/>
                </a:solidFill>
                <a:sym typeface="Arial" panose="020B0604020202090204" pitchFamily="34" charset="0"/>
              </a:rPr>
              <a:t>物流行业专业技能学院</a:t>
            </a:r>
            <a:endParaRPr lang="zh-CN" altLang="en-US" sz="2000" b="1" spc="150" dirty="0">
              <a:solidFill>
                <a:schemeClr val="bg1"/>
              </a:solidFill>
              <a:latin typeface="微软雅黑" panose="020B0503020204020204" charset="-122"/>
              <a:sym typeface="Arial" panose="020B0604020202090204" pitchFamily="34" charset="0"/>
            </a:endParaRPr>
          </a:p>
        </p:txBody>
      </p:sp>
      <p:sp>
        <p:nvSpPr>
          <p:cNvPr id="88" name="文本框 87">
            <a:extLst>
              <a:ext uri="{FF2B5EF4-FFF2-40B4-BE49-F238E27FC236}">
                <a16:creationId xmlns:a16="http://schemas.microsoft.com/office/drawing/2014/main" id="{FA0C69E2-70A6-42F0-84CB-153E29AA804B}"/>
              </a:ext>
            </a:extLst>
          </p:cNvPr>
          <p:cNvSpPr txBox="1"/>
          <p:nvPr>
            <p:custDataLst>
              <p:tags r:id="rId24"/>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dirty="0">
                <a:solidFill>
                  <a:schemeClr val="bg1"/>
                </a:solidFill>
                <a:latin typeface="微软雅黑" panose="020B0503020204020204" charset="-122"/>
                <a:ea typeface="微软雅黑" panose="020B0503020204020204" charset="-122"/>
              </a:rPr>
              <a:t>培养专业物流人才</a:t>
            </a:r>
          </a:p>
          <a:p>
            <a:pPr algn="r">
              <a:lnSpc>
                <a:spcPct val="120000"/>
              </a:lnSpc>
            </a:pPr>
            <a:r>
              <a:rPr lang="zh-CN" altLang="en-US" sz="1400" spc="150" dirty="0">
                <a:solidFill>
                  <a:schemeClr val="bg1"/>
                </a:solidFill>
                <a:latin typeface="微软雅黑" panose="020B0503020204020204" charset="-122"/>
                <a:ea typeface="微软雅黑" panose="020B0503020204020204" charset="-122"/>
              </a:rPr>
              <a:t>物流行业人才匹配</a:t>
            </a:r>
          </a:p>
          <a:p>
            <a:pPr algn="r">
              <a:lnSpc>
                <a:spcPct val="120000"/>
              </a:lnSpc>
            </a:pPr>
            <a:r>
              <a:rPr lang="zh-CN" altLang="en-US" sz="1400" spc="150" dirty="0">
                <a:solidFill>
                  <a:schemeClr val="bg1"/>
                </a:solidFill>
                <a:latin typeface="微软雅黑" panose="020B0503020204020204" charset="-122"/>
                <a:ea typeface="微软雅黑" panose="020B0503020204020204" charset="-122"/>
              </a:rPr>
              <a:t>减轻社会就业负担</a:t>
            </a:r>
          </a:p>
        </p:txBody>
      </p:sp>
      <p:sp>
        <p:nvSpPr>
          <p:cNvPr id="89" name="文本框 88">
            <a:extLst>
              <a:ext uri="{FF2B5EF4-FFF2-40B4-BE49-F238E27FC236}">
                <a16:creationId xmlns:a16="http://schemas.microsoft.com/office/drawing/2014/main" id="{60AD6990-69FB-472A-9440-01702812E37C}"/>
              </a:ext>
            </a:extLst>
          </p:cNvPr>
          <p:cNvSpPr txBox="1"/>
          <p:nvPr>
            <p:custDataLst>
              <p:tags r:id="rId25"/>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chemeClr val="bg1"/>
                </a:solidFill>
                <a:sym typeface="Arial" panose="020B0604020202090204" pitchFamily="34" charset="0"/>
              </a:rPr>
              <a:t>物流生态链平台</a:t>
            </a:r>
          </a:p>
        </p:txBody>
      </p:sp>
      <p:sp>
        <p:nvSpPr>
          <p:cNvPr id="90" name="文本框 89">
            <a:extLst>
              <a:ext uri="{FF2B5EF4-FFF2-40B4-BE49-F238E27FC236}">
                <a16:creationId xmlns:a16="http://schemas.microsoft.com/office/drawing/2014/main" id="{51977C1C-39ED-4144-BE27-EC59CD6FFC70}"/>
              </a:ext>
            </a:extLst>
          </p:cNvPr>
          <p:cNvSpPr txBox="1"/>
          <p:nvPr>
            <p:custDataLst>
              <p:tags r:id="rId26"/>
            </p:custDataLst>
          </p:nvPr>
        </p:nvSpPr>
        <p:spPr>
          <a:xfrm>
            <a:off x="8025765" y="1776730"/>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a:solidFill>
                  <a:schemeClr val="bg1"/>
                </a:solidFill>
                <a:sym typeface="Arial" panose="020B0604020202090204" pitchFamily="34" charset="0"/>
              </a:rPr>
              <a:t>基于软件、硬件</a:t>
            </a:r>
          </a:p>
          <a:p>
            <a:pPr>
              <a:lnSpc>
                <a:spcPct val="120000"/>
              </a:lnSpc>
            </a:pPr>
            <a:r>
              <a:rPr lang="zh-CN" altLang="en-US" sz="1400" spc="150">
                <a:solidFill>
                  <a:schemeClr val="bg1"/>
                </a:solidFill>
                <a:sym typeface="Arial" panose="020B0604020202090204" pitchFamily="34" charset="0"/>
              </a:rPr>
              <a:t>上下游系统及衍生产品开发</a:t>
            </a:r>
          </a:p>
          <a:p>
            <a:pPr>
              <a:lnSpc>
                <a:spcPct val="120000"/>
              </a:lnSpc>
            </a:pPr>
            <a:r>
              <a:rPr lang="zh-CN" altLang="en-US" sz="1400" spc="150">
                <a:solidFill>
                  <a:schemeClr val="bg1"/>
                </a:solidFill>
                <a:sym typeface="Arial" panose="020B0604020202090204" pitchFamily="34" charset="0"/>
              </a:rPr>
              <a:t>网络货运平台技术、运营辅助</a:t>
            </a:r>
          </a:p>
        </p:txBody>
      </p:sp>
      <p:sp>
        <p:nvSpPr>
          <p:cNvPr id="91" name="文本框 90">
            <a:extLst>
              <a:ext uri="{FF2B5EF4-FFF2-40B4-BE49-F238E27FC236}">
                <a16:creationId xmlns:a16="http://schemas.microsoft.com/office/drawing/2014/main" id="{C7C33D01-B17C-4124-A868-7CBB5DC8B45E}"/>
              </a:ext>
            </a:extLst>
          </p:cNvPr>
          <p:cNvSpPr txBox="1"/>
          <p:nvPr>
            <p:custDataLst>
              <p:tags r:id="rId27"/>
            </p:custDataLst>
          </p:nvPr>
        </p:nvSpPr>
        <p:spPr>
          <a:xfrm>
            <a:off x="8025908" y="2882643"/>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chemeClr val="bg1"/>
                </a:solidFill>
                <a:sym typeface="Arial" panose="020B0604020202090204" pitchFamily="34" charset="0"/>
              </a:rPr>
              <a:t>卡车及后市场服务平台</a:t>
            </a:r>
          </a:p>
        </p:txBody>
      </p:sp>
      <p:sp>
        <p:nvSpPr>
          <p:cNvPr id="92" name="文本框 91">
            <a:extLst>
              <a:ext uri="{FF2B5EF4-FFF2-40B4-BE49-F238E27FC236}">
                <a16:creationId xmlns:a16="http://schemas.microsoft.com/office/drawing/2014/main" id="{14C1AF35-96F0-4831-AFEF-1C6EF8505098}"/>
              </a:ext>
            </a:extLst>
          </p:cNvPr>
          <p:cNvSpPr txBox="1"/>
          <p:nvPr>
            <p:custDataLst>
              <p:tags r:id="rId28"/>
            </p:custDataLst>
          </p:nvPr>
        </p:nvSpPr>
        <p:spPr>
          <a:xfrm>
            <a:off x="8025765" y="3467735"/>
            <a:ext cx="3130550" cy="1014730"/>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dirty="0">
                <a:solidFill>
                  <a:schemeClr val="bg1"/>
                </a:solidFill>
                <a:latin typeface="微软雅黑" panose="020B0503020204020204" charset="-122"/>
                <a:ea typeface="微软雅黑" panose="020B0503020204020204" charset="-122"/>
              </a:rPr>
              <a:t>卡车及二手车销售、出口销售</a:t>
            </a:r>
          </a:p>
          <a:p>
            <a:pPr>
              <a:lnSpc>
                <a:spcPct val="120000"/>
              </a:lnSpc>
            </a:pPr>
            <a:r>
              <a:rPr lang="zh-CN" altLang="en-US" sz="1400" spc="150" dirty="0">
                <a:solidFill>
                  <a:schemeClr val="bg1"/>
                </a:solidFill>
                <a:latin typeface="微软雅黑" panose="020B0503020204020204" charset="-122"/>
                <a:ea typeface="微软雅黑" panose="020B0503020204020204" charset="-122"/>
              </a:rPr>
              <a:t>车后市场服务</a:t>
            </a:r>
          </a:p>
          <a:p>
            <a:pPr>
              <a:lnSpc>
                <a:spcPct val="120000"/>
              </a:lnSpc>
            </a:pPr>
            <a:r>
              <a:rPr lang="zh-CN" altLang="en-US" sz="1400" spc="150" dirty="0">
                <a:solidFill>
                  <a:schemeClr val="bg1"/>
                </a:solidFill>
                <a:latin typeface="微软雅黑" panose="020B0503020204020204" charset="-122"/>
                <a:ea typeface="微软雅黑" panose="020B0503020204020204" charset="-122"/>
              </a:rPr>
              <a:t>汽车之家</a:t>
            </a:r>
          </a:p>
          <a:p>
            <a:pPr>
              <a:lnSpc>
                <a:spcPct val="120000"/>
              </a:lnSpc>
            </a:pPr>
            <a:r>
              <a:rPr lang="zh-CN" altLang="en-US" sz="1400" spc="150" dirty="0">
                <a:solidFill>
                  <a:schemeClr val="bg1"/>
                </a:solidFill>
                <a:latin typeface="微软雅黑" panose="020B0503020204020204" charset="-122"/>
                <a:ea typeface="微软雅黑" panose="020B0503020204020204" charset="-122"/>
              </a:rPr>
              <a:t>全国卡车、货源调度匹配</a:t>
            </a:r>
          </a:p>
        </p:txBody>
      </p:sp>
      <p:sp>
        <p:nvSpPr>
          <p:cNvPr id="93" name="文本框 92">
            <a:extLst>
              <a:ext uri="{FF2B5EF4-FFF2-40B4-BE49-F238E27FC236}">
                <a16:creationId xmlns:a16="http://schemas.microsoft.com/office/drawing/2014/main" id="{6DF653A1-544A-447F-B82D-91E05F74ADF7}"/>
              </a:ext>
            </a:extLst>
          </p:cNvPr>
          <p:cNvSpPr txBox="1"/>
          <p:nvPr>
            <p:custDataLst>
              <p:tags r:id="rId29"/>
            </p:custDataLst>
          </p:nvPr>
        </p:nvSpPr>
        <p:spPr>
          <a:xfrm>
            <a:off x="8025908" y="4727395"/>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chemeClr val="bg1"/>
                </a:solidFill>
                <a:sym typeface="Arial" panose="020B0604020202090204" pitchFamily="34" charset="0"/>
              </a:rPr>
              <a:t>卡友社区</a:t>
            </a:r>
            <a:endParaRPr lang="zh-CN" altLang="en-US" sz="2000" b="1" spc="150" dirty="0">
              <a:solidFill>
                <a:schemeClr val="bg1"/>
              </a:solidFill>
              <a:latin typeface="微软雅黑" panose="020B0503020204020204" charset="-122"/>
              <a:sym typeface="Arial" panose="020B0604020202090204" pitchFamily="34" charset="0"/>
            </a:endParaRPr>
          </a:p>
        </p:txBody>
      </p:sp>
      <p:sp>
        <p:nvSpPr>
          <p:cNvPr id="94" name="文本框 93">
            <a:extLst>
              <a:ext uri="{FF2B5EF4-FFF2-40B4-BE49-F238E27FC236}">
                <a16:creationId xmlns:a16="http://schemas.microsoft.com/office/drawing/2014/main" id="{4D560719-2D5E-4C7D-92BD-4A27FD4C1325}"/>
              </a:ext>
            </a:extLst>
          </p:cNvPr>
          <p:cNvSpPr txBox="1"/>
          <p:nvPr>
            <p:custDataLst>
              <p:tags r:id="rId30"/>
            </p:custDataLst>
          </p:nvPr>
        </p:nvSpPr>
        <p:spPr>
          <a:xfrm>
            <a:off x="802576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dirty="0">
                <a:solidFill>
                  <a:schemeClr val="bg1"/>
                </a:solidFill>
                <a:latin typeface="微软雅黑" panose="020B0503020204020204" charset="-122"/>
                <a:ea typeface="微软雅黑" panose="020B0503020204020204" charset="-122"/>
              </a:rPr>
              <a:t>打造行业诚信体系</a:t>
            </a:r>
          </a:p>
          <a:p>
            <a:pPr>
              <a:lnSpc>
                <a:spcPct val="120000"/>
              </a:lnSpc>
            </a:pPr>
            <a:r>
              <a:rPr lang="zh-CN" altLang="en-US" sz="1400" spc="150" dirty="0">
                <a:solidFill>
                  <a:schemeClr val="bg1"/>
                </a:solidFill>
                <a:latin typeface="微软雅黑" panose="020B0503020204020204" charset="-122"/>
                <a:ea typeface="微软雅黑" panose="020B0503020204020204" charset="-122"/>
              </a:rPr>
              <a:t>建立行业与政府通道</a:t>
            </a:r>
          </a:p>
          <a:p>
            <a:pPr>
              <a:lnSpc>
                <a:spcPct val="120000"/>
              </a:lnSpc>
            </a:pPr>
            <a:r>
              <a:rPr lang="zh-CN" altLang="en-US" sz="1400" spc="150" dirty="0">
                <a:solidFill>
                  <a:schemeClr val="bg1"/>
                </a:solidFill>
                <a:latin typeface="微软雅黑" panose="020B0503020204020204" charset="-122"/>
                <a:ea typeface="微软雅黑" panose="020B0503020204020204" charset="-122"/>
              </a:rPr>
              <a:t>提升行业服务质量</a:t>
            </a:r>
          </a:p>
        </p:txBody>
      </p:sp>
    </p:spTree>
    <p:extLst>
      <p:ext uri="{BB962C8B-B14F-4D97-AF65-F5344CB8AC3E}">
        <p14:creationId xmlns:p14="http://schemas.microsoft.com/office/powerpoint/2010/main" val="2112071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5381910-0B35-4298-8941-69057933A7FE}"/>
              </a:ext>
            </a:extLst>
          </p:cNvPr>
          <p:cNvGrpSpPr/>
          <p:nvPr/>
        </p:nvGrpSpPr>
        <p:grpSpPr>
          <a:xfrm>
            <a:off x="143638" y="129223"/>
            <a:ext cx="2646878" cy="900000"/>
            <a:chOff x="253501" y="155049"/>
            <a:chExt cx="2780144" cy="867818"/>
          </a:xfrm>
        </p:grpSpPr>
        <p:sp>
          <p:nvSpPr>
            <p:cNvPr id="4" name="文本框 3"/>
            <p:cNvSpPr txBox="1"/>
            <p:nvPr/>
          </p:nvSpPr>
          <p:spPr>
            <a:xfrm>
              <a:off x="253501" y="155049"/>
              <a:ext cx="2780144" cy="801282"/>
            </a:xfrm>
            <a:prstGeom prst="rect">
              <a:avLst/>
            </a:prstGeom>
            <a:noFill/>
          </p:spPr>
          <p:txBody>
            <a:bodyPr wrap="none" rtlCol="0">
              <a:spAutoFit/>
            </a:bodyPr>
            <a:lstStyle/>
            <a:p>
              <a:r>
                <a:rPr lang="zh-CN" altLang="en-US" sz="4800" dirty="0">
                  <a:solidFill>
                    <a:schemeClr val="bg1"/>
                  </a:solidFill>
                  <a:latin typeface="方正兰亭粗黑_GBK" panose="02000000000000000000" pitchFamily="2" charset="-122"/>
                  <a:ea typeface="方正兰亭粗黑_GBK" panose="02000000000000000000" pitchFamily="2" charset="-122"/>
                </a:rPr>
                <a:t>历史成绩</a:t>
              </a:r>
            </a:p>
          </p:txBody>
        </p:sp>
        <p:sp>
          <p:nvSpPr>
            <p:cNvPr id="5" name="圆角矩形 4"/>
            <p:cNvSpPr/>
            <p:nvPr/>
          </p:nvSpPr>
          <p:spPr>
            <a:xfrm>
              <a:off x="378221" y="950867"/>
              <a:ext cx="2503985" cy="7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兰亭黑_GBK" panose="02000000000000000000" pitchFamily="2" charset="-122"/>
                <a:ea typeface="方正兰亭黑_GBK" panose="02000000000000000000" pitchFamily="2" charset="-122"/>
              </a:endParaRPr>
            </a:p>
          </p:txBody>
        </p:sp>
      </p:grpSp>
      <p:sp>
        <p:nvSpPr>
          <p:cNvPr id="15" name="矩形 14">
            <a:extLst>
              <a:ext uri="{FF2B5EF4-FFF2-40B4-BE49-F238E27FC236}">
                <a16:creationId xmlns:a16="http://schemas.microsoft.com/office/drawing/2014/main" id="{4D7C2E96-CBAF-47BD-BDD8-503B4480D2A3}"/>
              </a:ext>
            </a:extLst>
          </p:cNvPr>
          <p:cNvSpPr/>
          <p:nvPr/>
        </p:nvSpPr>
        <p:spPr>
          <a:xfrm>
            <a:off x="1558599" y="4980117"/>
            <a:ext cx="8340913" cy="923330"/>
          </a:xfrm>
          <a:prstGeom prst="rect">
            <a:avLst/>
          </a:prstGeom>
        </p:spPr>
        <p:txBody>
          <a:bodyPr wrap="square">
            <a:spAutoFit/>
          </a:bodyPr>
          <a:lstStyle/>
          <a:p>
            <a:r>
              <a:rPr kumimoji="1" lang="en-US" altLang="zh-CN" b="1" dirty="0">
                <a:solidFill>
                  <a:schemeClr val="bg1"/>
                </a:solidFill>
                <a:latin typeface="微软雅黑" panose="020B0503020204020204" pitchFamily="34" charset="-122"/>
                <a:ea typeface="微软雅黑" panose="020B0503020204020204" pitchFamily="34" charset="-122"/>
              </a:rPr>
              <a:t>2020</a:t>
            </a:r>
            <a:r>
              <a:rPr kumimoji="1" lang="zh-CN" altLang="en-US" b="1" dirty="0">
                <a:solidFill>
                  <a:schemeClr val="bg1"/>
                </a:solidFill>
                <a:latin typeface="微软雅黑" panose="020B0503020204020204" pitchFamily="34" charset="-122"/>
                <a:ea typeface="微软雅黑" panose="020B0503020204020204" pitchFamily="34" charset="-122"/>
              </a:rPr>
              <a:t>年</a:t>
            </a:r>
            <a:r>
              <a:rPr kumimoji="1" lang="en-US" altLang="zh-CN" b="1" dirty="0">
                <a:solidFill>
                  <a:schemeClr val="bg1"/>
                </a:solidFill>
                <a:latin typeface="微软雅黑" panose="020B0503020204020204" pitchFamily="34" charset="-122"/>
                <a:ea typeface="微软雅黑" panose="020B0503020204020204" pitchFamily="34" charset="-122"/>
              </a:rPr>
              <a:t>6</a:t>
            </a:r>
            <a:r>
              <a:rPr kumimoji="1" lang="zh-CN" altLang="en-US" b="1" dirty="0">
                <a:solidFill>
                  <a:schemeClr val="bg1"/>
                </a:solidFill>
                <a:latin typeface="微软雅黑" panose="020B0503020204020204" pitchFamily="34" charset="-122"/>
                <a:ea typeface="微软雅黑" panose="020B0503020204020204" pitchFamily="34" charset="-122"/>
              </a:rPr>
              <a:t>月</a:t>
            </a:r>
            <a:r>
              <a:rPr kumimoji="1" lang="en-US" altLang="zh-CN" b="1" dirty="0">
                <a:solidFill>
                  <a:schemeClr val="bg1"/>
                </a:solidFill>
                <a:latin typeface="微软雅黑" panose="020B0503020204020204" pitchFamily="34" charset="-122"/>
                <a:ea typeface="微软雅黑" panose="020B0503020204020204" pitchFamily="34" charset="-122"/>
              </a:rPr>
              <a:t>16</a:t>
            </a:r>
            <a:r>
              <a:rPr kumimoji="1" lang="zh-CN" altLang="en-US" b="1" dirty="0">
                <a:solidFill>
                  <a:schemeClr val="bg1"/>
                </a:solidFill>
                <a:latin typeface="微软雅黑" panose="020B0503020204020204" pitchFamily="34" charset="-122"/>
                <a:ea typeface="微软雅黑" panose="020B0503020204020204" pitchFamily="34" charset="-122"/>
              </a:rPr>
              <a:t>日，陕西省副省长赵刚一行，在榆林市副市长张胜利、绥德县县长姬跃飞等人的陪同下，考察调研绥德网络货运企业运行情况，对绥德县网络货运监管服务平台提出了优化建议并给予了高度认可。</a:t>
            </a:r>
          </a:p>
        </p:txBody>
      </p:sp>
      <p:pic>
        <p:nvPicPr>
          <p:cNvPr id="1028" name="Picture 4">
            <a:extLst>
              <a:ext uri="{FF2B5EF4-FFF2-40B4-BE49-F238E27FC236}">
                <a16:creationId xmlns:a16="http://schemas.microsoft.com/office/drawing/2014/main" id="{B4EA0609-F7B4-4955-A61A-12AB01E54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1225" y="1196517"/>
            <a:ext cx="5400000" cy="3038400"/>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15">
            <a:extLst>
              <a:ext uri="{FF2B5EF4-FFF2-40B4-BE49-F238E27FC236}">
                <a16:creationId xmlns:a16="http://schemas.microsoft.com/office/drawing/2014/main" id="{02EED406-3419-4233-AD6C-02458892F2FD}"/>
              </a:ext>
            </a:extLst>
          </p:cNvPr>
          <p:cNvPicPr>
            <a:picLocks noChangeAspect="1"/>
          </p:cNvPicPr>
          <p:nvPr/>
        </p:nvPicPr>
        <p:blipFill>
          <a:blip r:embed="rId3"/>
          <a:stretch>
            <a:fillRect/>
          </a:stretch>
        </p:blipFill>
        <p:spPr>
          <a:xfrm>
            <a:off x="262380" y="1196517"/>
            <a:ext cx="5390476" cy="3057143"/>
          </a:xfrm>
          <a:prstGeom prst="rect">
            <a:avLst/>
          </a:prstGeom>
        </p:spPr>
      </p:pic>
    </p:spTree>
    <p:extLst>
      <p:ext uri="{BB962C8B-B14F-4D97-AF65-F5344CB8AC3E}">
        <p14:creationId xmlns:p14="http://schemas.microsoft.com/office/powerpoint/2010/main" val="719735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40000"/>
        </a:solidFill>
        <a:effectLst/>
      </p:bgPr>
    </p:bg>
    <p:spTree>
      <p:nvGrpSpPr>
        <p:cNvPr id="1" name=""/>
        <p:cNvGrpSpPr/>
        <p:nvPr/>
      </p:nvGrpSpPr>
      <p:grpSpPr>
        <a:xfrm>
          <a:off x="0" y="0"/>
          <a:ext cx="0" cy="0"/>
          <a:chOff x="0" y="0"/>
          <a:chExt cx="0" cy="0"/>
        </a:xfrm>
      </p:grpSpPr>
      <p:sp>
        <p:nvSpPr>
          <p:cNvPr id="8" name="文本框 7"/>
          <p:cNvSpPr txBox="1"/>
          <p:nvPr/>
        </p:nvSpPr>
        <p:spPr>
          <a:xfrm>
            <a:off x="3719743" y="2700284"/>
            <a:ext cx="4820575" cy="1200329"/>
          </a:xfrm>
          <a:prstGeom prst="rect">
            <a:avLst/>
          </a:prstGeom>
          <a:noFill/>
        </p:spPr>
        <p:txBody>
          <a:bodyPr wrap="square" rtlCol="0">
            <a:spAutoFit/>
          </a:bodyPr>
          <a:lstStyle/>
          <a:p>
            <a:pPr algn="dist"/>
            <a:r>
              <a:rPr lang="en-US" altLang="zh-CN" sz="7200" b="1" dirty="0">
                <a:solidFill>
                  <a:schemeClr val="bg1"/>
                </a:solidFill>
                <a:latin typeface="方正兰亭黑_GBK" panose="02000000000000000000" pitchFamily="2" charset="-122"/>
                <a:ea typeface="方正兰亭黑_GBK" panose="02000000000000000000" pitchFamily="2" charset="-122"/>
              </a:rPr>
              <a:t>THANKS</a:t>
            </a:r>
            <a:endParaRPr lang="zh-CN" altLang="en-US" sz="7200" b="1" dirty="0">
              <a:solidFill>
                <a:schemeClr val="bg1"/>
              </a:solidFill>
              <a:latin typeface="方正兰亭黑_GBK" panose="02000000000000000000" pitchFamily="2" charset="-122"/>
              <a:ea typeface="方正兰亭黑_GBK" panose="02000000000000000000" pitchFamily="2" charset="-122"/>
            </a:endParaRPr>
          </a:p>
        </p:txBody>
      </p:sp>
      <p:sp>
        <p:nvSpPr>
          <p:cNvPr id="5" name="文本框 4">
            <a:extLst>
              <a:ext uri="{FF2B5EF4-FFF2-40B4-BE49-F238E27FC236}">
                <a16:creationId xmlns:a16="http://schemas.microsoft.com/office/drawing/2014/main" id="{FEF242A4-5028-4090-8BF3-B4DFBCFCDECB}"/>
              </a:ext>
            </a:extLst>
          </p:cNvPr>
          <p:cNvSpPr txBox="1"/>
          <p:nvPr/>
        </p:nvSpPr>
        <p:spPr>
          <a:xfrm>
            <a:off x="4833353" y="5797285"/>
            <a:ext cx="2524603" cy="307777"/>
          </a:xfrm>
          <a:prstGeom prst="rect">
            <a:avLst/>
          </a:prstGeom>
          <a:noFill/>
        </p:spPr>
        <p:txBody>
          <a:bodyPr wrap="square" rtlCol="0">
            <a:spAutoFit/>
          </a:bodyPr>
          <a:lstStyle/>
          <a:p>
            <a:pPr algn="dist"/>
            <a:r>
              <a:rPr lang="zh-CN" altLang="en-US" sz="1400" dirty="0">
                <a:solidFill>
                  <a:schemeClr val="bg1"/>
                </a:solidFill>
                <a:latin typeface="方正兰亭黑_GBK" panose="02000000000000000000" pitchFamily="2" charset="-122"/>
                <a:ea typeface="方正兰亭黑_GBK" panose="02000000000000000000" pitchFamily="2" charset="-122"/>
              </a:rPr>
              <a:t>中国物流与采购联合会</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2_1"/>
  <p:tag name="KSO_WM_UNIT_ID" val="diagram20187873_6*q_h_i*1_2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2_2"/>
  <p:tag name="KSO_WM_UNIT_ID" val="diagram20187873_6*q_h_i*1_2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3_1"/>
  <p:tag name="KSO_WM_UNIT_ID" val="diagram20187873_6*q_h_i*1_3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4_1"/>
  <p:tag name="KSO_WM_UNIT_ID" val="diagram20187873_6*q_h_i*1_4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4_2"/>
  <p:tag name="KSO_WM_UNIT_ID" val="diagram20187873_6*q_h_i*1_4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1"/>
  <p:tag name="KSO_WM_UNIT_ID" val="diagram20187873_6*q_i*1_1"/>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2"/>
  <p:tag name="KSO_WM_UNIT_ID" val="diagram20187873_6*q_i*1_2"/>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3"/>
  <p:tag name="KSO_WM_UNIT_ID" val="diagram20187873_6*q_i*1_3"/>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4"/>
  <p:tag name="KSO_WM_UNIT_ID" val="diagram20187873_6*q_i*1_4"/>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5"/>
  <p:tag name="KSO_WM_UNIT_ID" val="diagram20187873_6*q_i*1_5"/>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i"/>
  <p:tag name="KSO_WM_UNIT_INDEX" val="1_6"/>
  <p:tag name="KSO_WM_UNIT_ID" val="diagram20187873_6*q_i*1_6"/>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2_1"/>
  <p:tag name="KSO_WM_UNIT_ID" val="diagram20187873_6*q_h_a*1_2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2_1"/>
  <p:tag name="KSO_WM_UNIT_ID" val="diagram20187873_6*q_h_f*1_2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3_1"/>
  <p:tag name="KSO_WM_UNIT_ID" val="diagram20187873_6*q_h_a*1_3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3_1"/>
  <p:tag name="KSO_WM_UNIT_ID" val="diagram20187873_6*q_h_f*1_3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4_1"/>
  <p:tag name="KSO_WM_UNIT_ID" val="diagram20187873_6*q_h_a*1_4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4_1"/>
  <p:tag name="KSO_WM_UNIT_ID" val="diagram20187873_6*q_h_f*1_4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1_1"/>
  <p:tag name="KSO_WM_UNIT_ID" val="diagram20187873_6*q_h_i*1_1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1_2"/>
  <p:tag name="KSO_WM_UNIT_ID" val="diagram20187873_6*q_h_i*1_1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5_1"/>
  <p:tag name="KSO_WM_UNIT_ID" val="diagram20187873_6*q_h_i*1_5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5_2"/>
  <p:tag name="KSO_WM_UNIT_ID" val="diagram20187873_6*q_h_i*1_5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1_1"/>
  <p:tag name="KSO_WM_UNIT_ID" val="diagram20187873_6*q_h_a*1_1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1_1"/>
  <p:tag name="KSO_WM_UNIT_ID" val="diagram20187873_6*q_h_f*1_1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5_1"/>
  <p:tag name="KSO_WM_UNIT_ID" val="diagram20187873_6*q_h_a*1_5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5_1"/>
  <p:tag name="KSO_WM_UNIT_ID" val="diagram20187873_6*q_h_f*1_5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2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2_3"/>
  <p:tag name="KSO_WM_UNIT_FILL_FORE_SCHEMECOLOR_INDEX" val="7"/>
  <p:tag name="KSO_WM_UNIT_FILL_TYPE" val="1"/>
  <p:tag name="KSO_WM_UNIT_TEXT_FILL_FORE_SCHEMECOLOR_INDEX" val="2"/>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1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1_3"/>
  <p:tag name="KSO_WM_UNIT_FILL_FORE_SCHEMECOLOR_INDEX" val="6"/>
  <p:tag name="KSO_WM_UNIT_FILL_TYPE" val="1"/>
  <p:tag name="KSO_WM_UNIT_TEXT_FILL_FORE_SCHEMECOLOR_INDEX" val="2"/>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3_2"/>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3_2"/>
  <p:tag name="KSO_WM_UNIT_FILL_FORE_SCHEMECOLOR_INDEX" val="8"/>
  <p:tag name="KSO_WM_UNIT_FILL_TYPE" val="1"/>
  <p:tag name="KSO_WM_UNIT_TEXT_FILL_FORE_SCHEMECOLOR_INDEX" val="2"/>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6_2"/>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6_2"/>
  <p:tag name="KSO_WM_UNIT_FILL_FORE_SCHEMECOLOR_INDEX" val="5"/>
  <p:tag name="KSO_WM_UNIT_FILL_TYPE" val="1"/>
  <p:tag name="KSO_WM_UNIT_TEXT_FILL_FORE_SCHEMECOLOR_INDEX" val="2"/>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4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4_3"/>
  <p:tag name="KSO_WM_UNIT_FILL_FORE_SCHEMECOLOR_INDEX" val="9"/>
  <p:tag name="KSO_WM_UNIT_FILL_TYPE" val="1"/>
  <p:tag name="KSO_WM_UNIT_TEXT_FILL_FORE_SCHEMECOLOR_INDEX" val="2"/>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DIAGRAM_GROUP_CODE" val="q1-1"/>
  <p:tag name="KSO_WM_UNIT_ID" val="diagram20187873_6*q_h_i*1_5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5_3"/>
  <p:tag name="KSO_WM_UNIT_FILL_FORE_SCHEMECOLOR_INDEX" val="10"/>
  <p:tag name="KSO_WM_UNIT_FILL_TYPE" val="1"/>
  <p:tag name="KSO_WM_UNIT_TEXT_FILL_FORE_SCHEMECOLOR_INDEX" val="2"/>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i"/>
  <p:tag name="KSO_WM_UNIT_INDEX" val="1_6_1"/>
  <p:tag name="KSO_WM_UNIT_ID" val="diagram20187873_6*q_h_i*1_6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a"/>
  <p:tag name="KSO_WM_UNIT_INDEX" val="1_6_1"/>
  <p:tag name="KSO_WM_UNIT_ID" val="diagram20187873_6*q_h_a*1_6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20187873"/>
  <p:tag name="KSO_WM_UNIT_TYPE" val="q_h_f"/>
  <p:tag name="KSO_WM_UNIT_INDEX" val="1_6_1"/>
  <p:tag name="KSO_WM_UNIT_ID" val="diagram20187873_6*q_h_f*1_6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4"/>
  <p:tag name="KSO_WM_UNIT_ID" val="diagram20190163_3*q_h_i*1_1_4"/>
  <p:tag name="KSO_WM_TEMPLATE_CATEGORY" val="diagram"/>
  <p:tag name="KSO_WM_TEMPLATE_INDEX" val="20190163"/>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4"/>
  <p:tag name="KSO_WM_UNIT_ID" val="diagram20190163_3*q_h_i*1_2_4"/>
  <p:tag name="KSO_WM_TEMPLATE_CATEGORY" val="diagram"/>
  <p:tag name="KSO_WM_TEMPLATE_INDEX" val="20190163"/>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4"/>
  <p:tag name="KSO_WM_UNIT_ID" val="diagram20190163_3*q_h_i*1_3_4"/>
  <p:tag name="KSO_WM_TEMPLATE_CATEGORY" val="diagram"/>
  <p:tag name="KSO_WM_TEMPLATE_INDEX" val="20190163"/>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4"/>
  <p:tag name="KSO_WM_UNIT_ID" val="diagram20190163_3*q_h_i*1_4_4"/>
  <p:tag name="KSO_WM_TEMPLATE_CATEGORY" val="diagram"/>
  <p:tag name="KSO_WM_TEMPLATE_INDEX" val="20190163"/>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90163_3*q_i*1_1"/>
  <p:tag name="KSO_WM_TEMPLATE_CATEGORY" val="diagram"/>
  <p:tag name="KSO_WM_TEMPLATE_INDEX" val="20190163"/>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90163_3*q_i*1_2"/>
  <p:tag name="KSO_WM_TEMPLATE_CATEGORY" val="diagram"/>
  <p:tag name="KSO_WM_TEMPLATE_INDEX" val="20190163"/>
  <p:tag name="KSO_WM_UNIT_LAYERLEVEL" val="1_1"/>
  <p:tag name="KSO_WM_TAG_VERSION" val="1.0"/>
  <p:tag name="KSO_WM_BEAUTIFY_FLAG" val="#wm#"/>
  <p:tag name="KSO_WM_UNIT_TEXT_FILL_FORE_SCHEMECOLOR_INDEX" val="13"/>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3"/>
  <p:tag name="KSO_WM_UNIT_ID" val="diagram20190163_3*q_h_i*1_1_3"/>
  <p:tag name="KSO_WM_TEMPLATE_CATEGORY" val="diagram"/>
  <p:tag name="KSO_WM_TEMPLATE_INDEX" val="20190163"/>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3"/>
  <p:tag name="KSO_WM_UNIT_ID" val="diagram20190163_3*q_h_i*1_2_3"/>
  <p:tag name="KSO_WM_TEMPLATE_CATEGORY" val="diagram"/>
  <p:tag name="KSO_WM_TEMPLATE_INDEX" val="20190163"/>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3"/>
  <p:tag name="KSO_WM_UNIT_ID" val="diagram20190163_3*q_h_i*1_4_3"/>
  <p:tag name="KSO_WM_TEMPLATE_CATEGORY" val="diagram"/>
  <p:tag name="KSO_WM_TEMPLATE_INDEX" val="20190163"/>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3"/>
  <p:tag name="KSO_WM_UNIT_ID" val="diagram20190163_3*q_h_i*1_3_3"/>
  <p:tag name="KSO_WM_TEMPLATE_CATEGORY" val="diagram"/>
  <p:tag name="KSO_WM_TEMPLATE_INDEX" val="20190163"/>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90163_3*q_h_i*1_1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90163_3*q_h_i*1_2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90163_3*q_h_i*1_3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90163_3*q_h_i*1_4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90163_3*q_h_i*1_2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90163_3*q_h_i*1_1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90163_3*q_h_i*1_4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90163_3*q_h_i*1_3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90163_3*q_h_a*1_1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4.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90163_3*q_h_f*1_1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5.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90163_3*q_h_a*1_4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90163_3*q_h_f*1_4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VALUE" val="30"/>
  <p:tag name="KSO_WM_UNIT_TEXT_FILL_FORE_SCHEMECOLOR_INDEX" val="13"/>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90163_3*q_h_a*1_2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90163_3*q_h_f*1_2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VALUE" val="30"/>
  <p:tag name="KSO_WM_UNIT_TEXT_FILL_FORE_SCHEMECOLOR_INDEX" val="13"/>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90163_3*q_h_a*1_3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90163_3*q_h_f*1_3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90163_3*q_i*1_3"/>
  <p:tag name="KSO_WM_TEMPLATE_CATEGORY" val="diagram"/>
  <p:tag name="KSO_WM_TEMPLATE_INDEX" val="20190163"/>
  <p:tag name="KSO_WM_UNIT_LAYERLEVEL" val="1_1"/>
  <p:tag name="KSO_WM_TAG_VERSION" val="1.0"/>
  <p:tag name="KSO_WM_BEAUTIFY_FLAG" val="#wm#"/>
  <p:tag name="KSO_WM_UNIT_LINE_FORE_SCHEMECOLOR_INDEX" val="14"/>
  <p:tag name="KSO_WM_UNIT_LINE_FILL_TYPE" val="2"/>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90163_3*q_i*1_4"/>
  <p:tag name="KSO_WM_TEMPLATE_CATEGORY" val="diagram"/>
  <p:tag name="KSO_WM_TEMPLATE_INDEX" val="20190163"/>
  <p:tag name="KSO_WM_UNIT_LAYERLEVEL" val="1_1"/>
  <p:tag name="KSO_WM_TAG_VERSION" val="1.0"/>
  <p:tag name="KSO_WM_BEAUTIFY_FLAG" val="#wm#"/>
  <p:tag name="KSO_WM_UNIT_LINE_FORE_SCHEMECOLOR_INDEX" val="14"/>
  <p:tag name="KSO_WM_UNIT_LINE_FILL_TYPE" val="2"/>
</p:tagLst>
</file>

<file path=ppt/tags/tag63.xml><?xml version="1.0" encoding="utf-8"?>
<p:tagLst xmlns:a="http://schemas.openxmlformats.org/drawingml/2006/main" xmlns:r="http://schemas.openxmlformats.org/officeDocument/2006/relationships" xmlns:p="http://schemas.openxmlformats.org/presentationml/2006/main">
  <p:tag name="KSO_WM_UNIT_VALUE" val="310*310"/>
  <p:tag name="KSO_WM_UNIT_HIGHLIGHT" val="0"/>
  <p:tag name="KSO_WM_UNIT_COMPATIBLE" val="0"/>
  <p:tag name="KSO_WM_UNIT_DIAGRAM_ISNUMVISUAL" val="0"/>
  <p:tag name="KSO_WM_UNIT_DIAGRAM_ISREFERUNIT" val="0"/>
  <p:tag name="KSO_WM_DIAGRAM_GROUP_CODE" val="q1-1"/>
  <p:tag name="KSO_WM_UNIT_TYPE" val="q_d"/>
  <p:tag name="KSO_WM_UNIT_INDEX" val="1_1"/>
  <p:tag name="KSO_WM_UNIT_ID" val="diagram20190163_3*q_d*1_1"/>
  <p:tag name="KSO_WM_TEMPLATE_CATEGORY" val="diagram"/>
  <p:tag name="KSO_WM_TEMPLATE_INDEX" val="20190163"/>
  <p:tag name="KSO_WM_UNIT_LAYERLEVEL" val="1_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65.xml><?xml version="1.0" encoding="utf-8"?>
<p:tagLst xmlns:a="http://schemas.openxmlformats.org/drawingml/2006/main" xmlns:r="http://schemas.openxmlformats.org/officeDocument/2006/relationships"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4.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8.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89.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0.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91.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93.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defRPr sz="16600" dirty="0">
            <a:solidFill>
              <a:schemeClr val="bg1">
                <a:alpha val="22000"/>
              </a:schemeClr>
            </a:solidFill>
            <a:latin typeface="方正风雅宋简体" panose="02000000000000000000" pitchFamily="2" charset="-122"/>
            <a:ea typeface="方正风雅宋简体" panose="02000000000000000000" pitchFamily="2"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3212</TotalTime>
  <Words>991</Words>
  <Application>Microsoft Office PowerPoint</Application>
  <PresentationFormat>宽屏</PresentationFormat>
  <Paragraphs>109</Paragraphs>
  <Slides>13</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13</vt:i4>
      </vt:variant>
    </vt:vector>
  </HeadingPairs>
  <TitlesOfParts>
    <vt:vector size="21" baseType="lpstr">
      <vt:lpstr>等线</vt:lpstr>
      <vt:lpstr>方正兰亭粗黑_GBK</vt:lpstr>
      <vt:lpstr>方正兰亭黑_GBK</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dc:creator>
  <cp:lastModifiedBy>世鑫 焦</cp:lastModifiedBy>
  <cp:revision>213</cp:revision>
  <dcterms:created xsi:type="dcterms:W3CDTF">2018-07-10T01:45:00Z</dcterms:created>
  <dcterms:modified xsi:type="dcterms:W3CDTF">2020-07-29T15:51:30Z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