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63" r:id="rId3"/>
    <p:sldId id="261" r:id="rId5"/>
    <p:sldId id="266" r:id="rId6"/>
    <p:sldId id="265" r:id="rId7"/>
    <p:sldId id="275" r:id="rId8"/>
    <p:sldId id="267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262" r:id="rId17"/>
    <p:sldId id="305" r:id="rId18"/>
    <p:sldId id="276" r:id="rId19"/>
    <p:sldId id="320" r:id="rId20"/>
    <p:sldId id="293" r:id="rId21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43" userDrawn="1">
          <p15:clr>
            <a:srgbClr val="A4A3A4"/>
          </p15:clr>
        </p15:guide>
        <p15:guide id="2" pos="7227" userDrawn="1">
          <p15:clr>
            <a:srgbClr val="A4A3A4"/>
          </p15:clr>
        </p15:guide>
        <p15:guide id="3" orient="horz" pos="514" userDrawn="1">
          <p15:clr>
            <a:srgbClr val="A4A3A4"/>
          </p15:clr>
        </p15:guide>
        <p15:guide id="4" orient="horz" pos="707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世鑫 焦" initials="世鑫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88C"/>
    <a:srgbClr val="3A4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440" y="168"/>
      </p:cViewPr>
      <p:guideLst>
        <p:guide pos="443"/>
        <p:guide pos="7227"/>
        <p:guide orient="horz" pos="514"/>
        <p:guide orient="horz" pos="707"/>
        <p:guide orient="horz" pos="37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1948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41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7BD94-DDDF-4FC9-9D5C-AEA39D8E2F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EE23F-5C84-4086-AB6D-C21F28131C6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A4775-ED3F-4C18-A7FF-14F84FDAD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F283-88E0-415D-AAA3-4F93C8A116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7.pn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5.png"/><Relationship Id="rId15" Type="http://schemas.openxmlformats.org/officeDocument/2006/relationships/tags" Target="../tags/tag13.xml"/><Relationship Id="rId14" Type="http://schemas.openxmlformats.org/officeDocument/2006/relationships/image" Target="../media/image10.svg"/><Relationship Id="rId13" Type="http://schemas.openxmlformats.org/officeDocument/2006/relationships/image" Target="../media/image9.png"/><Relationship Id="rId12" Type="http://schemas.openxmlformats.org/officeDocument/2006/relationships/tags" Target="../tags/tag12.xml"/><Relationship Id="rId11" Type="http://schemas.openxmlformats.org/officeDocument/2006/relationships/image" Target="../media/image8.png"/><Relationship Id="rId10" Type="http://schemas.openxmlformats.org/officeDocument/2006/relationships/tags" Target="../tags/tag1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tags" Target="../tags/tag14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tags" Target="../tags/tag2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5.png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image" Target="../media/image26.png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" y="6498000"/>
            <a:ext cx="12191999" cy="360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宗教场所, 建筑物, 喇嘛庙, 户外&#10;&#10;自动生成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4082" y="2175446"/>
            <a:ext cx="5429050" cy="468255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6277" y="2627396"/>
            <a:ext cx="629417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陕西榆林绥德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网络货运监管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服务平台介绍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60676" y="5418717"/>
            <a:ext cx="3600000" cy="1"/>
          </a:xfrm>
          <a:prstGeom prst="line">
            <a:avLst/>
          </a:prstGeom>
          <a:ln w="25400">
            <a:solidFill>
              <a:srgbClr val="153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686435" y="5773420"/>
            <a:ext cx="2216150" cy="368300"/>
            <a:chOff x="1081" y="9092"/>
            <a:chExt cx="3490" cy="580"/>
          </a:xfrm>
        </p:grpSpPr>
        <p:grpSp>
          <p:nvGrpSpPr>
            <p:cNvPr id="18" name="组合 17"/>
            <p:cNvGrpSpPr/>
            <p:nvPr/>
          </p:nvGrpSpPr>
          <p:grpSpPr>
            <a:xfrm>
              <a:off x="1081" y="9092"/>
              <a:ext cx="3491" cy="580"/>
              <a:chOff x="298256" y="5866368"/>
              <a:chExt cx="2216896" cy="368300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660400" y="5866368"/>
                <a:ext cx="1854752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pc="130" dirty="0">
                    <a:solidFill>
                      <a:srgbClr val="15388C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焦世鑫</a:t>
                </a:r>
                <a:endParaRPr lang="zh-CN" altLang="en-US" spc="130" dirty="0">
                  <a:solidFill>
                    <a:srgbClr val="15388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流程图: 接点 23"/>
              <p:cNvSpPr/>
              <p:nvPr/>
            </p:nvSpPr>
            <p:spPr>
              <a:xfrm>
                <a:off x="298256" y="5869962"/>
                <a:ext cx="362144" cy="362144"/>
              </a:xfrm>
              <a:prstGeom prst="flowChartConnector">
                <a:avLst/>
              </a:prstGeom>
              <a:noFill/>
              <a:ln w="6350">
                <a:solidFill>
                  <a:srgbClr val="1538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2" name="图片 1" descr="C:\Users\52466\Desktop\图层1_11.png图层1_1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203" y="9203"/>
              <a:ext cx="326" cy="36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553585" y="5754370"/>
            <a:ext cx="2802255" cy="378652"/>
            <a:chOff x="7171" y="9062"/>
            <a:chExt cx="4413" cy="596"/>
          </a:xfrm>
        </p:grpSpPr>
        <p:grpSp>
          <p:nvGrpSpPr>
            <p:cNvPr id="25" name="组合 24"/>
            <p:cNvGrpSpPr/>
            <p:nvPr/>
          </p:nvGrpSpPr>
          <p:grpSpPr>
            <a:xfrm>
              <a:off x="7171" y="9062"/>
              <a:ext cx="4413" cy="596"/>
              <a:chOff x="4089388" y="5771956"/>
              <a:chExt cx="2802095" cy="378849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4449992" y="5782313"/>
                <a:ext cx="2441491" cy="368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pc="130" dirty="0">
                    <a:solidFill>
                      <a:srgbClr val="15388C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2023.07.19</a:t>
                </a:r>
                <a:endParaRPr lang="zh-CN" altLang="en-US" spc="130" dirty="0">
                  <a:solidFill>
                    <a:srgbClr val="15388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流程图: 接点 28"/>
              <p:cNvSpPr/>
              <p:nvPr/>
            </p:nvSpPr>
            <p:spPr>
              <a:xfrm>
                <a:off x="4089388" y="5771956"/>
                <a:ext cx="362144" cy="362144"/>
              </a:xfrm>
              <a:prstGeom prst="flowChartConnector">
                <a:avLst/>
              </a:prstGeom>
              <a:noFill/>
              <a:ln w="6350">
                <a:solidFill>
                  <a:srgbClr val="1538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4" name="图片 3" descr="日期 (2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6" y="9167"/>
              <a:ext cx="361" cy="361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21970" y="47244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02670" y="3043989"/>
            <a:ext cx="5385387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背景与意义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6673579" y="912984"/>
            <a:ext cx="4938975" cy="532271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79446" y="3624976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lang="en-US" altLang="zh-CN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一些企业基于自身的特殊利益，通过一些违规违法措施或制度  漏洞，绕开税收监管，造成国家税收流失</a:t>
            </a:r>
            <a:endParaRPr lang="en-US" altLang="zh-CN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 rot="10800000" flipV="1">
            <a:off x="6673578" y="4329612"/>
            <a:ext cx="4938975" cy="1409700"/>
          </a:xfrm>
          <a:prstGeom prst="rect">
            <a:avLst/>
          </a:prstGeom>
          <a:solidFill>
            <a:srgbClr val="15388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93317" y="4742074"/>
            <a:ext cx="4129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+mj-lt"/>
                <a:ea typeface="+mj-ea"/>
              </a:rPr>
              <a:t>THE BACKGROUND</a:t>
            </a:r>
            <a:endParaRPr lang="zh-CN" altLang="en-US" sz="32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9446" y="4472247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lang="zh-CN" altLang="en-US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交通部门对无车承运平台上传的数据进行了监管，但由于技术条件限制，数据缺失、实时轨迹不准确等错误时有发生</a:t>
            </a:r>
            <a:endParaRPr lang="zh-CN" altLang="en-US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9446" y="5302373"/>
            <a:ext cx="551655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网络货运管理应当公正、公平、便民</a:t>
            </a:r>
            <a:br>
              <a:rPr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</a:br>
            <a:r>
              <a:rPr lang="en-US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——《网络平台道路货物运输经营管理暂行办法》</a:t>
            </a:r>
            <a:endParaRPr lang="en-US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281915"/>
            <a:ext cx="308610" cy="9144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50215" y="478155"/>
            <a:ext cx="6033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0" dirty="0">
                <a:solidFill>
                  <a:srgbClr val="15388C"/>
                </a:solidFill>
                <a:latin typeface="+mn-ea"/>
                <a:sym typeface="+mn-ea"/>
              </a:rPr>
              <a:t>榆林绥德区位优势与</a:t>
            </a:r>
            <a:r>
              <a:rPr lang="zh-CN" altLang="en-US" sz="2800" b="1" spc="130" dirty="0">
                <a:solidFill>
                  <a:srgbClr val="15388C"/>
                </a:solidFill>
                <a:latin typeface="+mn-ea"/>
              </a:rPr>
              <a:t>网货发展背景</a:t>
            </a:r>
            <a:endParaRPr lang="zh-CN" altLang="en-US" sz="2800" b="1" spc="130" dirty="0">
              <a:solidFill>
                <a:srgbClr val="15388C"/>
              </a:solidFill>
              <a:latin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79446" y="1355486"/>
            <a:ext cx="5516554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lnSpc>
                <a:spcPct val="200000"/>
              </a:lnSpc>
              <a:buClr>
                <a:srgbClr val="2C333B"/>
              </a:buClr>
              <a:buFont typeface="Arial" panose="020B0604020202020204" pitchFamily="34" charset="0"/>
              <a:buChar char="•"/>
            </a:pPr>
            <a:r>
              <a:rPr lang="en-US" altLang="zh-CN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绥德东靠吴堡，西接子洲，南邻清涧，北连米脂，东北角与佳县接壤，东南隔黄河与山西省柳林县相望，地处黄土高原腹地，历为陕北交通枢纽。向东可直达吴堡、山西，向南可直达延安、西安，向西可直达定边、宁夏，向北可直达榆林、内蒙。故而被称为陆地上的旱码头。</a:t>
            </a:r>
            <a:r>
              <a:rPr lang="zh-CN" altLang="en-US" sz="12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“十三五”期间，绥德县大力发展交通事业，全县公路总里程已达1916.6公里，公路密度为103.4公里/百平方公里</a:t>
            </a:r>
            <a:endParaRPr lang="zh-CN" altLang="en-US" sz="1200" b="1" spc="13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81915"/>
            <a:ext cx="3918805" cy="914400"/>
            <a:chOff x="0" y="281915"/>
            <a:chExt cx="3918805" cy="914400"/>
          </a:xfrm>
        </p:grpSpPr>
        <p:sp>
          <p:nvSpPr>
            <p:cNvPr id="3" name="矩形 2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50253" y="431039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平台的意义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93904" y="2011612"/>
            <a:ext cx="4656772" cy="1020286"/>
            <a:chOff x="1291788" y="2355930"/>
            <a:chExt cx="4656772" cy="1020286"/>
          </a:xfrm>
        </p:grpSpPr>
        <p:sp>
          <p:nvSpPr>
            <p:cNvPr id="6" name="文本框 5"/>
            <p:cNvSpPr txBox="1"/>
            <p:nvPr/>
          </p:nvSpPr>
          <p:spPr>
            <a:xfrm>
              <a:off x="1291788" y="2731056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截止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23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年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8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月，园区内网货企业已达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26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家，平台已累计收录税票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249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亿元，平均每年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120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亿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91788" y="2355930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sym typeface="+mn-ea"/>
                </a:rPr>
                <a:t>增加地方税收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56598" y="3471074"/>
            <a:ext cx="4656772" cy="1020286"/>
            <a:chOff x="1291788" y="3596005"/>
            <a:chExt cx="4656772" cy="1020286"/>
          </a:xfrm>
        </p:grpSpPr>
        <p:sp>
          <p:nvSpPr>
            <p:cNvPr id="11" name="文本框 10"/>
            <p:cNvSpPr txBox="1"/>
            <p:nvPr/>
          </p:nvSpPr>
          <p:spPr>
            <a:xfrm>
              <a:off x="1291788" y="3971131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中国邮政储蓄银行与园区共同推出“司机经营贷”，已成功上万位司机授信。上线几个月来，放款已突破百万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91788" y="3596005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提供金融服务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93904" y="4940696"/>
            <a:ext cx="4656772" cy="743426"/>
            <a:chOff x="1291788" y="4828699"/>
            <a:chExt cx="4656772" cy="743426"/>
          </a:xfrm>
        </p:grpSpPr>
        <p:sp>
          <p:nvSpPr>
            <p:cNvPr id="13" name="文本框 12"/>
            <p:cNvSpPr txBox="1"/>
            <p:nvPr/>
          </p:nvSpPr>
          <p:spPr>
            <a:xfrm>
              <a:off x="1291788" y="5203825"/>
              <a:ext cx="465677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目前平台已登记车辆</a:t>
              </a:r>
              <a:r>
                <a:rPr lang="en-US" altLang="zh-CN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45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万辆，目前已提供车后，油品服务</a:t>
              </a:r>
              <a:endParaRPr lang="en-US" altLang="zh-CN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91788" y="4828699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车后与油品服务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pic>
        <p:nvPicPr>
          <p:cNvPr id="25" name="图片 24" descr="组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2370" y="4977130"/>
            <a:ext cx="360000" cy="360000"/>
          </a:xfrm>
          <a:prstGeom prst="rect">
            <a:avLst/>
          </a:prstGeom>
        </p:spPr>
      </p:pic>
      <p:pic>
        <p:nvPicPr>
          <p:cNvPr id="27" name="图片 26" descr="组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370" y="3477895"/>
            <a:ext cx="360000" cy="36000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1235114" y="1999547"/>
            <a:ext cx="4656772" cy="1020286"/>
            <a:chOff x="1291788" y="2355930"/>
            <a:chExt cx="4656772" cy="1020286"/>
          </a:xfrm>
        </p:grpSpPr>
        <p:sp>
          <p:nvSpPr>
            <p:cNvPr id="34" name="文本框 33"/>
            <p:cNvSpPr txBox="1"/>
            <p:nvPr>
              <p:custDataLst>
                <p:tags r:id="rId3"/>
              </p:custDataLst>
            </p:nvPr>
          </p:nvSpPr>
          <p:spPr>
            <a:xfrm>
              <a:off x="1291788" y="2731056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网络货运进项抵扣票据难取得，进项抵后严重不足，各地税务机关对如何抵扣认识不同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4"/>
              </p:custDataLst>
            </p:nvPr>
          </p:nvSpPr>
          <p:spPr>
            <a:xfrm>
              <a:off x="1291788" y="2355930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sym typeface="+mn-ea"/>
                </a:rPr>
                <a:t>税务标准统一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97808" y="3459009"/>
            <a:ext cx="4656772" cy="1020286"/>
            <a:chOff x="1291788" y="3596005"/>
            <a:chExt cx="4656772" cy="1020286"/>
          </a:xfrm>
        </p:grpSpPr>
        <p:sp>
          <p:nvSpPr>
            <p:cNvPr id="37" name="文本框 36"/>
            <p:cNvSpPr txBox="1"/>
            <p:nvPr>
              <p:custDataLst>
                <p:tags r:id="rId5"/>
              </p:custDataLst>
            </p:nvPr>
          </p:nvSpPr>
          <p:spPr>
            <a:xfrm>
              <a:off x="1291788" y="3971131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交通部门、税务部门和工商部门对网络货运试点企业的监管角度上有差异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sym typeface="+mn-ea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6"/>
              </p:custDataLst>
            </p:nvPr>
          </p:nvSpPr>
          <p:spPr>
            <a:xfrm>
              <a:off x="1291788" y="3596005"/>
              <a:ext cx="19821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ea"/>
                  <a:ea typeface="+mj-ea"/>
                  <a:sym typeface="+mn-ea"/>
                </a:rPr>
                <a:t>监管标准统一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>
                <a:buClr>
                  <a:srgbClr val="2C333B"/>
                </a:buClr>
              </a:pP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35114" y="4928631"/>
            <a:ext cx="4656772" cy="1020286"/>
            <a:chOff x="1291788" y="4828699"/>
            <a:chExt cx="4656772" cy="1020286"/>
          </a:xfrm>
        </p:grpSpPr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291788" y="5203825"/>
              <a:ext cx="465677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  <a:buClr>
                  <a:srgbClr val="2C333B"/>
                </a:buClr>
              </a:pP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sym typeface="+mn-ea"/>
                </a:rPr>
                <a:t>大部分地方</a:t>
              </a:r>
              <a:r>
                <a:rPr lang="zh-CN" altLang="en-US" sz="12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司机成本票无成熟解决方案，政策近年来持续迭代，普通信息化系统更新繁杂</a:t>
              </a:r>
              <a:endParaRPr lang="zh-CN" altLang="en-US" sz="1200" b="1" spc="13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1291788" y="4828699"/>
              <a:ext cx="19821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>
                  <a:srgbClr val="2C333B"/>
                </a:buClr>
              </a:pPr>
              <a:r>
                <a:rPr lang="zh-CN" altLang="en-US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服务标准统一</a:t>
              </a:r>
              <a:endParaRPr lang="zh-CN" altLang="en-US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pic>
        <p:nvPicPr>
          <p:cNvPr id="42" name="图片 41" descr="组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"/>
          <a:stretch>
            <a:fillRect/>
          </a:stretch>
        </p:blipFill>
        <p:spPr>
          <a:xfrm>
            <a:off x="703580" y="4965065"/>
            <a:ext cx="360000" cy="360000"/>
          </a:xfrm>
          <a:prstGeom prst="rect">
            <a:avLst/>
          </a:prstGeom>
        </p:spPr>
      </p:pic>
      <p:pic>
        <p:nvPicPr>
          <p:cNvPr id="43" name="图片 42" descr="组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03580" y="2028825"/>
            <a:ext cx="360000" cy="360000"/>
          </a:xfrm>
          <a:prstGeom prst="rect">
            <a:avLst/>
          </a:prstGeom>
        </p:spPr>
      </p:pic>
      <p:pic>
        <p:nvPicPr>
          <p:cNvPr id="44" name="图片 43" descr="组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3580" y="3465830"/>
            <a:ext cx="360000" cy="360000"/>
          </a:xfrm>
          <a:prstGeom prst="rect">
            <a:avLst/>
          </a:prstGeom>
        </p:spPr>
      </p:pic>
      <p:pic>
        <p:nvPicPr>
          <p:cNvPr id="45" name="图片 44" descr="343435333336393b333633343838393b62987ebf56fe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17920" y="1999615"/>
            <a:ext cx="405130" cy="4051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352915" y="320675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10715" y="2905760"/>
            <a:ext cx="80340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网络货运税务监控服务平台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0970" y="3860800"/>
            <a:ext cx="9267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pc="130" dirty="0">
                <a:solidFill>
                  <a:schemeClr val="bg1">
                    <a:lumMod val="50000"/>
                  </a:schemeClr>
                </a:solidFill>
                <a:ea typeface="方正兰亭黑_GBK"/>
                <a:cs typeface="Calibri Light" panose="020F0302020204030204" pitchFamily="34" charset="0"/>
              </a:rPr>
              <a:t>以公平公正，数据真实性为核心的“互联网+物流+政府服务”平台</a:t>
            </a:r>
            <a:endParaRPr lang="en-US" altLang="zh-CN" spc="130" dirty="0">
              <a:solidFill>
                <a:schemeClr val="bg1">
                  <a:lumMod val="50000"/>
                </a:schemeClr>
              </a:solidFill>
              <a:ea typeface="方正兰亭黑_GBK"/>
              <a:cs typeface="Calibri Light" panose="020F0302020204030204" pitchFamily="34" charset="0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731707" y="2616003"/>
            <a:ext cx="772478" cy="740052"/>
            <a:chOff x="3090749" y="2626939"/>
            <a:chExt cx="772478" cy="740052"/>
          </a:xfrm>
        </p:grpSpPr>
        <p:sp>
          <p:nvSpPr>
            <p:cNvPr id="44" name="箭头: V 形 43"/>
            <p:cNvSpPr/>
            <p:nvPr/>
          </p:nvSpPr>
          <p:spPr>
            <a:xfrm rot="1983935">
              <a:off x="3606432" y="2963267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箭头: V 形 44"/>
            <p:cNvSpPr/>
            <p:nvPr/>
          </p:nvSpPr>
          <p:spPr>
            <a:xfrm rot="1983935">
              <a:off x="3338466" y="2772370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箭头: V 形 45"/>
            <p:cNvSpPr/>
            <p:nvPr/>
          </p:nvSpPr>
          <p:spPr>
            <a:xfrm rot="1983935">
              <a:off x="3090749" y="262693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684795" y="2662704"/>
            <a:ext cx="772478" cy="740052"/>
            <a:chOff x="5716605" y="2664301"/>
            <a:chExt cx="772478" cy="740052"/>
          </a:xfrm>
        </p:grpSpPr>
        <p:sp>
          <p:nvSpPr>
            <p:cNvPr id="41" name="箭头: V 形 40"/>
            <p:cNvSpPr/>
            <p:nvPr/>
          </p:nvSpPr>
          <p:spPr>
            <a:xfrm rot="19616065" flipV="1">
              <a:off x="6232288" y="2664301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箭头: V 形 41"/>
            <p:cNvSpPr/>
            <p:nvPr/>
          </p:nvSpPr>
          <p:spPr>
            <a:xfrm rot="19616065" flipV="1">
              <a:off x="5964322" y="2855198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箭头: V 形 42"/>
            <p:cNvSpPr/>
            <p:nvPr/>
          </p:nvSpPr>
          <p:spPr>
            <a:xfrm rot="19616065" flipV="1">
              <a:off x="5716605" y="300062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1" name="流程图: 接点 50"/>
          <p:cNvSpPr/>
          <p:nvPr/>
        </p:nvSpPr>
        <p:spPr>
          <a:xfrm>
            <a:off x="9919346" y="3075217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364798" y="4413239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应缴实缴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382119" y="4940661"/>
            <a:ext cx="221934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各网络货运企业在园区内的每月应缴增值税、实缴增值税，相关部门随时查看，财政奖补申请流程全部信息化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0297624" y="4902297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流程图: 接点 46"/>
          <p:cNvSpPr/>
          <p:nvPr/>
        </p:nvSpPr>
        <p:spPr>
          <a:xfrm>
            <a:off x="7017880" y="1740118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463332" y="3078140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司机成本票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80653" y="3605562"/>
            <a:ext cx="2219347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将异常结果报告传输予交通、税务等机关，将可开票业务订单传回至企业可开票列表，企业选择开票即可获取司机成本票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407588" y="3530853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流程图: 接点 54"/>
          <p:cNvSpPr/>
          <p:nvPr/>
        </p:nvSpPr>
        <p:spPr>
          <a:xfrm>
            <a:off x="4116414" y="3075217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文本框 55"/>
          <p:cNvSpPr txBox="1"/>
          <p:nvPr/>
        </p:nvSpPr>
        <p:spPr>
          <a:xfrm>
            <a:off x="3561866" y="4413239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异常分析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579187" y="4940661"/>
            <a:ext cx="221934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通过118个风险点、36个监控项、6个顺时监管维度与国家交通部和第三方数据核验比对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4493423" y="4933686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60400" y="3078140"/>
            <a:ext cx="225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四流合一</a:t>
            </a:r>
            <a:endParaRPr lang="zh-CN" altLang="en-US" b="1" spc="13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77721" y="3605562"/>
            <a:ext cx="221934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园区企业上传合同、运单、资金、税票</a:t>
            </a:r>
            <a:endParaRPr lang="zh-CN" altLang="en-US" sz="1200" b="1" spc="1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1604656" y="3530853"/>
            <a:ext cx="365477" cy="0"/>
          </a:xfrm>
          <a:prstGeom prst="line">
            <a:avLst/>
          </a:prstGeom>
          <a:ln w="28575" cap="rnd">
            <a:solidFill>
              <a:srgbClr val="15388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流程图: 接点 58"/>
          <p:cNvSpPr/>
          <p:nvPr/>
        </p:nvSpPr>
        <p:spPr>
          <a:xfrm>
            <a:off x="1214948" y="1740118"/>
            <a:ext cx="1144894" cy="1144892"/>
          </a:xfrm>
          <a:prstGeom prst="flowChartConnector">
            <a:avLst/>
          </a:prstGeom>
          <a:solidFill>
            <a:srgbClr val="15388C"/>
          </a:solidFill>
          <a:ln w="19050">
            <a:noFill/>
          </a:ln>
          <a:effectLst>
            <a:outerShdw blurRad="63500" dist="38100" dir="5400000" algn="t" rotWithShape="0">
              <a:schemeClr val="bg1">
                <a:lumMod val="5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637883" y="2591644"/>
            <a:ext cx="772478" cy="740052"/>
            <a:chOff x="3090749" y="2626939"/>
            <a:chExt cx="772478" cy="740052"/>
          </a:xfrm>
        </p:grpSpPr>
        <p:sp>
          <p:nvSpPr>
            <p:cNvPr id="72" name="箭头: V 形 71"/>
            <p:cNvSpPr/>
            <p:nvPr/>
          </p:nvSpPr>
          <p:spPr>
            <a:xfrm rot="1983935">
              <a:off x="3606432" y="2963267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箭头: V 形 72"/>
            <p:cNvSpPr/>
            <p:nvPr/>
          </p:nvSpPr>
          <p:spPr>
            <a:xfrm rot="1983935">
              <a:off x="3338466" y="2772370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箭头: V 形 73"/>
            <p:cNvSpPr/>
            <p:nvPr/>
          </p:nvSpPr>
          <p:spPr>
            <a:xfrm rot="1983935">
              <a:off x="3090749" y="2626939"/>
              <a:ext cx="256795" cy="403724"/>
            </a:xfrm>
            <a:prstGeom prst="chevron">
              <a:avLst>
                <a:gd name="adj" fmla="val 48089"/>
              </a:avLst>
            </a:pr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0" y="281814"/>
            <a:ext cx="3918805" cy="953135"/>
            <a:chOff x="0" y="281814"/>
            <a:chExt cx="3918805" cy="953135"/>
          </a:xfrm>
        </p:grpSpPr>
        <p:sp>
          <p:nvSpPr>
            <p:cNvPr id="40" name="矩形 39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0253" y="281814"/>
              <a:ext cx="3468552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  <a:sym typeface="+mn-ea"/>
                </a:rPr>
                <a:t>网络货运税务监控服务平台业务流程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sp>
        <p:nvSpPr>
          <p:cNvPr id="65" name="流程图: 接点 64"/>
          <p:cNvSpPr/>
          <p:nvPr/>
        </p:nvSpPr>
        <p:spPr>
          <a:xfrm>
            <a:off x="9972688" y="3128559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流程图: 接点 74"/>
          <p:cNvSpPr/>
          <p:nvPr/>
        </p:nvSpPr>
        <p:spPr>
          <a:xfrm>
            <a:off x="7071222" y="1793460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流程图: 接点 75"/>
          <p:cNvSpPr/>
          <p:nvPr/>
        </p:nvSpPr>
        <p:spPr>
          <a:xfrm>
            <a:off x="4169756" y="3128559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流程图: 接点 76"/>
          <p:cNvSpPr/>
          <p:nvPr/>
        </p:nvSpPr>
        <p:spPr>
          <a:xfrm>
            <a:off x="1268290" y="1793460"/>
            <a:ext cx="1038210" cy="1038208"/>
          </a:xfrm>
          <a:prstGeom prst="flowChartConnector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52466\Desktop\解决方案-五流合一.png解决方案-五流合一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53335" y="2078990"/>
            <a:ext cx="467783" cy="468000"/>
          </a:xfrm>
          <a:prstGeom prst="rect">
            <a:avLst/>
          </a:prstGeom>
        </p:spPr>
      </p:pic>
      <p:pic>
        <p:nvPicPr>
          <p:cNvPr id="3" name="图片 2" descr="异常分析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075" y="3393440"/>
            <a:ext cx="540000" cy="540000"/>
          </a:xfrm>
          <a:prstGeom prst="rect">
            <a:avLst/>
          </a:prstGeom>
        </p:spPr>
      </p:pic>
      <p:pic>
        <p:nvPicPr>
          <p:cNvPr id="4" name="图片 3" descr="表格-配置司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280" y="2042795"/>
            <a:ext cx="540000" cy="540000"/>
          </a:xfrm>
          <a:prstGeom prst="rect">
            <a:avLst/>
          </a:prstGeom>
        </p:spPr>
      </p:pic>
      <p:pic>
        <p:nvPicPr>
          <p:cNvPr id="6" name="图片 5" descr="服务_缴费_应缴金额_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120" y="3393440"/>
            <a:ext cx="540000" cy="54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20200" y="28194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3887690" cy="914400"/>
            <a:chOff x="0" y="281915"/>
            <a:chExt cx="388769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38" y="482474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产品框架图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260" y="917575"/>
            <a:ext cx="9552063" cy="576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3887690" cy="914400"/>
            <a:chOff x="0" y="281915"/>
            <a:chExt cx="388769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38" y="482474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产品截图（首页）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" y="1304290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5760720" cy="914400"/>
            <a:chOff x="0" y="281915"/>
            <a:chExt cx="576072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00" y="482575"/>
              <a:ext cx="53416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产品截图（数据中心</a:t>
              </a:r>
              <a:r>
                <a:rPr lang="en-US" altLang="zh-CN" sz="2800" b="1" spc="130" dirty="0">
                  <a:solidFill>
                    <a:srgbClr val="15388C"/>
                  </a:solidFill>
                  <a:latin typeface="+mn-ea"/>
                </a:rPr>
                <a:t>-</a:t>
              </a:r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运单）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65" y="1196340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5760720" cy="914400"/>
            <a:chOff x="0" y="281915"/>
            <a:chExt cx="576072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00" y="482575"/>
              <a:ext cx="53416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产品截图（风险中心</a:t>
              </a:r>
              <a:r>
                <a:rPr lang="en-US" altLang="zh-CN" sz="2800" b="1" spc="130" dirty="0">
                  <a:solidFill>
                    <a:srgbClr val="15388C"/>
                  </a:solidFill>
                  <a:latin typeface="+mn-ea"/>
                </a:rPr>
                <a:t>-</a:t>
              </a:r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合同风险）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60" y="1196340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5760720" cy="914400"/>
            <a:chOff x="0" y="281915"/>
            <a:chExt cx="576072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00" y="482575"/>
              <a:ext cx="53416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产品截图（风控模型设置</a:t>
              </a:r>
              <a:r>
                <a:rPr lang="en-US" altLang="zh-CN" sz="2800" b="1" spc="130" dirty="0">
                  <a:solidFill>
                    <a:srgbClr val="15388C"/>
                  </a:solidFill>
                  <a:latin typeface="+mn-ea"/>
                </a:rPr>
                <a:t>-</a:t>
              </a:r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运单）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290955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5760720" cy="914400"/>
            <a:chOff x="0" y="281915"/>
            <a:chExt cx="576072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00" y="482575"/>
              <a:ext cx="53416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产品截图（一户式查询</a:t>
              </a:r>
              <a:r>
                <a:rPr lang="en-US" altLang="zh-CN" sz="2800" b="1" spc="130" dirty="0">
                  <a:solidFill>
                    <a:srgbClr val="15388C"/>
                  </a:solidFill>
                  <a:latin typeface="+mn-ea"/>
                </a:rPr>
                <a:t>-</a:t>
              </a:r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托运人）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45" y="1247140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5760720" cy="914400"/>
            <a:chOff x="0" y="281915"/>
            <a:chExt cx="576072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00" y="482575"/>
              <a:ext cx="53416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产品截图（</a:t>
              </a:r>
              <a:r>
                <a:rPr lang="zh-CN" sz="2800" b="1" spc="130" dirty="0">
                  <a:solidFill>
                    <a:srgbClr val="15388C"/>
                  </a:solidFill>
                  <a:latin typeface="+mn-ea"/>
                </a:rPr>
                <a:t>数据大屏</a:t>
              </a:r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）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50" y="1262380"/>
            <a:ext cx="10108705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0" y="235459"/>
            <a:ext cx="3940395" cy="960856"/>
            <a:chOff x="0" y="235459"/>
            <a:chExt cx="3940395" cy="960856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71843" y="235459"/>
              <a:ext cx="3468552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网络货运税务监控服务平台的价值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23464" y="1695089"/>
            <a:ext cx="3745072" cy="3741188"/>
            <a:chOff x="4039804" y="1695089"/>
            <a:chExt cx="4112392" cy="4108128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039804" y="1695089"/>
              <a:ext cx="4112392" cy="4108128"/>
            </a:xfrm>
            <a:custGeom>
              <a:avLst/>
              <a:gdLst>
                <a:gd name="T0" fmla="*/ 870 w 935"/>
                <a:gd name="T1" fmla="*/ 608 h 935"/>
                <a:gd name="T2" fmla="*/ 870 w 935"/>
                <a:gd name="T3" fmla="*/ 608 h 935"/>
                <a:gd name="T4" fmla="*/ 806 w 935"/>
                <a:gd name="T5" fmla="*/ 468 h 935"/>
                <a:gd name="T6" fmla="*/ 870 w 935"/>
                <a:gd name="T7" fmla="*/ 327 h 935"/>
                <a:gd name="T8" fmla="*/ 870 w 935"/>
                <a:gd name="T9" fmla="*/ 327 h 935"/>
                <a:gd name="T10" fmla="*/ 935 w 935"/>
                <a:gd name="T11" fmla="*/ 186 h 935"/>
                <a:gd name="T12" fmla="*/ 750 w 935"/>
                <a:gd name="T13" fmla="*/ 0 h 935"/>
                <a:gd name="T14" fmla="*/ 608 w 935"/>
                <a:gd name="T15" fmla="*/ 65 h 935"/>
                <a:gd name="T16" fmla="*/ 608 w 935"/>
                <a:gd name="T17" fmla="*/ 65 h 935"/>
                <a:gd name="T18" fmla="*/ 468 w 935"/>
                <a:gd name="T19" fmla="*/ 129 h 935"/>
                <a:gd name="T20" fmla="*/ 328 w 935"/>
                <a:gd name="T21" fmla="*/ 65 h 935"/>
                <a:gd name="T22" fmla="*/ 328 w 935"/>
                <a:gd name="T23" fmla="*/ 65 h 935"/>
                <a:gd name="T24" fmla="*/ 186 w 935"/>
                <a:gd name="T25" fmla="*/ 0 h 935"/>
                <a:gd name="T26" fmla="*/ 0 w 935"/>
                <a:gd name="T27" fmla="*/ 186 h 935"/>
                <a:gd name="T28" fmla="*/ 66 w 935"/>
                <a:gd name="T29" fmla="*/ 327 h 935"/>
                <a:gd name="T30" fmla="*/ 66 w 935"/>
                <a:gd name="T31" fmla="*/ 327 h 935"/>
                <a:gd name="T32" fmla="*/ 130 w 935"/>
                <a:gd name="T33" fmla="*/ 468 h 935"/>
                <a:gd name="T34" fmla="*/ 66 w 935"/>
                <a:gd name="T35" fmla="*/ 608 h 935"/>
                <a:gd name="T36" fmla="*/ 66 w 935"/>
                <a:gd name="T37" fmla="*/ 608 h 935"/>
                <a:gd name="T38" fmla="*/ 0 w 935"/>
                <a:gd name="T39" fmla="*/ 749 h 935"/>
                <a:gd name="T40" fmla="*/ 186 w 935"/>
                <a:gd name="T41" fmla="*/ 935 h 935"/>
                <a:gd name="T42" fmla="*/ 328 w 935"/>
                <a:gd name="T43" fmla="*/ 870 h 935"/>
                <a:gd name="T44" fmla="*/ 328 w 935"/>
                <a:gd name="T45" fmla="*/ 870 h 935"/>
                <a:gd name="T46" fmla="*/ 468 w 935"/>
                <a:gd name="T47" fmla="*/ 806 h 935"/>
                <a:gd name="T48" fmla="*/ 608 w 935"/>
                <a:gd name="T49" fmla="*/ 870 h 935"/>
                <a:gd name="T50" fmla="*/ 608 w 935"/>
                <a:gd name="T51" fmla="*/ 870 h 935"/>
                <a:gd name="T52" fmla="*/ 750 w 935"/>
                <a:gd name="T53" fmla="*/ 935 h 935"/>
                <a:gd name="T54" fmla="*/ 935 w 935"/>
                <a:gd name="T55" fmla="*/ 749 h 935"/>
                <a:gd name="T56" fmla="*/ 870 w 935"/>
                <a:gd name="T57" fmla="*/ 608 h 935"/>
                <a:gd name="T58" fmla="*/ 468 w 935"/>
                <a:gd name="T59" fmla="*/ 681 h 935"/>
                <a:gd name="T60" fmla="*/ 255 w 935"/>
                <a:gd name="T61" fmla="*/ 468 h 935"/>
                <a:gd name="T62" fmla="*/ 468 w 935"/>
                <a:gd name="T63" fmla="*/ 255 h 935"/>
                <a:gd name="T64" fmla="*/ 681 w 935"/>
                <a:gd name="T65" fmla="*/ 468 h 935"/>
                <a:gd name="T66" fmla="*/ 468 w 935"/>
                <a:gd name="T67" fmla="*/ 681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5" h="935">
                  <a:moveTo>
                    <a:pt x="870" y="608"/>
                  </a:moveTo>
                  <a:cubicBezTo>
                    <a:pt x="870" y="608"/>
                    <a:pt x="870" y="608"/>
                    <a:pt x="870" y="608"/>
                  </a:cubicBezTo>
                  <a:cubicBezTo>
                    <a:pt x="831" y="574"/>
                    <a:pt x="806" y="524"/>
                    <a:pt x="806" y="468"/>
                  </a:cubicBezTo>
                  <a:cubicBezTo>
                    <a:pt x="806" y="412"/>
                    <a:pt x="831" y="362"/>
                    <a:pt x="870" y="327"/>
                  </a:cubicBezTo>
                  <a:cubicBezTo>
                    <a:pt x="870" y="327"/>
                    <a:pt x="870" y="327"/>
                    <a:pt x="870" y="327"/>
                  </a:cubicBezTo>
                  <a:cubicBezTo>
                    <a:pt x="910" y="293"/>
                    <a:pt x="935" y="243"/>
                    <a:pt x="935" y="186"/>
                  </a:cubicBezTo>
                  <a:cubicBezTo>
                    <a:pt x="935" y="83"/>
                    <a:pt x="852" y="0"/>
                    <a:pt x="750" y="0"/>
                  </a:cubicBezTo>
                  <a:cubicBezTo>
                    <a:pt x="693" y="0"/>
                    <a:pt x="642" y="25"/>
                    <a:pt x="608" y="65"/>
                  </a:cubicBezTo>
                  <a:cubicBezTo>
                    <a:pt x="608" y="65"/>
                    <a:pt x="608" y="65"/>
                    <a:pt x="608" y="65"/>
                  </a:cubicBezTo>
                  <a:cubicBezTo>
                    <a:pt x="574" y="105"/>
                    <a:pt x="524" y="129"/>
                    <a:pt x="468" y="129"/>
                  </a:cubicBezTo>
                  <a:cubicBezTo>
                    <a:pt x="412" y="129"/>
                    <a:pt x="362" y="105"/>
                    <a:pt x="328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294" y="25"/>
                    <a:pt x="243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cubicBezTo>
                    <a:pt x="0" y="243"/>
                    <a:pt x="26" y="293"/>
                    <a:pt x="66" y="327"/>
                  </a:cubicBezTo>
                  <a:cubicBezTo>
                    <a:pt x="66" y="327"/>
                    <a:pt x="66" y="327"/>
                    <a:pt x="66" y="327"/>
                  </a:cubicBezTo>
                  <a:cubicBezTo>
                    <a:pt x="105" y="362"/>
                    <a:pt x="130" y="412"/>
                    <a:pt x="130" y="468"/>
                  </a:cubicBezTo>
                  <a:cubicBezTo>
                    <a:pt x="130" y="524"/>
                    <a:pt x="105" y="574"/>
                    <a:pt x="66" y="608"/>
                  </a:cubicBezTo>
                  <a:cubicBezTo>
                    <a:pt x="66" y="608"/>
                    <a:pt x="66" y="608"/>
                    <a:pt x="66" y="608"/>
                  </a:cubicBezTo>
                  <a:cubicBezTo>
                    <a:pt x="26" y="642"/>
                    <a:pt x="0" y="693"/>
                    <a:pt x="0" y="749"/>
                  </a:cubicBezTo>
                  <a:cubicBezTo>
                    <a:pt x="0" y="852"/>
                    <a:pt x="83" y="935"/>
                    <a:pt x="186" y="935"/>
                  </a:cubicBezTo>
                  <a:cubicBezTo>
                    <a:pt x="243" y="935"/>
                    <a:pt x="294" y="910"/>
                    <a:pt x="328" y="870"/>
                  </a:cubicBezTo>
                  <a:cubicBezTo>
                    <a:pt x="328" y="870"/>
                    <a:pt x="328" y="870"/>
                    <a:pt x="328" y="870"/>
                  </a:cubicBezTo>
                  <a:cubicBezTo>
                    <a:pt x="362" y="831"/>
                    <a:pt x="412" y="806"/>
                    <a:pt x="468" y="806"/>
                  </a:cubicBezTo>
                  <a:cubicBezTo>
                    <a:pt x="524" y="806"/>
                    <a:pt x="574" y="831"/>
                    <a:pt x="608" y="870"/>
                  </a:cubicBezTo>
                  <a:cubicBezTo>
                    <a:pt x="608" y="870"/>
                    <a:pt x="608" y="870"/>
                    <a:pt x="608" y="870"/>
                  </a:cubicBezTo>
                  <a:cubicBezTo>
                    <a:pt x="642" y="910"/>
                    <a:pt x="693" y="935"/>
                    <a:pt x="750" y="935"/>
                  </a:cubicBezTo>
                  <a:cubicBezTo>
                    <a:pt x="852" y="935"/>
                    <a:pt x="935" y="852"/>
                    <a:pt x="935" y="749"/>
                  </a:cubicBezTo>
                  <a:cubicBezTo>
                    <a:pt x="935" y="693"/>
                    <a:pt x="910" y="642"/>
                    <a:pt x="870" y="608"/>
                  </a:cubicBezTo>
                  <a:close/>
                  <a:moveTo>
                    <a:pt x="468" y="681"/>
                  </a:moveTo>
                  <a:cubicBezTo>
                    <a:pt x="350" y="681"/>
                    <a:pt x="255" y="585"/>
                    <a:pt x="255" y="468"/>
                  </a:cubicBezTo>
                  <a:cubicBezTo>
                    <a:pt x="255" y="350"/>
                    <a:pt x="350" y="255"/>
                    <a:pt x="468" y="255"/>
                  </a:cubicBezTo>
                  <a:cubicBezTo>
                    <a:pt x="585" y="255"/>
                    <a:pt x="681" y="350"/>
                    <a:pt x="681" y="468"/>
                  </a:cubicBezTo>
                  <a:cubicBezTo>
                    <a:pt x="681" y="585"/>
                    <a:pt x="585" y="681"/>
                    <a:pt x="468" y="6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6740162" y="4403978"/>
              <a:ext cx="1192339" cy="1190206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4263768" y="1929718"/>
              <a:ext cx="1188070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6740162" y="1929718"/>
              <a:ext cx="1192339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4263768" y="4408245"/>
              <a:ext cx="1188070" cy="1185939"/>
            </a:xfrm>
            <a:prstGeom prst="ellipse">
              <a:avLst/>
            </a:prstGeom>
            <a:solidFill>
              <a:srgbClr val="15388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172450" y="2313305"/>
            <a:ext cx="3752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应缴实缴在线审批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为政府、交通、税务等各部门提供实时数据展示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72495" y="190876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30" dirty="0">
                <a:solidFill>
                  <a:srgbClr val="3A414B"/>
                </a:solidFill>
                <a:latin typeface="+mj-ea"/>
                <a:sym typeface="+mn-ea"/>
              </a:rPr>
              <a:t>服务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72495" y="4636832"/>
            <a:ext cx="354768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基于平台数据，联合国内知名物流界专家，研究分析行业发展方向，出具权威分析报告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72495" y="423211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30" dirty="0">
                <a:solidFill>
                  <a:srgbClr val="3A414B"/>
                </a:solidFill>
                <a:latin typeface="+mj-ea"/>
              </a:rPr>
              <a:t>发展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1818" y="2313482"/>
            <a:ext cx="354768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采用独立第三方的多维度验证、与国家网络货运监管平台、地方货物平台交叉比对四流三节点数据，确保数据真实性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80348" y="190876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130" dirty="0">
                <a:solidFill>
                  <a:srgbClr val="3A414B"/>
                </a:solidFill>
                <a:latin typeface="+mj-ea"/>
                <a:ea typeface="+mj-ea"/>
              </a:rPr>
              <a:t>监管</a:t>
            </a:r>
            <a:endParaRPr lang="zh-CN" altLang="en-US" sz="2000" b="1" spc="130" dirty="0">
              <a:solidFill>
                <a:srgbClr val="3A414B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1818" y="4636832"/>
            <a:ext cx="354768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卡友和运力ID数据库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  <a:p>
            <a:pPr algn="r">
              <a:lnSpc>
                <a:spcPct val="200000"/>
              </a:lnSpc>
            </a:pPr>
            <a:r>
              <a:rPr lang="zh-CN" altLang="en-US" sz="1200" b="1" spc="130" dirty="0">
                <a:solidFill>
                  <a:srgbClr val="404040"/>
                </a:solidFill>
                <a:latin typeface="+mn-ea"/>
              </a:rPr>
              <a:t>数据接口赋能网络货运企业</a:t>
            </a:r>
            <a:endParaRPr lang="zh-CN" altLang="en-US" sz="1200" b="1" spc="13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80348" y="4232111"/>
            <a:ext cx="17391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spc="130" dirty="0">
                <a:solidFill>
                  <a:srgbClr val="3A414B"/>
                </a:solidFill>
                <a:latin typeface="+mj-ea"/>
                <a:sym typeface="+mn-ea"/>
              </a:rPr>
              <a:t>数据</a:t>
            </a:r>
            <a:endParaRPr lang="zh-CN" altLang="en-US" sz="2000" b="1" spc="130" dirty="0">
              <a:solidFill>
                <a:srgbClr val="3A414B"/>
              </a:solidFill>
              <a:latin typeface="+mj-ea"/>
            </a:endParaRPr>
          </a:p>
        </p:txBody>
      </p:sp>
      <p:pic>
        <p:nvPicPr>
          <p:cNvPr id="2" name="图片 1" descr="公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4390" y="2125345"/>
            <a:ext cx="648000" cy="648000"/>
          </a:xfrm>
          <a:prstGeom prst="rect">
            <a:avLst/>
          </a:prstGeom>
        </p:spPr>
      </p:pic>
      <p:pic>
        <p:nvPicPr>
          <p:cNvPr id="6" name="图片 5" descr="签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90" y="4382135"/>
            <a:ext cx="648000" cy="648000"/>
          </a:xfrm>
          <a:prstGeom prst="rect">
            <a:avLst/>
          </a:prstGeom>
        </p:spPr>
      </p:pic>
      <p:pic>
        <p:nvPicPr>
          <p:cNvPr id="13" name="图片 12" descr="疫情服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815" y="2125345"/>
            <a:ext cx="648000" cy="648000"/>
          </a:xfrm>
          <a:prstGeom prst="rect">
            <a:avLst/>
          </a:prstGeom>
        </p:spPr>
      </p:pic>
      <p:pic>
        <p:nvPicPr>
          <p:cNvPr id="15" name="图片 14" descr="环保公益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815" y="4382135"/>
            <a:ext cx="648000" cy="64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43085" y="28194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81915"/>
            <a:ext cx="3887690" cy="914400"/>
            <a:chOff x="0" y="281915"/>
            <a:chExt cx="3887690" cy="914400"/>
          </a:xfrm>
        </p:grpSpPr>
        <p:sp>
          <p:nvSpPr>
            <p:cNvPr id="4" name="矩形 3"/>
            <p:cNvSpPr/>
            <p:nvPr/>
          </p:nvSpPr>
          <p:spPr>
            <a:xfrm>
              <a:off x="0" y="281915"/>
              <a:ext cx="308610" cy="914400"/>
            </a:xfrm>
            <a:prstGeom prst="rect">
              <a:avLst/>
            </a:prstGeom>
            <a:solidFill>
              <a:srgbClr val="153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9138" y="482474"/>
              <a:ext cx="346855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15388C"/>
                  </a:solidFill>
                  <a:latin typeface="+mn-ea"/>
                </a:rPr>
                <a:t>产品赋能</a:t>
              </a:r>
              <a:endParaRPr lang="zh-CN" altLang="en-US" sz="2800" b="1" spc="130" dirty="0">
                <a:solidFill>
                  <a:srgbClr val="15388C"/>
                </a:solidFill>
                <a:latin typeface="+mn-ea"/>
              </a:endParaRPr>
            </a:p>
          </p:txBody>
        </p:sp>
      </p:grp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950200" y="2195830"/>
            <a:ext cx="3374390" cy="3371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政府部门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Arc 1"/>
          <p:cNvSpPr/>
          <p:nvPr>
            <p:custDataLst>
              <p:tags r:id="rId2"/>
            </p:custDataLst>
          </p:nvPr>
        </p:nvSpPr>
        <p:spPr>
          <a:xfrm>
            <a:off x="4115664" y="2532834"/>
            <a:ext cx="3960673" cy="3960669"/>
          </a:xfrm>
          <a:prstGeom prst="arc">
            <a:avLst>
              <a:gd name="adj1" fmla="val 9278247"/>
              <a:gd name="adj2" fmla="val 1706881"/>
            </a:avLst>
          </a:prstGeom>
          <a:ln w="152400">
            <a:solidFill>
              <a:srgbClr val="1538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/>
            <a:endParaRPr lang="en-US" sz="1350" b="1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87"/>
          <p:cNvSpPr/>
          <p:nvPr>
            <p:custDataLst>
              <p:tags r:id="rId3"/>
            </p:custDataLst>
          </p:nvPr>
        </p:nvSpPr>
        <p:spPr>
          <a:xfrm>
            <a:off x="3834079" y="399175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87"/>
          <p:cNvSpPr/>
          <p:nvPr>
            <p:custDataLst>
              <p:tags r:id="rId4"/>
            </p:custDataLst>
          </p:nvPr>
        </p:nvSpPr>
        <p:spPr>
          <a:xfrm>
            <a:off x="4647935" y="2516453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椭圆87"/>
          <p:cNvSpPr/>
          <p:nvPr>
            <p:custDataLst>
              <p:tags r:id="rId5"/>
            </p:custDataLst>
          </p:nvPr>
        </p:nvSpPr>
        <p:spPr>
          <a:xfrm>
            <a:off x="6980898" y="2532834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87"/>
          <p:cNvSpPr/>
          <p:nvPr>
            <p:custDataLst>
              <p:tags r:id="rId6"/>
            </p:custDataLst>
          </p:nvPr>
        </p:nvSpPr>
        <p:spPr>
          <a:xfrm>
            <a:off x="7803216" y="3991755"/>
            <a:ext cx="563168" cy="563169"/>
          </a:xfrm>
          <a:prstGeom prst="ellipse">
            <a:avLst/>
          </a:prstGeom>
          <a:solidFill>
            <a:schemeClr val="bg1"/>
          </a:solidFill>
          <a:ln w="28575">
            <a:solidFill>
              <a:srgbClr val="15388C"/>
            </a:solidFill>
          </a:ln>
          <a:effectLst>
            <a:outerShdw blurRad="177800" dist="50800" dir="36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7500" lnSpcReduction="10000"/>
          </a:bodyPr>
          <a:lstStyle/>
          <a:p>
            <a:pPr algn="ctr" defTabSz="685800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8642350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实际承运人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642350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打造卡友社区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服务解决卡友问题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880745" y="382270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运营企业</a:t>
            </a:r>
            <a:endParaRPr lang="zh-CN" altLang="en-US" sz="1600" b="1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880745" y="4295140"/>
            <a:ext cx="1947600" cy="685165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资源共享、行业联盟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市场分析、市场推动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4681788" y="3079622"/>
            <a:ext cx="2828423" cy="2828423"/>
          </a:xfrm>
          <a:prstGeom prst="ellipse">
            <a:avLst/>
          </a:prstGeom>
          <a:solidFill>
            <a:srgbClr val="E73035"/>
          </a:solidFill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599565" y="2179320"/>
            <a:ext cx="1947600" cy="450850"/>
          </a:xfrm>
          <a:prstGeom prst="rect">
            <a:avLst/>
          </a:prstGeom>
          <a:noFill/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b="1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金融保险机构</a:t>
            </a:r>
            <a:endParaRPr lang="zh-CN" altLang="en-US" sz="1600" b="1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599565" y="2651760"/>
            <a:ext cx="1947600" cy="685165"/>
          </a:xfrm>
          <a:prstGeom prst="rect">
            <a:avLst/>
          </a:prstGeom>
        </p:spPr>
        <p:txBody>
          <a:bodyPr wrap="square" lIns="90000" tIns="46800" rIns="90000" bIns="46800"/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基于大数据分析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针对性的提供</a:t>
            </a:r>
            <a:b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保险金融服务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7981950" y="2532834"/>
            <a:ext cx="1947600" cy="713876"/>
          </a:xfrm>
          <a:prstGeom prst="rect">
            <a:avLst/>
          </a:prstGeom>
          <a:noFill/>
        </p:spPr>
        <p:txBody>
          <a:bodyPr wrap="squar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rgbClr val="474546"/>
                </a:solidFill>
                <a:latin typeface="+mj-lt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以真实有效的数据</a:t>
            </a:r>
            <a:b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</a:b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促进行业规范健康公平发展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158105" y="4163695"/>
            <a:ext cx="2042160" cy="75311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数据经济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340215" y="28194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" y="660600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58615" y="2875280"/>
            <a:ext cx="35223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3A4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关于我们</a:t>
            </a:r>
            <a:endParaRPr lang="zh-CN" altLang="en-US" sz="4400" b="1" spc="130" dirty="0">
              <a:solidFill>
                <a:srgbClr val="3A41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2340" y="3770630"/>
            <a:ext cx="4897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ea typeface="方正清刻本悦宋简体" panose="02000000000000000000" pitchFamily="2" charset="-122"/>
              </a:rPr>
              <a:t>陕西陆运帮网络科技有限公司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方正清刻本悦宋简体" panose="02000000000000000000" pitchFamily="2" charset="-122"/>
            </a:endParaRPr>
          </a:p>
        </p:txBody>
      </p:sp>
      <p:sp>
        <p:nvSpPr>
          <p:cNvPr id="7" name="流程图: 接点 6"/>
          <p:cNvSpPr/>
          <p:nvPr/>
        </p:nvSpPr>
        <p:spPr>
          <a:xfrm>
            <a:off x="5286000" y="944563"/>
            <a:ext cx="1620000" cy="1620000"/>
          </a:xfrm>
          <a:prstGeom prst="flowChartConnector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25218" y="1154398"/>
            <a:ext cx="134156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12191999" cy="252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66035" y="1791464"/>
            <a:ext cx="5919776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3A414B"/>
                </a:solidFill>
                <a:latin typeface="+mj-ea"/>
                <a:cs typeface="Times New Roman" panose="02020603050405020304" pitchFamily="18" charset="0"/>
              </a:rPr>
              <a:t>陕西陆运帮网络科技有限公司成立于2017年6月，总部位于西安市国际港务区，是拥有自主研发团队的无车承运企业，承建了陕西首个无车承运政务服务中心，子公司获云南省科技厅、工信厅、交通厅批准，成立网络货运（数字经济）产业园。</a:t>
            </a:r>
            <a:endParaRPr lang="zh-CN" altLang="en-US" sz="2000" b="1" kern="100" dirty="0">
              <a:solidFill>
                <a:srgbClr val="3A414B"/>
              </a:solidFill>
              <a:latin typeface="+mj-ea"/>
              <a:cs typeface="Times New Roman" panose="02020603050405020304" pitchFamily="18" charset="0"/>
            </a:endParaRPr>
          </a:p>
          <a:p>
            <a:pPr lvl="0" algn="l"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3A414B"/>
                </a:solidFill>
                <a:latin typeface="+mj-ea"/>
                <a:cs typeface="Times New Roman" panose="02020603050405020304" pitchFamily="18" charset="0"/>
              </a:rPr>
              <a:t>自成立以来，陆运帮以“一站式大宗商品物流综合解决方案服务商”的定位，打造新运输生态圈，通过科技创新重构物流行业运作模式，成功引领产业向数字化、信息化、智慧化方向转型升级。</a:t>
            </a:r>
            <a:endParaRPr lang="zh-CN" altLang="en-US" sz="2000" b="1" kern="100" dirty="0">
              <a:solidFill>
                <a:srgbClr val="3A414B"/>
              </a:solidFill>
              <a:latin typeface="+mj-ea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285607" y="308610"/>
            <a:ext cx="11682328" cy="6240780"/>
          </a:xfrm>
          <a:prstGeom prst="rect">
            <a:avLst/>
          </a:prstGeom>
          <a:noFill/>
          <a:ln w="50800" cmpd="thickThin">
            <a:solidFill>
              <a:srgbClr val="153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57565" y="3825240"/>
            <a:ext cx="935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公众号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590915" y="1581150"/>
            <a:ext cx="80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微信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7030" y="1949450"/>
            <a:ext cx="1875600" cy="1875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490" y="75184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" y="6498000"/>
            <a:ext cx="12191999" cy="360000"/>
          </a:xfrm>
          <a:prstGeom prst="rect">
            <a:avLst/>
          </a:prstGeom>
          <a:solidFill>
            <a:srgbClr val="15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宗教场所, 建筑物, 喇嘛庙, 户外&#10;&#10;自动生成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4082" y="2175446"/>
            <a:ext cx="5429050" cy="4682554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663825" y="3287395"/>
            <a:ext cx="2513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spc="130" dirty="0">
                <a:solidFill>
                  <a:srgbClr val="15388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感谢</a:t>
            </a:r>
            <a:endParaRPr lang="zh-CN" altLang="en-US" sz="5400" b="1" spc="130" dirty="0">
              <a:solidFill>
                <a:srgbClr val="15388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7980" y="407670"/>
            <a:ext cx="2381250" cy="7429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PLACING_PICTURE_USER_VIEWPORT" val="{&quot;height&quot;:8382.229921259843,&quot;width&quot;:7777.913385826771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b*1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ISCONTENTSTITLE" val="0"/>
  <p:tag name="KSO_WM_UNIT_PRESET_TEXT" val="单击此处添加副标题"/>
  <p:tag name="KSO_WM_UNIT_NOCLEAR" val="0"/>
  <p:tag name="KSO_WM_UNIT_VALUE" val="17"/>
  <p:tag name="KSO_WM_UNIT_TYPE" val="b"/>
  <p:tag name="KSO_WM_UNIT_INDEX" val="1"/>
  <p:tag name="KSO_WM_UNIT_TEXT_FILL_FORE_SCHEMECOLOR_INDEX" val="14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2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1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1_1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2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2_1"/>
  <p:tag name="KSO_WM_UNIT_FILL_FORE_SCHEMECOLOR_INDEX" val="14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3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3_1"/>
  <p:tag name="KSO_WM_UNIT_FILL_FORE_SCHEMECOLOR_INDEX" val="14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l_h_i*1_4_1"/>
  <p:tag name="KSO_WM_TEMPLATE_CATEGORY" val="custom"/>
  <p:tag name="KSO_WM_TEMPLATE_INDEX" val="20202860"/>
  <p:tag name="KSO_WM_UNIT_LAYERLEVEL" val="1_1_1"/>
  <p:tag name="KSO_WM_TAG_VERSION" val="1.0"/>
  <p:tag name="KSO_WM_BEAUTIFY_FLAG" val=""/>
  <p:tag name="KSO_WM_UNIT_TYPE" val="l_h_i"/>
  <p:tag name="KSO_WM_UNIT_INDEX" val="1_4_1"/>
  <p:tag name="KSO_WM_UNIT_FILL_FORE_SCHEMECOLOR_INDEX" val="14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4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4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1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2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1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2860_8*i*3"/>
  <p:tag name="KSO_WM_TEMPLATE_CATEGORY" val="custom"/>
  <p:tag name="KSO_WM_TEMPLATE_INDEX" val="20202860"/>
  <p:tag name="KSO_WM_UNIT_LAYERLEVEL" val="1"/>
  <p:tag name="KSO_WM_TAG_VERSION" val="1.0"/>
  <p:tag name="KSO_WM_BEAUTIFY_FLAG" val=""/>
  <p:tag name="KSO_WM_UNIT_TYPE" val="i"/>
  <p:tag name="KSO_WM_UNIT_INDEX" val="3"/>
  <p:tag name="KSO_WM_UNIT_USESOURCEFORMAT_APPLY" val="1"/>
</p:tagLst>
</file>

<file path=ppt/tags/tag34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2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5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2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TAG_VERSION" val="1.0"/>
  <p:tag name="KSO_WM_BEAUTIFY_FLAG" val="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a*1_3_1"/>
  <p:tag name="KSO_WM_UNIT_NOCLEAR" val="0"/>
  <p:tag name="KSO_WM_UNIT_DIAGRAM_ISNUMVISUAL" val="0"/>
  <p:tag name="KSO_WM_UNIT_DIAGRAM_ISREFERUNIT" val="0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37.xml><?xml version="1.0" encoding="utf-8"?>
<p:tagLst xmlns:p="http://schemas.openxmlformats.org/presentationml/2006/main">
  <p:tag name="KSO_WM_TAG_VERSION" val="1.0"/>
  <p:tag name="KSO_WM_BEAUTIFY_FLAG" val="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60"/>
  <p:tag name="KSO_WM_DIAGRAM_GROUP_CODE" val="l1-3"/>
  <p:tag name="KSO_WM_UNIT_ID" val="custom20202860_8*l_h_f*1_3_1"/>
  <p:tag name="KSO_WM_UNIT_NOCLEAR" val="0"/>
  <p:tag name="KSO_WM_UNIT_DIAGRAM_ISNUMVISUAL" val="0"/>
  <p:tag name="KSO_WM_UNIT_DIAGRAM_ISREFERUNIT" val="0"/>
  <p:tag name="KSO_WM_UNIT_PRESET_TEXT" val="单击此处添加文本"/>
  <p:tag name="KSO_WM_UNIT_TEXT_FILL_FORE_SCHEMECOLOR_INDEX" val="13"/>
  <p:tag name="KSO_WM_UNIT_TEXT_FILL_TYPE" val="1"/>
  <p:tag name="KSO_WM_UNIT_USESOURCEFORMAT_APPLY" val="1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UNIT_PLACING_PICTURE_USER_VIEWPORT" val="{&quot;height&quot;:1452,&quot;width&quot;:3958}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KSO_WPP_MARK_KEY" val="9d5b8f99-f9c0-4d0e-affe-a2becc5239b9"/>
  <p:tag name="COMMONDATA" val="eyJjb3VudCI6MzEsImhkaWQiOiJlYjViOWY1YmIxMTkwMDM2ZGVkY2M2Yjk3NjE0ZWVhZiIsInVzZXJDb3VudCI6MzF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1457</Words>
  <Application>WPS 演示</Application>
  <PresentationFormat>宽屏</PresentationFormat>
  <Paragraphs>153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方正兰亭黑_GBK</vt:lpstr>
      <vt:lpstr>黑体</vt:lpstr>
      <vt:lpstr>Calibri Light</vt:lpstr>
      <vt:lpstr>方正清刻本悦宋简体</vt:lpstr>
      <vt:lpstr>Times New Roman</vt:lpstr>
      <vt:lpstr>Arial Unicode MS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中央民族大学汇报答辩模板</dc:title>
  <dc:creator>SHITONG LI</dc:creator>
  <cp:lastModifiedBy>零。</cp:lastModifiedBy>
  <cp:revision>186</cp:revision>
  <dcterms:created xsi:type="dcterms:W3CDTF">2019-05-09T05:17:00Z</dcterms:created>
  <dcterms:modified xsi:type="dcterms:W3CDTF">2023-09-06T17:07:21Z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TemplateUUID">
    <vt:lpwstr>v1.0_mb_z1wRsdVyfyfbl/5HpsZIqQ==</vt:lpwstr>
  </property>
  <property fmtid="{D5CDD505-2E9C-101B-9397-08002B2CF9AE}" pid="4" name="ICV">
    <vt:lpwstr>8FF3F0C6E1794E14A23C7346A6F408A3_12</vt:lpwstr>
  </property>
</Properties>
</file>