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72" r:id="rId2"/>
    <p:sldId id="267" r:id="rId3"/>
    <p:sldId id="283" r:id="rId4"/>
    <p:sldId id="266" r:id="rId5"/>
    <p:sldId id="278" r:id="rId6"/>
    <p:sldId id="269" r:id="rId7"/>
    <p:sldId id="268" r:id="rId8"/>
    <p:sldId id="256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1">
          <p15:clr>
            <a:srgbClr val="A4A3A4"/>
          </p15:clr>
        </p15:guide>
        <p15:guide id="2" pos="382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94BD"/>
    <a:srgbClr val="81A6C8"/>
    <a:srgbClr val="FFFFFF"/>
    <a:srgbClr val="F9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1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150" y="57"/>
      </p:cViewPr>
      <p:guideLst>
        <p:guide orient="horz" pos="2201"/>
        <p:guide pos="38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2021/4/15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2021/4/15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301A-88DE-4801-AA3A-552207E1D8E2}" type="datetimeFigureOut">
              <a:rPr lang="zh-CN" altLang="en-US" smtClean="0"/>
              <a:t>2021/4/15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3925-2603-41E2-BBC6-314F866779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301A-88DE-4801-AA3A-552207E1D8E2}" type="datetimeFigureOut">
              <a:rPr lang="zh-CN" altLang="en-US" smtClean="0"/>
              <a:t>2021/4/15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3925-2603-41E2-BBC6-314F866779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301A-88DE-4801-AA3A-552207E1D8E2}" type="datetimeFigureOut">
              <a:rPr lang="zh-CN" altLang="en-US" smtClean="0"/>
              <a:t>2021/4/15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3925-2603-41E2-BBC6-314F866779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301A-88DE-4801-AA3A-552207E1D8E2}" type="datetimeFigureOut">
              <a:rPr lang="zh-CN" altLang="en-US" smtClean="0"/>
              <a:t>2021/4/15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3925-2603-41E2-BBC6-314F866779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301A-88DE-4801-AA3A-552207E1D8E2}" type="datetimeFigureOut">
              <a:rPr lang="zh-CN" altLang="en-US" smtClean="0"/>
              <a:t>2021/4/15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3925-2603-41E2-BBC6-314F866779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301A-88DE-4801-AA3A-552207E1D8E2}" type="datetimeFigureOut">
              <a:rPr lang="zh-CN" altLang="en-US" smtClean="0"/>
              <a:t>2021/4/15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3925-2603-41E2-BBC6-314F866779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301A-88DE-4801-AA3A-552207E1D8E2}" type="datetimeFigureOut">
              <a:rPr lang="zh-CN" altLang="en-US" smtClean="0"/>
              <a:t>2021/4/15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3925-2603-41E2-BBC6-314F866779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301A-88DE-4801-AA3A-552207E1D8E2}" type="datetimeFigureOut">
              <a:rPr lang="zh-CN" altLang="en-US" smtClean="0"/>
              <a:t>2021/4/15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3925-2603-41E2-BBC6-314F866779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301A-88DE-4801-AA3A-552207E1D8E2}" type="datetimeFigureOut">
              <a:rPr lang="zh-CN" altLang="en-US" smtClean="0"/>
              <a:t>2021/4/15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3925-2603-41E2-BBC6-314F866779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301A-88DE-4801-AA3A-552207E1D8E2}" type="datetimeFigureOut">
              <a:rPr lang="zh-CN" altLang="en-US" smtClean="0"/>
              <a:t>2021/4/15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3925-2603-41E2-BBC6-314F866779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301A-88DE-4801-AA3A-552207E1D8E2}" type="datetimeFigureOut">
              <a:rPr lang="zh-CN" altLang="en-US" smtClean="0"/>
              <a:t>2021/4/15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3925-2603-41E2-BBC6-314F866779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C301A-88DE-4801-AA3A-552207E1D8E2}" type="datetimeFigureOut">
              <a:rPr lang="zh-CN" altLang="en-US" smtClean="0"/>
              <a:t>2021/4/15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FC3925-2603-41E2-BBC6-314F866779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openxmlformats.org/officeDocument/2006/relationships/image" Target="../media/image8.sv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-1" y="0"/>
            <a:ext cx="4476212" cy="3952240"/>
            <a:chOff x="-1" y="0"/>
            <a:chExt cx="4476212" cy="3952240"/>
          </a:xfrm>
        </p:grpSpPr>
        <p:sp>
          <p:nvSpPr>
            <p:cNvPr id="2" name="矩形 1"/>
            <p:cNvSpPr/>
            <p:nvPr/>
          </p:nvSpPr>
          <p:spPr>
            <a:xfrm>
              <a:off x="1" y="0"/>
              <a:ext cx="4476210" cy="3952240"/>
            </a:xfrm>
            <a:prstGeom prst="rect">
              <a:avLst/>
            </a:prstGeom>
            <a:blipFill dpi="0" rotWithShape="1">
              <a:blip r:embed="rId2">
                <a:alphaModFix amt="32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-1" y="0"/>
              <a:ext cx="4476212" cy="3248622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 flipH="1" flipV="1">
            <a:off x="7715791" y="2905760"/>
            <a:ext cx="4476212" cy="3952240"/>
            <a:chOff x="-2" y="0"/>
            <a:chExt cx="4556761" cy="4023360"/>
          </a:xfrm>
        </p:grpSpPr>
        <p:sp>
          <p:nvSpPr>
            <p:cNvPr id="15" name="矩形 14"/>
            <p:cNvSpPr/>
            <p:nvPr/>
          </p:nvSpPr>
          <p:spPr>
            <a:xfrm>
              <a:off x="0" y="0"/>
              <a:ext cx="4556759" cy="4023360"/>
            </a:xfrm>
            <a:prstGeom prst="rect">
              <a:avLst/>
            </a:prstGeom>
            <a:blipFill dpi="0" rotWithShape="1">
              <a:blip r:embed="rId2">
                <a:alphaModFix amt="32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-2" y="0"/>
              <a:ext cx="4556761" cy="3307080"/>
            </a:xfrm>
            <a:prstGeom prst="rect">
              <a:avLst/>
            </a:prstGeom>
          </p:spPr>
        </p:pic>
      </p:grpSp>
      <p:sp>
        <p:nvSpPr>
          <p:cNvPr id="22" name="文本框 21"/>
          <p:cNvSpPr txBox="1"/>
          <p:nvPr/>
        </p:nvSpPr>
        <p:spPr>
          <a:xfrm>
            <a:off x="1874522" y="2906021"/>
            <a:ext cx="8442958" cy="10147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chemeClr val="accent1"/>
                </a:solidFill>
                <a:latin typeface="FZSJ-YOUST" panose="02010600010101010101" charset="-122"/>
                <a:ea typeface="FZSJ-YOUST" panose="02010600010101010101" charset="-122"/>
              </a:rPr>
              <a:t>发货宝产品说明</a:t>
            </a:r>
          </a:p>
        </p:txBody>
      </p:sp>
      <p:sp>
        <p:nvSpPr>
          <p:cNvPr id="11" name="矩形: 圆角 10"/>
          <p:cNvSpPr/>
          <p:nvPr/>
        </p:nvSpPr>
        <p:spPr>
          <a:xfrm>
            <a:off x="5349240" y="4788856"/>
            <a:ext cx="1493520" cy="270742"/>
          </a:xfrm>
          <a:prstGeom prst="roundRect">
            <a:avLst>
              <a:gd name="adj" fmla="val 50000"/>
            </a:avLst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CN" altLang="en-US" sz="120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汇报人：</a:t>
            </a:r>
            <a:r>
              <a:rPr lang="zh-CN" altLang="en-US" sz="1200" dirty="0" err="1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焦世鑫</a:t>
            </a:r>
          </a:p>
        </p:txBody>
      </p:sp>
      <p:sp>
        <p:nvSpPr>
          <p:cNvPr id="12" name="矩形 11"/>
          <p:cNvSpPr/>
          <p:nvPr/>
        </p:nvSpPr>
        <p:spPr>
          <a:xfrm>
            <a:off x="3575899" y="4103813"/>
            <a:ext cx="5040200" cy="30670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1400" spc="30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西安京卡物联科技有限公司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3058778" y="4242312"/>
            <a:ext cx="6074444" cy="0"/>
            <a:chOff x="3069305" y="3548577"/>
            <a:chExt cx="6074444" cy="0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8649973" y="3548577"/>
              <a:ext cx="493776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3069305" y="3548577"/>
              <a:ext cx="493776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5239" y="419180"/>
            <a:ext cx="193337" cy="5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-6039" y="419180"/>
            <a:ext cx="193337" cy="5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99600" y="419180"/>
            <a:ext cx="193337" cy="54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/>
          <p:cNvGrpSpPr/>
          <p:nvPr/>
        </p:nvGrpSpPr>
        <p:grpSpPr>
          <a:xfrm>
            <a:off x="992324" y="1229159"/>
            <a:ext cx="10207352" cy="4825365"/>
            <a:chOff x="1040211" y="1100911"/>
            <a:chExt cx="10207352" cy="4825365"/>
          </a:xfrm>
        </p:grpSpPr>
        <p:grpSp>
          <p:nvGrpSpPr>
            <p:cNvPr id="40" name="组合 39"/>
            <p:cNvGrpSpPr/>
            <p:nvPr/>
          </p:nvGrpSpPr>
          <p:grpSpPr>
            <a:xfrm>
              <a:off x="4276161" y="3613780"/>
              <a:ext cx="2600217" cy="2233830"/>
              <a:chOff x="4400057" y="3759868"/>
              <a:chExt cx="2239523" cy="1977076"/>
            </a:xfrm>
          </p:grpSpPr>
          <p:sp>
            <p:nvSpPr>
              <p:cNvPr id="44" name="Freeform 5"/>
              <p:cNvSpPr/>
              <p:nvPr/>
            </p:nvSpPr>
            <p:spPr bwMode="auto">
              <a:xfrm>
                <a:off x="4400057" y="3759868"/>
                <a:ext cx="2239523" cy="1328213"/>
              </a:xfrm>
              <a:custGeom>
                <a:avLst/>
                <a:gdLst>
                  <a:gd name="T0" fmla="*/ 630 w 891"/>
                  <a:gd name="T1" fmla="*/ 289 h 529"/>
                  <a:gd name="T2" fmla="*/ 842 w 891"/>
                  <a:gd name="T3" fmla="*/ 53 h 529"/>
                  <a:gd name="T4" fmla="*/ 889 w 891"/>
                  <a:gd name="T5" fmla="*/ 0 h 529"/>
                  <a:gd name="T6" fmla="*/ 891 w 891"/>
                  <a:gd name="T7" fmla="*/ 22 h 529"/>
                  <a:gd name="T8" fmla="*/ 890 w 891"/>
                  <a:gd name="T9" fmla="*/ 208 h 529"/>
                  <a:gd name="T10" fmla="*/ 880 w 891"/>
                  <a:gd name="T11" fmla="*/ 232 h 529"/>
                  <a:gd name="T12" fmla="*/ 619 w 891"/>
                  <a:gd name="T13" fmla="*/ 512 h 529"/>
                  <a:gd name="T14" fmla="*/ 591 w 891"/>
                  <a:gd name="T15" fmla="*/ 516 h 529"/>
                  <a:gd name="T16" fmla="*/ 439 w 891"/>
                  <a:gd name="T17" fmla="*/ 521 h 529"/>
                  <a:gd name="T18" fmla="*/ 412 w 891"/>
                  <a:gd name="T19" fmla="*/ 520 h 529"/>
                  <a:gd name="T20" fmla="*/ 12 w 891"/>
                  <a:gd name="T21" fmla="*/ 146 h 529"/>
                  <a:gd name="T22" fmla="*/ 0 w 891"/>
                  <a:gd name="T23" fmla="*/ 132 h 529"/>
                  <a:gd name="T24" fmla="*/ 25 w 891"/>
                  <a:gd name="T25" fmla="*/ 130 h 529"/>
                  <a:gd name="T26" fmla="*/ 182 w 891"/>
                  <a:gd name="T27" fmla="*/ 130 h 529"/>
                  <a:gd name="T28" fmla="*/ 218 w 891"/>
                  <a:gd name="T29" fmla="*/ 144 h 529"/>
                  <a:gd name="T30" fmla="*/ 491 w 891"/>
                  <a:gd name="T31" fmla="*/ 390 h 529"/>
                  <a:gd name="T32" fmla="*/ 519 w 891"/>
                  <a:gd name="T33" fmla="*/ 415 h 529"/>
                  <a:gd name="T34" fmla="*/ 630 w 891"/>
                  <a:gd name="T35" fmla="*/ 289 h 5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91" h="529">
                    <a:moveTo>
                      <a:pt x="630" y="289"/>
                    </a:moveTo>
                    <a:cubicBezTo>
                      <a:pt x="701" y="210"/>
                      <a:pt x="771" y="131"/>
                      <a:pt x="842" y="53"/>
                    </a:cubicBezTo>
                    <a:cubicBezTo>
                      <a:pt x="856" y="36"/>
                      <a:pt x="871" y="20"/>
                      <a:pt x="889" y="0"/>
                    </a:cubicBezTo>
                    <a:cubicBezTo>
                      <a:pt x="890" y="10"/>
                      <a:pt x="891" y="16"/>
                      <a:pt x="891" y="22"/>
                    </a:cubicBezTo>
                    <a:cubicBezTo>
                      <a:pt x="891" y="84"/>
                      <a:pt x="891" y="146"/>
                      <a:pt x="890" y="208"/>
                    </a:cubicBezTo>
                    <a:cubicBezTo>
                      <a:pt x="890" y="216"/>
                      <a:pt x="885" y="226"/>
                      <a:pt x="880" y="232"/>
                    </a:cubicBezTo>
                    <a:cubicBezTo>
                      <a:pt x="793" y="326"/>
                      <a:pt x="706" y="418"/>
                      <a:pt x="619" y="512"/>
                    </a:cubicBezTo>
                    <a:cubicBezTo>
                      <a:pt x="610" y="521"/>
                      <a:pt x="604" y="524"/>
                      <a:pt x="591" y="516"/>
                    </a:cubicBezTo>
                    <a:cubicBezTo>
                      <a:pt x="540" y="488"/>
                      <a:pt x="489" y="490"/>
                      <a:pt x="439" y="521"/>
                    </a:cubicBezTo>
                    <a:cubicBezTo>
                      <a:pt x="429" y="528"/>
                      <a:pt x="422" y="529"/>
                      <a:pt x="412" y="520"/>
                    </a:cubicBezTo>
                    <a:cubicBezTo>
                      <a:pt x="279" y="395"/>
                      <a:pt x="146" y="271"/>
                      <a:pt x="12" y="146"/>
                    </a:cubicBezTo>
                    <a:cubicBezTo>
                      <a:pt x="8" y="143"/>
                      <a:pt x="6" y="138"/>
                      <a:pt x="0" y="132"/>
                    </a:cubicBezTo>
                    <a:cubicBezTo>
                      <a:pt x="10" y="131"/>
                      <a:pt x="18" y="130"/>
                      <a:pt x="25" y="130"/>
                    </a:cubicBezTo>
                    <a:cubicBezTo>
                      <a:pt x="77" y="130"/>
                      <a:pt x="130" y="129"/>
                      <a:pt x="182" y="130"/>
                    </a:cubicBezTo>
                    <a:cubicBezTo>
                      <a:pt x="194" y="131"/>
                      <a:pt x="209" y="136"/>
                      <a:pt x="218" y="144"/>
                    </a:cubicBezTo>
                    <a:cubicBezTo>
                      <a:pt x="309" y="226"/>
                      <a:pt x="400" y="308"/>
                      <a:pt x="491" y="390"/>
                    </a:cubicBezTo>
                    <a:cubicBezTo>
                      <a:pt x="499" y="398"/>
                      <a:pt x="508" y="405"/>
                      <a:pt x="519" y="415"/>
                    </a:cubicBezTo>
                    <a:cubicBezTo>
                      <a:pt x="557" y="372"/>
                      <a:pt x="593" y="331"/>
                      <a:pt x="630" y="2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solidFill>
                    <a:schemeClr val="lt1"/>
                  </a:solidFill>
                </a:endParaRPr>
              </a:p>
            </p:txBody>
          </p:sp>
          <p:sp>
            <p:nvSpPr>
              <p:cNvPr id="45" name="Freeform 9"/>
              <p:cNvSpPr/>
              <p:nvPr/>
            </p:nvSpPr>
            <p:spPr bwMode="auto">
              <a:xfrm>
                <a:off x="5364815" y="5035975"/>
                <a:ext cx="682136" cy="700969"/>
              </a:xfrm>
              <a:custGeom>
                <a:avLst/>
                <a:gdLst>
                  <a:gd name="T0" fmla="*/ 0 w 285"/>
                  <a:gd name="T1" fmla="*/ 139 h 273"/>
                  <a:gd name="T2" fmla="*/ 46 w 285"/>
                  <a:gd name="T3" fmla="*/ 41 h 273"/>
                  <a:gd name="T4" fmla="*/ 227 w 285"/>
                  <a:gd name="T5" fmla="*/ 43 h 273"/>
                  <a:gd name="T6" fmla="*/ 236 w 285"/>
                  <a:gd name="T7" fmla="*/ 214 h 273"/>
                  <a:gd name="T8" fmla="*/ 25 w 285"/>
                  <a:gd name="T9" fmla="*/ 205 h 273"/>
                  <a:gd name="T10" fmla="*/ 0 w 285"/>
                  <a:gd name="T11" fmla="*/ 139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5" h="273">
                    <a:moveTo>
                      <a:pt x="0" y="139"/>
                    </a:moveTo>
                    <a:cubicBezTo>
                      <a:pt x="0" y="95"/>
                      <a:pt x="17" y="65"/>
                      <a:pt x="46" y="41"/>
                    </a:cubicBezTo>
                    <a:cubicBezTo>
                      <a:pt x="97" y="0"/>
                      <a:pt x="176" y="1"/>
                      <a:pt x="227" y="43"/>
                    </a:cubicBezTo>
                    <a:cubicBezTo>
                      <a:pt x="281" y="88"/>
                      <a:pt x="285" y="164"/>
                      <a:pt x="236" y="214"/>
                    </a:cubicBezTo>
                    <a:cubicBezTo>
                      <a:pt x="179" y="273"/>
                      <a:pt x="75" y="268"/>
                      <a:pt x="25" y="205"/>
                    </a:cubicBezTo>
                    <a:cubicBezTo>
                      <a:pt x="7" y="182"/>
                      <a:pt x="0" y="161"/>
                      <a:pt x="0" y="13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41" name="组合 40"/>
            <p:cNvGrpSpPr>
              <a:grpSpLocks noChangeAspect="1"/>
            </p:cNvGrpSpPr>
            <p:nvPr/>
          </p:nvGrpSpPr>
          <p:grpSpPr>
            <a:xfrm>
              <a:off x="5637309" y="5329834"/>
              <a:ext cx="263018" cy="249825"/>
              <a:chOff x="3530192" y="2543266"/>
              <a:chExt cx="596901" cy="582613"/>
            </a:xfrm>
            <a:solidFill>
              <a:schemeClr val="bg1"/>
            </a:solidFill>
          </p:grpSpPr>
          <p:sp>
            <p:nvSpPr>
              <p:cNvPr id="42" name="Freeform 36"/>
              <p:cNvSpPr>
                <a:spLocks noEditPoints="1"/>
              </p:cNvSpPr>
              <p:nvPr/>
            </p:nvSpPr>
            <p:spPr bwMode="auto">
              <a:xfrm>
                <a:off x="3646080" y="2543266"/>
                <a:ext cx="481013" cy="582613"/>
              </a:xfrm>
              <a:custGeom>
                <a:avLst/>
                <a:gdLst>
                  <a:gd name="T0" fmla="*/ 100 w 128"/>
                  <a:gd name="T1" fmla="*/ 113 h 155"/>
                  <a:gd name="T2" fmla="*/ 100 w 128"/>
                  <a:gd name="T3" fmla="*/ 105 h 155"/>
                  <a:gd name="T4" fmla="*/ 62 w 128"/>
                  <a:gd name="T5" fmla="*/ 109 h 155"/>
                  <a:gd name="T6" fmla="*/ 127 w 128"/>
                  <a:gd name="T7" fmla="*/ 51 h 155"/>
                  <a:gd name="T8" fmla="*/ 74 w 128"/>
                  <a:gd name="T9" fmla="*/ 0 h 155"/>
                  <a:gd name="T10" fmla="*/ 0 w 128"/>
                  <a:gd name="T11" fmla="*/ 22 h 155"/>
                  <a:gd name="T12" fmla="*/ 3 w 128"/>
                  <a:gd name="T13" fmla="*/ 70 h 155"/>
                  <a:gd name="T14" fmla="*/ 4 w 128"/>
                  <a:gd name="T15" fmla="*/ 69 h 155"/>
                  <a:gd name="T16" fmla="*/ 10 w 128"/>
                  <a:gd name="T17" fmla="*/ 22 h 155"/>
                  <a:gd name="T18" fmla="*/ 68 w 128"/>
                  <a:gd name="T19" fmla="*/ 10 h 155"/>
                  <a:gd name="T20" fmla="*/ 90 w 128"/>
                  <a:gd name="T21" fmla="*/ 59 h 155"/>
                  <a:gd name="T22" fmla="*/ 118 w 128"/>
                  <a:gd name="T23" fmla="*/ 134 h 155"/>
                  <a:gd name="T24" fmla="*/ 45 w 128"/>
                  <a:gd name="T25" fmla="*/ 145 h 155"/>
                  <a:gd name="T26" fmla="*/ 44 w 128"/>
                  <a:gd name="T27" fmla="*/ 155 h 155"/>
                  <a:gd name="T28" fmla="*/ 92 w 128"/>
                  <a:gd name="T29" fmla="*/ 155 h 155"/>
                  <a:gd name="T30" fmla="*/ 128 w 128"/>
                  <a:gd name="T31" fmla="*/ 134 h 155"/>
                  <a:gd name="T32" fmla="*/ 127 w 128"/>
                  <a:gd name="T33" fmla="*/ 51 h 155"/>
                  <a:gd name="T34" fmla="*/ 78 w 128"/>
                  <a:gd name="T35" fmla="*/ 38 h 155"/>
                  <a:gd name="T36" fmla="*/ 112 w 128"/>
                  <a:gd name="T37" fmla="*/ 50 h 155"/>
                  <a:gd name="T38" fmla="*/ 55 w 128"/>
                  <a:gd name="T39" fmla="*/ 54 h 155"/>
                  <a:gd name="T40" fmla="*/ 28 w 128"/>
                  <a:gd name="T41" fmla="*/ 50 h 155"/>
                  <a:gd name="T42" fmla="*/ 28 w 128"/>
                  <a:gd name="T43" fmla="*/ 58 h 155"/>
                  <a:gd name="T44" fmla="*/ 55 w 128"/>
                  <a:gd name="T45" fmla="*/ 54 h 155"/>
                  <a:gd name="T46" fmla="*/ 51 w 128"/>
                  <a:gd name="T47" fmla="*/ 42 h 155"/>
                  <a:gd name="T48" fmla="*/ 51 w 128"/>
                  <a:gd name="T49" fmla="*/ 34 h 155"/>
                  <a:gd name="T50" fmla="*/ 24 w 128"/>
                  <a:gd name="T51" fmla="*/ 38 h 155"/>
                  <a:gd name="T52" fmla="*/ 100 w 128"/>
                  <a:gd name="T53" fmla="*/ 121 h 155"/>
                  <a:gd name="T54" fmla="*/ 62 w 128"/>
                  <a:gd name="T55" fmla="*/ 125 h 155"/>
                  <a:gd name="T56" fmla="*/ 100 w 128"/>
                  <a:gd name="T57" fmla="*/ 129 h 155"/>
                  <a:gd name="T58" fmla="*/ 100 w 128"/>
                  <a:gd name="T59" fmla="*/ 121 h 155"/>
                  <a:gd name="T60" fmla="*/ 100 w 128"/>
                  <a:gd name="T61" fmla="*/ 96 h 155"/>
                  <a:gd name="T62" fmla="*/ 100 w 128"/>
                  <a:gd name="T63" fmla="*/ 88 h 155"/>
                  <a:gd name="T64" fmla="*/ 62 w 128"/>
                  <a:gd name="T65" fmla="*/ 92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8" h="155">
                    <a:moveTo>
                      <a:pt x="66" y="113"/>
                    </a:moveTo>
                    <a:cubicBezTo>
                      <a:pt x="100" y="113"/>
                      <a:pt x="100" y="113"/>
                      <a:pt x="100" y="113"/>
                    </a:cubicBezTo>
                    <a:cubicBezTo>
                      <a:pt x="102" y="113"/>
                      <a:pt x="104" y="111"/>
                      <a:pt x="104" y="109"/>
                    </a:cubicBezTo>
                    <a:cubicBezTo>
                      <a:pt x="104" y="107"/>
                      <a:pt x="102" y="105"/>
                      <a:pt x="100" y="105"/>
                    </a:cubicBezTo>
                    <a:cubicBezTo>
                      <a:pt x="66" y="105"/>
                      <a:pt x="66" y="105"/>
                      <a:pt x="66" y="105"/>
                    </a:cubicBezTo>
                    <a:cubicBezTo>
                      <a:pt x="63" y="105"/>
                      <a:pt x="62" y="107"/>
                      <a:pt x="62" y="109"/>
                    </a:cubicBezTo>
                    <a:cubicBezTo>
                      <a:pt x="62" y="111"/>
                      <a:pt x="63" y="113"/>
                      <a:pt x="66" y="113"/>
                    </a:cubicBezTo>
                    <a:close/>
                    <a:moveTo>
                      <a:pt x="127" y="51"/>
                    </a:moveTo>
                    <a:cubicBezTo>
                      <a:pt x="78" y="2"/>
                      <a:pt x="78" y="2"/>
                      <a:pt x="78" y="2"/>
                    </a:cubicBezTo>
                    <a:cubicBezTo>
                      <a:pt x="77" y="1"/>
                      <a:pt x="76" y="0"/>
                      <a:pt x="74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9" y="0"/>
                      <a:pt x="0" y="10"/>
                      <a:pt x="0" y="22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3" y="70"/>
                      <a:pt x="3" y="70"/>
                      <a:pt x="3" y="70"/>
                    </a:cubicBezTo>
                    <a:cubicBezTo>
                      <a:pt x="4" y="70"/>
                      <a:pt x="4" y="70"/>
                      <a:pt x="4" y="70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6" y="68"/>
                      <a:pt x="8" y="67"/>
                      <a:pt x="10" y="67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15"/>
                      <a:pt x="15" y="10"/>
                      <a:pt x="21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38"/>
                      <a:pt x="68" y="38"/>
                      <a:pt x="68" y="38"/>
                    </a:cubicBezTo>
                    <a:cubicBezTo>
                      <a:pt x="68" y="50"/>
                      <a:pt x="78" y="59"/>
                      <a:pt x="90" y="59"/>
                    </a:cubicBezTo>
                    <a:cubicBezTo>
                      <a:pt x="118" y="59"/>
                      <a:pt x="118" y="59"/>
                      <a:pt x="118" y="59"/>
                    </a:cubicBezTo>
                    <a:cubicBezTo>
                      <a:pt x="118" y="134"/>
                      <a:pt x="118" y="134"/>
                      <a:pt x="118" y="134"/>
                    </a:cubicBezTo>
                    <a:cubicBezTo>
                      <a:pt x="118" y="140"/>
                      <a:pt x="113" y="145"/>
                      <a:pt x="107" y="145"/>
                    </a:cubicBezTo>
                    <a:cubicBezTo>
                      <a:pt x="45" y="145"/>
                      <a:pt x="45" y="145"/>
                      <a:pt x="45" y="145"/>
                    </a:cubicBezTo>
                    <a:cubicBezTo>
                      <a:pt x="45" y="151"/>
                      <a:pt x="45" y="151"/>
                      <a:pt x="45" y="151"/>
                    </a:cubicBezTo>
                    <a:cubicBezTo>
                      <a:pt x="45" y="153"/>
                      <a:pt x="44" y="154"/>
                      <a:pt x="44" y="155"/>
                    </a:cubicBezTo>
                    <a:cubicBezTo>
                      <a:pt x="64" y="155"/>
                      <a:pt x="92" y="155"/>
                      <a:pt x="92" y="155"/>
                    </a:cubicBezTo>
                    <a:cubicBezTo>
                      <a:pt x="92" y="155"/>
                      <a:pt x="92" y="155"/>
                      <a:pt x="92" y="155"/>
                    </a:cubicBezTo>
                    <a:cubicBezTo>
                      <a:pt x="107" y="155"/>
                      <a:pt x="107" y="155"/>
                      <a:pt x="107" y="155"/>
                    </a:cubicBezTo>
                    <a:cubicBezTo>
                      <a:pt x="118" y="155"/>
                      <a:pt x="128" y="145"/>
                      <a:pt x="128" y="134"/>
                    </a:cubicBezTo>
                    <a:cubicBezTo>
                      <a:pt x="128" y="54"/>
                      <a:pt x="128" y="54"/>
                      <a:pt x="128" y="54"/>
                    </a:cubicBezTo>
                    <a:cubicBezTo>
                      <a:pt x="128" y="53"/>
                      <a:pt x="128" y="51"/>
                      <a:pt x="127" y="51"/>
                    </a:cubicBezTo>
                    <a:close/>
                    <a:moveTo>
                      <a:pt x="90" y="50"/>
                    </a:moveTo>
                    <a:cubicBezTo>
                      <a:pt x="83" y="50"/>
                      <a:pt x="78" y="44"/>
                      <a:pt x="78" y="38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112" y="50"/>
                      <a:pt x="112" y="50"/>
                      <a:pt x="112" y="50"/>
                    </a:cubicBezTo>
                    <a:lnTo>
                      <a:pt x="90" y="50"/>
                    </a:lnTo>
                    <a:close/>
                    <a:moveTo>
                      <a:pt x="55" y="54"/>
                    </a:moveTo>
                    <a:cubicBezTo>
                      <a:pt x="55" y="52"/>
                      <a:pt x="54" y="50"/>
                      <a:pt x="51" y="50"/>
                    </a:cubicBezTo>
                    <a:cubicBezTo>
                      <a:pt x="28" y="50"/>
                      <a:pt x="28" y="50"/>
                      <a:pt x="28" y="50"/>
                    </a:cubicBezTo>
                    <a:cubicBezTo>
                      <a:pt x="26" y="50"/>
                      <a:pt x="24" y="52"/>
                      <a:pt x="24" y="54"/>
                    </a:cubicBezTo>
                    <a:cubicBezTo>
                      <a:pt x="24" y="56"/>
                      <a:pt x="26" y="58"/>
                      <a:pt x="28" y="58"/>
                    </a:cubicBezTo>
                    <a:cubicBezTo>
                      <a:pt x="51" y="58"/>
                      <a:pt x="51" y="58"/>
                      <a:pt x="51" y="58"/>
                    </a:cubicBezTo>
                    <a:cubicBezTo>
                      <a:pt x="54" y="58"/>
                      <a:pt x="55" y="56"/>
                      <a:pt x="55" y="54"/>
                    </a:cubicBezTo>
                    <a:close/>
                    <a:moveTo>
                      <a:pt x="28" y="42"/>
                    </a:moveTo>
                    <a:cubicBezTo>
                      <a:pt x="51" y="42"/>
                      <a:pt x="51" y="42"/>
                      <a:pt x="51" y="42"/>
                    </a:cubicBezTo>
                    <a:cubicBezTo>
                      <a:pt x="54" y="42"/>
                      <a:pt x="55" y="40"/>
                      <a:pt x="55" y="38"/>
                    </a:cubicBezTo>
                    <a:cubicBezTo>
                      <a:pt x="55" y="36"/>
                      <a:pt x="54" y="34"/>
                      <a:pt x="51" y="34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6" y="34"/>
                      <a:pt x="24" y="36"/>
                      <a:pt x="24" y="38"/>
                    </a:cubicBezTo>
                    <a:cubicBezTo>
                      <a:pt x="24" y="40"/>
                      <a:pt x="26" y="42"/>
                      <a:pt x="28" y="42"/>
                    </a:cubicBezTo>
                    <a:close/>
                    <a:moveTo>
                      <a:pt x="100" y="121"/>
                    </a:moveTo>
                    <a:cubicBezTo>
                      <a:pt x="66" y="121"/>
                      <a:pt x="66" y="121"/>
                      <a:pt x="66" y="121"/>
                    </a:cubicBezTo>
                    <a:cubicBezTo>
                      <a:pt x="64" y="121"/>
                      <a:pt x="62" y="123"/>
                      <a:pt x="62" y="125"/>
                    </a:cubicBezTo>
                    <a:cubicBezTo>
                      <a:pt x="62" y="127"/>
                      <a:pt x="64" y="129"/>
                      <a:pt x="66" y="129"/>
                    </a:cubicBezTo>
                    <a:cubicBezTo>
                      <a:pt x="100" y="129"/>
                      <a:pt x="100" y="129"/>
                      <a:pt x="100" y="129"/>
                    </a:cubicBezTo>
                    <a:cubicBezTo>
                      <a:pt x="102" y="129"/>
                      <a:pt x="104" y="127"/>
                      <a:pt x="104" y="125"/>
                    </a:cubicBezTo>
                    <a:cubicBezTo>
                      <a:pt x="104" y="123"/>
                      <a:pt x="102" y="121"/>
                      <a:pt x="100" y="121"/>
                    </a:cubicBezTo>
                    <a:close/>
                    <a:moveTo>
                      <a:pt x="66" y="96"/>
                    </a:moveTo>
                    <a:cubicBezTo>
                      <a:pt x="100" y="96"/>
                      <a:pt x="100" y="96"/>
                      <a:pt x="100" y="96"/>
                    </a:cubicBezTo>
                    <a:cubicBezTo>
                      <a:pt x="102" y="96"/>
                      <a:pt x="104" y="95"/>
                      <a:pt x="104" y="92"/>
                    </a:cubicBezTo>
                    <a:cubicBezTo>
                      <a:pt x="104" y="90"/>
                      <a:pt x="102" y="88"/>
                      <a:pt x="100" y="88"/>
                    </a:cubicBezTo>
                    <a:cubicBezTo>
                      <a:pt x="66" y="88"/>
                      <a:pt x="66" y="88"/>
                      <a:pt x="66" y="88"/>
                    </a:cubicBezTo>
                    <a:cubicBezTo>
                      <a:pt x="63" y="88"/>
                      <a:pt x="62" y="90"/>
                      <a:pt x="62" y="92"/>
                    </a:cubicBezTo>
                    <a:cubicBezTo>
                      <a:pt x="62" y="95"/>
                      <a:pt x="63" y="96"/>
                      <a:pt x="6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zh-CN" altLang="en-US" sz="1280"/>
              </a:p>
            </p:txBody>
          </p:sp>
          <p:sp>
            <p:nvSpPr>
              <p:cNvPr id="43" name="Freeform 37"/>
              <p:cNvSpPr/>
              <p:nvPr/>
            </p:nvSpPr>
            <p:spPr bwMode="auto">
              <a:xfrm>
                <a:off x="3530192" y="2821078"/>
                <a:ext cx="323850" cy="304800"/>
              </a:xfrm>
              <a:custGeom>
                <a:avLst/>
                <a:gdLst>
                  <a:gd name="T0" fmla="*/ 0 w 86"/>
                  <a:gd name="T1" fmla="*/ 41 h 81"/>
                  <a:gd name="T2" fmla="*/ 4 w 86"/>
                  <a:gd name="T3" fmla="*/ 45 h 81"/>
                  <a:gd name="T4" fmla="*/ 18 w 86"/>
                  <a:gd name="T5" fmla="*/ 45 h 81"/>
                  <a:gd name="T6" fmla="*/ 18 w 86"/>
                  <a:gd name="T7" fmla="*/ 77 h 81"/>
                  <a:gd name="T8" fmla="*/ 22 w 86"/>
                  <a:gd name="T9" fmla="*/ 81 h 81"/>
                  <a:gd name="T10" fmla="*/ 64 w 86"/>
                  <a:gd name="T11" fmla="*/ 81 h 81"/>
                  <a:gd name="T12" fmla="*/ 68 w 86"/>
                  <a:gd name="T13" fmla="*/ 77 h 81"/>
                  <a:gd name="T14" fmla="*/ 68 w 86"/>
                  <a:gd name="T15" fmla="*/ 45 h 81"/>
                  <a:gd name="T16" fmla="*/ 82 w 86"/>
                  <a:gd name="T17" fmla="*/ 45 h 81"/>
                  <a:gd name="T18" fmla="*/ 86 w 86"/>
                  <a:gd name="T19" fmla="*/ 41 h 81"/>
                  <a:gd name="T20" fmla="*/ 85 w 86"/>
                  <a:gd name="T21" fmla="*/ 38 h 81"/>
                  <a:gd name="T22" fmla="*/ 85 w 86"/>
                  <a:gd name="T23" fmla="*/ 38 h 81"/>
                  <a:gd name="T24" fmla="*/ 46 w 86"/>
                  <a:gd name="T25" fmla="*/ 1 h 81"/>
                  <a:gd name="T26" fmla="*/ 43 w 86"/>
                  <a:gd name="T27" fmla="*/ 0 h 81"/>
                  <a:gd name="T28" fmla="*/ 40 w 86"/>
                  <a:gd name="T29" fmla="*/ 1 h 81"/>
                  <a:gd name="T30" fmla="*/ 40 w 86"/>
                  <a:gd name="T31" fmla="*/ 1 h 81"/>
                  <a:gd name="T32" fmla="*/ 1 w 86"/>
                  <a:gd name="T33" fmla="*/ 38 h 81"/>
                  <a:gd name="T34" fmla="*/ 1 w 86"/>
                  <a:gd name="T35" fmla="*/ 38 h 81"/>
                  <a:gd name="T36" fmla="*/ 1 w 86"/>
                  <a:gd name="T37" fmla="*/ 38 h 81"/>
                  <a:gd name="T38" fmla="*/ 1 w 86"/>
                  <a:gd name="T39" fmla="*/ 39 h 81"/>
                  <a:gd name="T40" fmla="*/ 0 w 86"/>
                  <a:gd name="T41" fmla="*/ 4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1">
                    <a:moveTo>
                      <a:pt x="0" y="41"/>
                    </a:moveTo>
                    <a:cubicBezTo>
                      <a:pt x="0" y="43"/>
                      <a:pt x="2" y="45"/>
                      <a:pt x="4" y="45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18" y="77"/>
                      <a:pt x="18" y="77"/>
                      <a:pt x="18" y="77"/>
                    </a:cubicBezTo>
                    <a:cubicBezTo>
                      <a:pt x="18" y="79"/>
                      <a:pt x="20" y="81"/>
                      <a:pt x="22" y="81"/>
                    </a:cubicBezTo>
                    <a:cubicBezTo>
                      <a:pt x="64" y="81"/>
                      <a:pt x="64" y="81"/>
                      <a:pt x="64" y="81"/>
                    </a:cubicBezTo>
                    <a:cubicBezTo>
                      <a:pt x="66" y="81"/>
                      <a:pt x="68" y="79"/>
                      <a:pt x="68" y="77"/>
                    </a:cubicBezTo>
                    <a:cubicBezTo>
                      <a:pt x="68" y="45"/>
                      <a:pt x="68" y="45"/>
                      <a:pt x="68" y="45"/>
                    </a:cubicBezTo>
                    <a:cubicBezTo>
                      <a:pt x="82" y="45"/>
                      <a:pt x="82" y="45"/>
                      <a:pt x="82" y="45"/>
                    </a:cubicBezTo>
                    <a:cubicBezTo>
                      <a:pt x="84" y="45"/>
                      <a:pt x="86" y="43"/>
                      <a:pt x="86" y="41"/>
                    </a:cubicBezTo>
                    <a:cubicBezTo>
                      <a:pt x="86" y="40"/>
                      <a:pt x="86" y="39"/>
                      <a:pt x="85" y="38"/>
                    </a:cubicBezTo>
                    <a:cubicBezTo>
                      <a:pt x="85" y="38"/>
                      <a:pt x="85" y="38"/>
                      <a:pt x="85" y="38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6" y="1"/>
                      <a:pt x="44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0" y="39"/>
                      <a:pt x="0" y="40"/>
                      <a:pt x="0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zh-CN" altLang="en-US" sz="1280"/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3855721" y="1904731"/>
              <a:ext cx="2258902" cy="2528849"/>
              <a:chOff x="4037936" y="2247255"/>
              <a:chExt cx="1945554" cy="2238186"/>
            </a:xfrm>
          </p:grpSpPr>
          <p:sp>
            <p:nvSpPr>
              <p:cNvPr id="38" name="Freeform 6"/>
              <p:cNvSpPr/>
              <p:nvPr/>
            </p:nvSpPr>
            <p:spPr bwMode="auto">
              <a:xfrm>
                <a:off x="4673984" y="2247255"/>
                <a:ext cx="1309506" cy="2238186"/>
              </a:xfrm>
              <a:custGeom>
                <a:avLst/>
                <a:gdLst>
                  <a:gd name="T0" fmla="*/ 521 w 521"/>
                  <a:gd name="T1" fmla="*/ 891 h 891"/>
                  <a:gd name="T2" fmla="*/ 327 w 521"/>
                  <a:gd name="T3" fmla="*/ 890 h 891"/>
                  <a:gd name="T4" fmla="*/ 290 w 521"/>
                  <a:gd name="T5" fmla="*/ 875 h 891"/>
                  <a:gd name="T6" fmla="*/ 19 w 521"/>
                  <a:gd name="T7" fmla="*/ 621 h 891"/>
                  <a:gd name="T8" fmla="*/ 13 w 521"/>
                  <a:gd name="T9" fmla="*/ 590 h 891"/>
                  <a:gd name="T10" fmla="*/ 7 w 521"/>
                  <a:gd name="T11" fmla="*/ 439 h 891"/>
                  <a:gd name="T12" fmla="*/ 8 w 521"/>
                  <a:gd name="T13" fmla="*/ 413 h 891"/>
                  <a:gd name="T14" fmla="*/ 382 w 521"/>
                  <a:gd name="T15" fmla="*/ 12 h 891"/>
                  <a:gd name="T16" fmla="*/ 389 w 521"/>
                  <a:gd name="T17" fmla="*/ 0 h 891"/>
                  <a:gd name="T18" fmla="*/ 394 w 521"/>
                  <a:gd name="T19" fmla="*/ 3 h 891"/>
                  <a:gd name="T20" fmla="*/ 396 w 521"/>
                  <a:gd name="T21" fmla="*/ 17 h 891"/>
                  <a:gd name="T22" fmla="*/ 396 w 521"/>
                  <a:gd name="T23" fmla="*/ 187 h 891"/>
                  <a:gd name="T24" fmla="*/ 379 w 521"/>
                  <a:gd name="T25" fmla="*/ 222 h 891"/>
                  <a:gd name="T26" fmla="*/ 122 w 521"/>
                  <a:gd name="T27" fmla="*/ 508 h 891"/>
                  <a:gd name="T28" fmla="*/ 113 w 521"/>
                  <a:gd name="T29" fmla="*/ 520 h 891"/>
                  <a:gd name="T30" fmla="*/ 145 w 521"/>
                  <a:gd name="T31" fmla="*/ 549 h 891"/>
                  <a:gd name="T32" fmla="*/ 508 w 521"/>
                  <a:gd name="T33" fmla="*/ 875 h 891"/>
                  <a:gd name="T34" fmla="*/ 521 w 521"/>
                  <a:gd name="T35" fmla="*/ 891 h 891"/>
                  <a:gd name="T36" fmla="*/ 521 w 521"/>
                  <a:gd name="T37" fmla="*/ 891 h 8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1" h="891">
                    <a:moveTo>
                      <a:pt x="521" y="891"/>
                    </a:moveTo>
                    <a:cubicBezTo>
                      <a:pt x="457" y="891"/>
                      <a:pt x="392" y="890"/>
                      <a:pt x="327" y="890"/>
                    </a:cubicBezTo>
                    <a:cubicBezTo>
                      <a:pt x="312" y="890"/>
                      <a:pt x="301" y="886"/>
                      <a:pt x="290" y="875"/>
                    </a:cubicBezTo>
                    <a:cubicBezTo>
                      <a:pt x="200" y="790"/>
                      <a:pt x="110" y="706"/>
                      <a:pt x="19" y="621"/>
                    </a:cubicBezTo>
                    <a:cubicBezTo>
                      <a:pt x="8" y="611"/>
                      <a:pt x="5" y="604"/>
                      <a:pt x="13" y="590"/>
                    </a:cubicBezTo>
                    <a:cubicBezTo>
                      <a:pt x="41" y="539"/>
                      <a:pt x="38" y="488"/>
                      <a:pt x="7" y="439"/>
                    </a:cubicBezTo>
                    <a:cubicBezTo>
                      <a:pt x="0" y="428"/>
                      <a:pt x="0" y="422"/>
                      <a:pt x="8" y="413"/>
                    </a:cubicBezTo>
                    <a:cubicBezTo>
                      <a:pt x="133" y="280"/>
                      <a:pt x="257" y="146"/>
                      <a:pt x="382" y="12"/>
                    </a:cubicBezTo>
                    <a:cubicBezTo>
                      <a:pt x="385" y="9"/>
                      <a:pt x="386" y="4"/>
                      <a:pt x="389" y="0"/>
                    </a:cubicBezTo>
                    <a:cubicBezTo>
                      <a:pt x="391" y="1"/>
                      <a:pt x="393" y="2"/>
                      <a:pt x="394" y="3"/>
                    </a:cubicBezTo>
                    <a:cubicBezTo>
                      <a:pt x="395" y="8"/>
                      <a:pt x="396" y="13"/>
                      <a:pt x="396" y="17"/>
                    </a:cubicBezTo>
                    <a:cubicBezTo>
                      <a:pt x="396" y="74"/>
                      <a:pt x="397" y="131"/>
                      <a:pt x="396" y="187"/>
                    </a:cubicBezTo>
                    <a:cubicBezTo>
                      <a:pt x="395" y="199"/>
                      <a:pt x="388" y="212"/>
                      <a:pt x="379" y="222"/>
                    </a:cubicBezTo>
                    <a:cubicBezTo>
                      <a:pt x="294" y="318"/>
                      <a:pt x="208" y="413"/>
                      <a:pt x="122" y="508"/>
                    </a:cubicBezTo>
                    <a:cubicBezTo>
                      <a:pt x="119" y="511"/>
                      <a:pt x="117" y="515"/>
                      <a:pt x="113" y="520"/>
                    </a:cubicBezTo>
                    <a:cubicBezTo>
                      <a:pt x="124" y="530"/>
                      <a:pt x="134" y="539"/>
                      <a:pt x="145" y="549"/>
                    </a:cubicBezTo>
                    <a:cubicBezTo>
                      <a:pt x="266" y="658"/>
                      <a:pt x="387" y="766"/>
                      <a:pt x="508" y="875"/>
                    </a:cubicBezTo>
                    <a:cubicBezTo>
                      <a:pt x="513" y="879"/>
                      <a:pt x="517" y="886"/>
                      <a:pt x="521" y="891"/>
                    </a:cubicBezTo>
                    <a:cubicBezTo>
                      <a:pt x="521" y="891"/>
                      <a:pt x="521" y="891"/>
                      <a:pt x="521" y="89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solidFill>
                    <a:schemeClr val="lt1"/>
                  </a:solidFill>
                </a:endParaRPr>
              </a:p>
            </p:txBody>
          </p:sp>
          <p:sp>
            <p:nvSpPr>
              <p:cNvPr id="39" name="Freeform 10"/>
              <p:cNvSpPr/>
              <p:nvPr/>
            </p:nvSpPr>
            <p:spPr bwMode="auto">
              <a:xfrm>
                <a:off x="4037936" y="3171926"/>
                <a:ext cx="682136" cy="700969"/>
              </a:xfrm>
              <a:custGeom>
                <a:avLst/>
                <a:gdLst>
                  <a:gd name="T0" fmla="*/ 1 w 254"/>
                  <a:gd name="T1" fmla="*/ 153 h 287"/>
                  <a:gd name="T2" fmla="*/ 40 w 254"/>
                  <a:gd name="T3" fmla="*/ 48 h 287"/>
                  <a:gd name="T4" fmla="*/ 204 w 254"/>
                  <a:gd name="T5" fmla="*/ 47 h 287"/>
                  <a:gd name="T6" fmla="*/ 237 w 254"/>
                  <a:gd name="T7" fmla="*/ 193 h 287"/>
                  <a:gd name="T8" fmla="*/ 136 w 254"/>
                  <a:gd name="T9" fmla="*/ 281 h 287"/>
                  <a:gd name="T10" fmla="*/ 33 w 254"/>
                  <a:gd name="T11" fmla="*/ 238 h 287"/>
                  <a:gd name="T12" fmla="*/ 1 w 254"/>
                  <a:gd name="T13" fmla="*/ 153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4" h="287">
                    <a:moveTo>
                      <a:pt x="1" y="153"/>
                    </a:moveTo>
                    <a:cubicBezTo>
                      <a:pt x="1" y="108"/>
                      <a:pt x="14" y="75"/>
                      <a:pt x="40" y="48"/>
                    </a:cubicBezTo>
                    <a:cubicBezTo>
                      <a:pt x="86" y="0"/>
                      <a:pt x="158" y="0"/>
                      <a:pt x="204" y="47"/>
                    </a:cubicBezTo>
                    <a:cubicBezTo>
                      <a:pt x="244" y="89"/>
                      <a:pt x="254" y="139"/>
                      <a:pt x="237" y="193"/>
                    </a:cubicBezTo>
                    <a:cubicBezTo>
                      <a:pt x="221" y="242"/>
                      <a:pt x="189" y="274"/>
                      <a:pt x="136" y="281"/>
                    </a:cubicBezTo>
                    <a:cubicBezTo>
                      <a:pt x="94" y="287"/>
                      <a:pt x="59" y="270"/>
                      <a:pt x="33" y="238"/>
                    </a:cubicBezTo>
                    <a:cubicBezTo>
                      <a:pt x="11" y="211"/>
                      <a:pt x="0" y="180"/>
                      <a:pt x="1" y="15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33" name="组合 32"/>
            <p:cNvGrpSpPr>
              <a:grpSpLocks noChangeAspect="1"/>
            </p:cNvGrpSpPr>
            <p:nvPr/>
          </p:nvGrpSpPr>
          <p:grpSpPr>
            <a:xfrm>
              <a:off x="4084521" y="3237966"/>
              <a:ext cx="261272" cy="249825"/>
              <a:chOff x="3488917" y="4964203"/>
              <a:chExt cx="638175" cy="627063"/>
            </a:xfrm>
            <a:solidFill>
              <a:schemeClr val="bg1"/>
            </a:solidFill>
          </p:grpSpPr>
          <p:sp>
            <p:nvSpPr>
              <p:cNvPr id="34" name="Freeform 66"/>
              <p:cNvSpPr/>
              <p:nvPr/>
            </p:nvSpPr>
            <p:spPr bwMode="auto">
              <a:xfrm>
                <a:off x="3544480" y="5327741"/>
                <a:ext cx="249238" cy="249238"/>
              </a:xfrm>
              <a:custGeom>
                <a:avLst/>
                <a:gdLst>
                  <a:gd name="T0" fmla="*/ 83 w 157"/>
                  <a:gd name="T1" fmla="*/ 50 h 157"/>
                  <a:gd name="T2" fmla="*/ 55 w 157"/>
                  <a:gd name="T3" fmla="*/ 55 h 157"/>
                  <a:gd name="T4" fmla="*/ 0 w 157"/>
                  <a:gd name="T5" fmla="*/ 135 h 157"/>
                  <a:gd name="T6" fmla="*/ 22 w 157"/>
                  <a:gd name="T7" fmla="*/ 157 h 157"/>
                  <a:gd name="T8" fmla="*/ 102 w 157"/>
                  <a:gd name="T9" fmla="*/ 102 h 157"/>
                  <a:gd name="T10" fmla="*/ 107 w 157"/>
                  <a:gd name="T11" fmla="*/ 74 h 157"/>
                  <a:gd name="T12" fmla="*/ 157 w 157"/>
                  <a:gd name="T13" fmla="*/ 24 h 157"/>
                  <a:gd name="T14" fmla="*/ 133 w 157"/>
                  <a:gd name="T15" fmla="*/ 0 h 157"/>
                  <a:gd name="T16" fmla="*/ 83 w 157"/>
                  <a:gd name="T17" fmla="*/ 5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7" h="157">
                    <a:moveTo>
                      <a:pt x="83" y="50"/>
                    </a:moveTo>
                    <a:lnTo>
                      <a:pt x="55" y="55"/>
                    </a:lnTo>
                    <a:lnTo>
                      <a:pt x="0" y="135"/>
                    </a:lnTo>
                    <a:lnTo>
                      <a:pt x="22" y="157"/>
                    </a:lnTo>
                    <a:lnTo>
                      <a:pt x="102" y="102"/>
                    </a:lnTo>
                    <a:lnTo>
                      <a:pt x="107" y="74"/>
                    </a:lnTo>
                    <a:lnTo>
                      <a:pt x="157" y="24"/>
                    </a:lnTo>
                    <a:lnTo>
                      <a:pt x="133" y="0"/>
                    </a:lnTo>
                    <a:lnTo>
                      <a:pt x="83" y="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zh-CN" altLang="en-US" sz="1280"/>
              </a:p>
            </p:txBody>
          </p:sp>
          <p:sp>
            <p:nvSpPr>
              <p:cNvPr id="35" name="Freeform 67"/>
              <p:cNvSpPr>
                <a:spLocks noEditPoints="1"/>
              </p:cNvSpPr>
              <p:nvPr/>
            </p:nvSpPr>
            <p:spPr bwMode="auto">
              <a:xfrm>
                <a:off x="3739742" y="5000716"/>
                <a:ext cx="387350" cy="387350"/>
              </a:xfrm>
              <a:custGeom>
                <a:avLst/>
                <a:gdLst>
                  <a:gd name="T0" fmla="*/ 94 w 103"/>
                  <a:gd name="T1" fmla="*/ 9 h 103"/>
                  <a:gd name="T2" fmla="*/ 63 w 103"/>
                  <a:gd name="T3" fmla="*/ 9 h 103"/>
                  <a:gd name="T4" fmla="*/ 0 w 103"/>
                  <a:gd name="T5" fmla="*/ 71 h 103"/>
                  <a:gd name="T6" fmla="*/ 31 w 103"/>
                  <a:gd name="T7" fmla="*/ 103 h 103"/>
                  <a:gd name="T8" fmla="*/ 94 w 103"/>
                  <a:gd name="T9" fmla="*/ 40 h 103"/>
                  <a:gd name="T10" fmla="*/ 94 w 103"/>
                  <a:gd name="T11" fmla="*/ 9 h 103"/>
                  <a:gd name="T12" fmla="*/ 27 w 103"/>
                  <a:gd name="T13" fmla="*/ 69 h 103"/>
                  <a:gd name="T14" fmla="*/ 21 w 103"/>
                  <a:gd name="T15" fmla="*/ 69 h 103"/>
                  <a:gd name="T16" fmla="*/ 21 w 103"/>
                  <a:gd name="T17" fmla="*/ 64 h 103"/>
                  <a:gd name="T18" fmla="*/ 70 w 103"/>
                  <a:gd name="T19" fmla="*/ 15 h 103"/>
                  <a:gd name="T20" fmla="*/ 76 w 103"/>
                  <a:gd name="T21" fmla="*/ 15 h 103"/>
                  <a:gd name="T22" fmla="*/ 76 w 103"/>
                  <a:gd name="T23" fmla="*/ 20 h 103"/>
                  <a:gd name="T24" fmla="*/ 27 w 103"/>
                  <a:gd name="T25" fmla="*/ 69 h 103"/>
                  <a:gd name="T26" fmla="*/ 88 w 103"/>
                  <a:gd name="T27" fmla="*/ 32 h 103"/>
                  <a:gd name="T28" fmla="*/ 39 w 103"/>
                  <a:gd name="T29" fmla="*/ 81 h 103"/>
                  <a:gd name="T30" fmla="*/ 33 w 103"/>
                  <a:gd name="T31" fmla="*/ 81 h 103"/>
                  <a:gd name="T32" fmla="*/ 33 w 103"/>
                  <a:gd name="T33" fmla="*/ 76 h 103"/>
                  <a:gd name="T34" fmla="*/ 82 w 103"/>
                  <a:gd name="T35" fmla="*/ 27 h 103"/>
                  <a:gd name="T36" fmla="*/ 88 w 103"/>
                  <a:gd name="T37" fmla="*/ 27 h 103"/>
                  <a:gd name="T38" fmla="*/ 88 w 103"/>
                  <a:gd name="T39" fmla="*/ 3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3" h="103">
                    <a:moveTo>
                      <a:pt x="94" y="9"/>
                    </a:moveTo>
                    <a:cubicBezTo>
                      <a:pt x="85" y="0"/>
                      <a:pt x="71" y="0"/>
                      <a:pt x="63" y="9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31" y="103"/>
                      <a:pt x="31" y="103"/>
                      <a:pt x="31" y="103"/>
                    </a:cubicBezTo>
                    <a:cubicBezTo>
                      <a:pt x="94" y="40"/>
                      <a:pt x="94" y="40"/>
                      <a:pt x="94" y="40"/>
                    </a:cubicBezTo>
                    <a:cubicBezTo>
                      <a:pt x="103" y="32"/>
                      <a:pt x="103" y="18"/>
                      <a:pt x="94" y="9"/>
                    </a:cubicBezTo>
                    <a:close/>
                    <a:moveTo>
                      <a:pt x="27" y="69"/>
                    </a:moveTo>
                    <a:cubicBezTo>
                      <a:pt x="26" y="71"/>
                      <a:pt x="23" y="71"/>
                      <a:pt x="21" y="69"/>
                    </a:cubicBezTo>
                    <a:cubicBezTo>
                      <a:pt x="20" y="68"/>
                      <a:pt x="20" y="65"/>
                      <a:pt x="21" y="64"/>
                    </a:cubicBezTo>
                    <a:cubicBezTo>
                      <a:pt x="70" y="15"/>
                      <a:pt x="70" y="15"/>
                      <a:pt x="70" y="15"/>
                    </a:cubicBezTo>
                    <a:cubicBezTo>
                      <a:pt x="72" y="13"/>
                      <a:pt x="75" y="13"/>
                      <a:pt x="76" y="15"/>
                    </a:cubicBezTo>
                    <a:cubicBezTo>
                      <a:pt x="78" y="16"/>
                      <a:pt x="78" y="19"/>
                      <a:pt x="76" y="20"/>
                    </a:cubicBezTo>
                    <a:lnTo>
                      <a:pt x="27" y="69"/>
                    </a:lnTo>
                    <a:close/>
                    <a:moveTo>
                      <a:pt x="88" y="32"/>
                    </a:moveTo>
                    <a:cubicBezTo>
                      <a:pt x="39" y="81"/>
                      <a:pt x="39" y="81"/>
                      <a:pt x="39" y="81"/>
                    </a:cubicBezTo>
                    <a:cubicBezTo>
                      <a:pt x="38" y="83"/>
                      <a:pt x="35" y="83"/>
                      <a:pt x="33" y="81"/>
                    </a:cubicBezTo>
                    <a:cubicBezTo>
                      <a:pt x="32" y="80"/>
                      <a:pt x="32" y="77"/>
                      <a:pt x="33" y="76"/>
                    </a:cubicBezTo>
                    <a:cubicBezTo>
                      <a:pt x="82" y="27"/>
                      <a:pt x="82" y="27"/>
                      <a:pt x="82" y="27"/>
                    </a:cubicBezTo>
                    <a:cubicBezTo>
                      <a:pt x="84" y="25"/>
                      <a:pt x="87" y="25"/>
                      <a:pt x="88" y="27"/>
                    </a:cubicBezTo>
                    <a:cubicBezTo>
                      <a:pt x="90" y="28"/>
                      <a:pt x="90" y="31"/>
                      <a:pt x="88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zh-CN" altLang="en-US" sz="1280"/>
              </a:p>
            </p:txBody>
          </p:sp>
          <p:sp>
            <p:nvSpPr>
              <p:cNvPr id="36" name="Freeform 68"/>
              <p:cNvSpPr>
                <a:spLocks noEditPoints="1"/>
              </p:cNvSpPr>
              <p:nvPr/>
            </p:nvSpPr>
            <p:spPr bwMode="auto">
              <a:xfrm>
                <a:off x="3849280" y="5327741"/>
                <a:ext cx="263525" cy="263525"/>
              </a:xfrm>
              <a:custGeom>
                <a:avLst/>
                <a:gdLst>
                  <a:gd name="T0" fmla="*/ 61 w 70"/>
                  <a:gd name="T1" fmla="*/ 30 h 70"/>
                  <a:gd name="T2" fmla="*/ 61 w 70"/>
                  <a:gd name="T3" fmla="*/ 30 h 70"/>
                  <a:gd name="T4" fmla="*/ 29 w 70"/>
                  <a:gd name="T5" fmla="*/ 0 h 70"/>
                  <a:gd name="T6" fmla="*/ 0 w 70"/>
                  <a:gd name="T7" fmla="*/ 29 h 70"/>
                  <a:gd name="T8" fmla="*/ 30 w 70"/>
                  <a:gd name="T9" fmla="*/ 61 h 70"/>
                  <a:gd name="T10" fmla="*/ 30 w 70"/>
                  <a:gd name="T11" fmla="*/ 61 h 70"/>
                  <a:gd name="T12" fmla="*/ 62 w 70"/>
                  <a:gd name="T13" fmla="*/ 61 h 70"/>
                  <a:gd name="T14" fmla="*/ 61 w 70"/>
                  <a:gd name="T15" fmla="*/ 30 h 70"/>
                  <a:gd name="T16" fmla="*/ 52 w 70"/>
                  <a:gd name="T17" fmla="*/ 52 h 70"/>
                  <a:gd name="T18" fmla="*/ 40 w 70"/>
                  <a:gd name="T19" fmla="*/ 52 h 70"/>
                  <a:gd name="T20" fmla="*/ 40 w 70"/>
                  <a:gd name="T21" fmla="*/ 39 h 70"/>
                  <a:gd name="T22" fmla="*/ 52 w 70"/>
                  <a:gd name="T23" fmla="*/ 39 h 70"/>
                  <a:gd name="T24" fmla="*/ 52 w 70"/>
                  <a:gd name="T25" fmla="*/ 52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0" h="70">
                    <a:moveTo>
                      <a:pt x="61" y="30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14" y="43"/>
                      <a:pt x="25" y="55"/>
                      <a:pt x="30" y="61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9" y="69"/>
                      <a:pt x="53" y="70"/>
                      <a:pt x="62" y="61"/>
                    </a:cubicBezTo>
                    <a:cubicBezTo>
                      <a:pt x="70" y="52"/>
                      <a:pt x="70" y="38"/>
                      <a:pt x="61" y="30"/>
                    </a:cubicBezTo>
                    <a:close/>
                    <a:moveTo>
                      <a:pt x="52" y="52"/>
                    </a:moveTo>
                    <a:cubicBezTo>
                      <a:pt x="49" y="55"/>
                      <a:pt x="43" y="55"/>
                      <a:pt x="40" y="52"/>
                    </a:cubicBezTo>
                    <a:cubicBezTo>
                      <a:pt x="36" y="48"/>
                      <a:pt x="36" y="43"/>
                      <a:pt x="40" y="39"/>
                    </a:cubicBezTo>
                    <a:cubicBezTo>
                      <a:pt x="43" y="36"/>
                      <a:pt x="49" y="36"/>
                      <a:pt x="52" y="39"/>
                    </a:cubicBezTo>
                    <a:cubicBezTo>
                      <a:pt x="56" y="43"/>
                      <a:pt x="56" y="48"/>
                      <a:pt x="52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zh-CN" altLang="en-US" sz="1280"/>
              </a:p>
            </p:txBody>
          </p:sp>
          <p:sp>
            <p:nvSpPr>
              <p:cNvPr id="37" name="Freeform 69"/>
              <p:cNvSpPr/>
              <p:nvPr/>
            </p:nvSpPr>
            <p:spPr bwMode="auto">
              <a:xfrm>
                <a:off x="3488917" y="4964203"/>
                <a:ext cx="307975" cy="307975"/>
              </a:xfrm>
              <a:custGeom>
                <a:avLst/>
                <a:gdLst>
                  <a:gd name="T0" fmla="*/ 41 w 82"/>
                  <a:gd name="T1" fmla="*/ 0 h 82"/>
                  <a:gd name="T2" fmla="*/ 25 w 82"/>
                  <a:gd name="T3" fmla="*/ 3 h 82"/>
                  <a:gd name="T4" fmla="*/ 47 w 82"/>
                  <a:gd name="T5" fmla="*/ 25 h 82"/>
                  <a:gd name="T6" fmla="*/ 47 w 82"/>
                  <a:gd name="T7" fmla="*/ 39 h 82"/>
                  <a:gd name="T8" fmla="*/ 39 w 82"/>
                  <a:gd name="T9" fmla="*/ 48 h 82"/>
                  <a:gd name="T10" fmla="*/ 24 w 82"/>
                  <a:gd name="T11" fmla="*/ 48 h 82"/>
                  <a:gd name="T12" fmla="*/ 2 w 82"/>
                  <a:gd name="T13" fmla="*/ 26 h 82"/>
                  <a:gd name="T14" fmla="*/ 0 w 82"/>
                  <a:gd name="T15" fmla="*/ 41 h 82"/>
                  <a:gd name="T16" fmla="*/ 41 w 82"/>
                  <a:gd name="T17" fmla="*/ 82 h 82"/>
                  <a:gd name="T18" fmla="*/ 82 w 82"/>
                  <a:gd name="T19" fmla="*/ 41 h 82"/>
                  <a:gd name="T20" fmla="*/ 41 w 82"/>
                  <a:gd name="T21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" h="82">
                    <a:moveTo>
                      <a:pt x="41" y="0"/>
                    </a:moveTo>
                    <a:cubicBezTo>
                      <a:pt x="35" y="0"/>
                      <a:pt x="30" y="1"/>
                      <a:pt x="25" y="3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51" y="29"/>
                      <a:pt x="51" y="35"/>
                      <a:pt x="47" y="39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5" y="52"/>
                      <a:pt x="28" y="52"/>
                      <a:pt x="24" y="48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30"/>
                      <a:pt x="0" y="35"/>
                      <a:pt x="0" y="41"/>
                    </a:cubicBezTo>
                    <a:cubicBezTo>
                      <a:pt x="0" y="63"/>
                      <a:pt x="18" y="82"/>
                      <a:pt x="41" y="82"/>
                    </a:cubicBezTo>
                    <a:cubicBezTo>
                      <a:pt x="63" y="82"/>
                      <a:pt x="82" y="63"/>
                      <a:pt x="82" y="41"/>
                    </a:cubicBezTo>
                    <a:cubicBezTo>
                      <a:pt x="82" y="18"/>
                      <a:pt x="63" y="0"/>
                      <a:pt x="4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zh-CN" altLang="en-US" sz="1280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5318729" y="1406508"/>
              <a:ext cx="2580048" cy="2232936"/>
              <a:chOff x="5298004" y="1806299"/>
              <a:chExt cx="2222152" cy="1976285"/>
            </a:xfrm>
          </p:grpSpPr>
          <p:sp>
            <p:nvSpPr>
              <p:cNvPr id="30" name="Freeform 8"/>
              <p:cNvSpPr/>
              <p:nvPr/>
            </p:nvSpPr>
            <p:spPr bwMode="auto">
              <a:xfrm>
                <a:off x="5298004" y="2509156"/>
                <a:ext cx="2222152" cy="1273428"/>
              </a:xfrm>
              <a:custGeom>
                <a:avLst/>
                <a:gdLst>
                  <a:gd name="T0" fmla="*/ 884 w 884"/>
                  <a:gd name="T1" fmla="*/ 395 h 507"/>
                  <a:gd name="T2" fmla="*/ 863 w 884"/>
                  <a:gd name="T3" fmla="*/ 396 h 507"/>
                  <a:gd name="T4" fmla="*/ 699 w 884"/>
                  <a:gd name="T5" fmla="*/ 395 h 507"/>
                  <a:gd name="T6" fmla="*/ 671 w 884"/>
                  <a:gd name="T7" fmla="*/ 385 h 507"/>
                  <a:gd name="T8" fmla="*/ 385 w 884"/>
                  <a:gd name="T9" fmla="*/ 126 h 507"/>
                  <a:gd name="T10" fmla="*/ 352 w 884"/>
                  <a:gd name="T11" fmla="*/ 127 h 507"/>
                  <a:gd name="T12" fmla="*/ 127 w 884"/>
                  <a:gd name="T13" fmla="*/ 379 h 507"/>
                  <a:gd name="T14" fmla="*/ 97 w 884"/>
                  <a:gd name="T15" fmla="*/ 417 h 507"/>
                  <a:gd name="T16" fmla="*/ 3 w 884"/>
                  <a:gd name="T17" fmla="*/ 507 h 507"/>
                  <a:gd name="T18" fmla="*/ 1 w 884"/>
                  <a:gd name="T19" fmla="*/ 490 h 507"/>
                  <a:gd name="T20" fmla="*/ 2 w 884"/>
                  <a:gd name="T21" fmla="*/ 327 h 507"/>
                  <a:gd name="T22" fmla="*/ 18 w 884"/>
                  <a:gd name="T23" fmla="*/ 290 h 507"/>
                  <a:gd name="T24" fmla="*/ 230 w 884"/>
                  <a:gd name="T25" fmla="*/ 59 h 507"/>
                  <a:gd name="T26" fmla="*/ 270 w 884"/>
                  <a:gd name="T27" fmla="*/ 16 h 507"/>
                  <a:gd name="T28" fmla="*/ 294 w 884"/>
                  <a:gd name="T29" fmla="*/ 13 h 507"/>
                  <a:gd name="T30" fmla="*/ 449 w 884"/>
                  <a:gd name="T31" fmla="*/ 7 h 507"/>
                  <a:gd name="T32" fmla="*/ 472 w 884"/>
                  <a:gd name="T33" fmla="*/ 8 h 507"/>
                  <a:gd name="T34" fmla="*/ 875 w 884"/>
                  <a:gd name="T35" fmla="*/ 384 h 507"/>
                  <a:gd name="T36" fmla="*/ 884 w 884"/>
                  <a:gd name="T37" fmla="*/ 395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84" h="507">
                    <a:moveTo>
                      <a:pt x="884" y="395"/>
                    </a:moveTo>
                    <a:cubicBezTo>
                      <a:pt x="875" y="395"/>
                      <a:pt x="869" y="396"/>
                      <a:pt x="863" y="396"/>
                    </a:cubicBezTo>
                    <a:cubicBezTo>
                      <a:pt x="808" y="396"/>
                      <a:pt x="754" y="397"/>
                      <a:pt x="699" y="395"/>
                    </a:cubicBezTo>
                    <a:cubicBezTo>
                      <a:pt x="690" y="395"/>
                      <a:pt x="678" y="391"/>
                      <a:pt x="671" y="385"/>
                    </a:cubicBezTo>
                    <a:cubicBezTo>
                      <a:pt x="575" y="299"/>
                      <a:pt x="480" y="213"/>
                      <a:pt x="385" y="126"/>
                    </a:cubicBezTo>
                    <a:cubicBezTo>
                      <a:pt x="372" y="113"/>
                      <a:pt x="364" y="113"/>
                      <a:pt x="352" y="127"/>
                    </a:cubicBezTo>
                    <a:cubicBezTo>
                      <a:pt x="277" y="212"/>
                      <a:pt x="202" y="295"/>
                      <a:pt x="127" y="379"/>
                    </a:cubicBezTo>
                    <a:cubicBezTo>
                      <a:pt x="116" y="391"/>
                      <a:pt x="109" y="405"/>
                      <a:pt x="97" y="417"/>
                    </a:cubicBezTo>
                    <a:cubicBezTo>
                      <a:pt x="67" y="447"/>
                      <a:pt x="36" y="476"/>
                      <a:pt x="3" y="507"/>
                    </a:cubicBezTo>
                    <a:cubicBezTo>
                      <a:pt x="3" y="502"/>
                      <a:pt x="1" y="496"/>
                      <a:pt x="1" y="490"/>
                    </a:cubicBezTo>
                    <a:cubicBezTo>
                      <a:pt x="1" y="436"/>
                      <a:pt x="0" y="381"/>
                      <a:pt x="2" y="327"/>
                    </a:cubicBezTo>
                    <a:cubicBezTo>
                      <a:pt x="2" y="314"/>
                      <a:pt x="9" y="299"/>
                      <a:pt x="18" y="290"/>
                    </a:cubicBezTo>
                    <a:cubicBezTo>
                      <a:pt x="88" y="212"/>
                      <a:pt x="159" y="136"/>
                      <a:pt x="230" y="59"/>
                    </a:cubicBezTo>
                    <a:cubicBezTo>
                      <a:pt x="244" y="45"/>
                      <a:pt x="257" y="31"/>
                      <a:pt x="270" y="16"/>
                    </a:cubicBezTo>
                    <a:cubicBezTo>
                      <a:pt x="277" y="8"/>
                      <a:pt x="284" y="8"/>
                      <a:pt x="294" y="13"/>
                    </a:cubicBezTo>
                    <a:cubicBezTo>
                      <a:pt x="347" y="41"/>
                      <a:pt x="399" y="40"/>
                      <a:pt x="449" y="7"/>
                    </a:cubicBezTo>
                    <a:cubicBezTo>
                      <a:pt x="458" y="1"/>
                      <a:pt x="463" y="0"/>
                      <a:pt x="472" y="8"/>
                    </a:cubicBezTo>
                    <a:cubicBezTo>
                      <a:pt x="606" y="133"/>
                      <a:pt x="741" y="259"/>
                      <a:pt x="875" y="384"/>
                    </a:cubicBezTo>
                    <a:cubicBezTo>
                      <a:pt x="878" y="386"/>
                      <a:pt x="880" y="389"/>
                      <a:pt x="884" y="39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solidFill>
                    <a:schemeClr val="lt1"/>
                  </a:solidFill>
                </a:endParaRPr>
              </a:p>
            </p:txBody>
          </p:sp>
          <p:sp>
            <p:nvSpPr>
              <p:cNvPr id="31" name="Freeform 12"/>
              <p:cNvSpPr/>
              <p:nvPr/>
            </p:nvSpPr>
            <p:spPr bwMode="auto">
              <a:xfrm>
                <a:off x="5855212" y="1806299"/>
                <a:ext cx="682136" cy="700969"/>
              </a:xfrm>
              <a:custGeom>
                <a:avLst/>
                <a:gdLst>
                  <a:gd name="T0" fmla="*/ 154 w 292"/>
                  <a:gd name="T1" fmla="*/ 256 h 256"/>
                  <a:gd name="T2" fmla="*/ 58 w 292"/>
                  <a:gd name="T3" fmla="*/ 223 h 256"/>
                  <a:gd name="T4" fmla="*/ 55 w 292"/>
                  <a:gd name="T5" fmla="*/ 47 h 256"/>
                  <a:gd name="T6" fmla="*/ 242 w 292"/>
                  <a:gd name="T7" fmla="*/ 45 h 256"/>
                  <a:gd name="T8" fmla="*/ 281 w 292"/>
                  <a:gd name="T9" fmla="*/ 160 h 256"/>
                  <a:gd name="T10" fmla="*/ 184 w 292"/>
                  <a:gd name="T11" fmla="*/ 251 h 256"/>
                  <a:gd name="T12" fmla="*/ 154 w 292"/>
                  <a:gd name="T13" fmla="*/ 256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2" h="256">
                    <a:moveTo>
                      <a:pt x="154" y="256"/>
                    </a:moveTo>
                    <a:cubicBezTo>
                      <a:pt x="115" y="255"/>
                      <a:pt x="84" y="245"/>
                      <a:pt x="58" y="223"/>
                    </a:cubicBezTo>
                    <a:cubicBezTo>
                      <a:pt x="1" y="177"/>
                      <a:pt x="0" y="95"/>
                      <a:pt x="55" y="47"/>
                    </a:cubicBezTo>
                    <a:cubicBezTo>
                      <a:pt x="107" y="1"/>
                      <a:pt x="191" y="0"/>
                      <a:pt x="242" y="45"/>
                    </a:cubicBezTo>
                    <a:cubicBezTo>
                      <a:pt x="277" y="76"/>
                      <a:pt x="292" y="114"/>
                      <a:pt x="281" y="160"/>
                    </a:cubicBezTo>
                    <a:cubicBezTo>
                      <a:pt x="268" y="211"/>
                      <a:pt x="232" y="238"/>
                      <a:pt x="184" y="251"/>
                    </a:cubicBezTo>
                    <a:cubicBezTo>
                      <a:pt x="172" y="254"/>
                      <a:pt x="160" y="255"/>
                      <a:pt x="154" y="25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23" name="组合 22"/>
            <p:cNvGrpSpPr>
              <a:grpSpLocks noChangeAspect="1"/>
            </p:cNvGrpSpPr>
            <p:nvPr/>
          </p:nvGrpSpPr>
          <p:grpSpPr>
            <a:xfrm>
              <a:off x="6213824" y="1709327"/>
              <a:ext cx="303833" cy="249825"/>
              <a:chOff x="2203042" y="1374866"/>
              <a:chExt cx="706438" cy="596900"/>
            </a:xfrm>
            <a:solidFill>
              <a:schemeClr val="bg1"/>
            </a:solidFill>
          </p:grpSpPr>
          <p:sp>
            <p:nvSpPr>
              <p:cNvPr id="24" name="Oval 50"/>
              <p:cNvSpPr>
                <a:spLocks noChangeArrowheads="1"/>
              </p:cNvSpPr>
              <p:nvPr/>
            </p:nvSpPr>
            <p:spPr bwMode="auto">
              <a:xfrm>
                <a:off x="2455455" y="1441541"/>
                <a:ext cx="203200" cy="2032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zh-CN" altLang="en-US" sz="1280"/>
              </a:p>
            </p:txBody>
          </p:sp>
          <p:sp>
            <p:nvSpPr>
              <p:cNvPr id="25" name="Freeform 51"/>
              <p:cNvSpPr/>
              <p:nvPr/>
            </p:nvSpPr>
            <p:spPr bwMode="auto">
              <a:xfrm>
                <a:off x="2379255" y="1663791"/>
                <a:ext cx="357188" cy="307975"/>
              </a:xfrm>
              <a:custGeom>
                <a:avLst/>
                <a:gdLst>
                  <a:gd name="T0" fmla="*/ 65 w 95"/>
                  <a:gd name="T1" fmla="*/ 0 h 82"/>
                  <a:gd name="T2" fmla="*/ 48 w 95"/>
                  <a:gd name="T3" fmla="*/ 20 h 82"/>
                  <a:gd name="T4" fmla="*/ 31 w 95"/>
                  <a:gd name="T5" fmla="*/ 0 h 82"/>
                  <a:gd name="T6" fmla="*/ 0 w 95"/>
                  <a:gd name="T7" fmla="*/ 51 h 82"/>
                  <a:gd name="T8" fmla="*/ 1 w 95"/>
                  <a:gd name="T9" fmla="*/ 61 h 82"/>
                  <a:gd name="T10" fmla="*/ 48 w 95"/>
                  <a:gd name="T11" fmla="*/ 82 h 82"/>
                  <a:gd name="T12" fmla="*/ 94 w 95"/>
                  <a:gd name="T13" fmla="*/ 61 h 82"/>
                  <a:gd name="T14" fmla="*/ 95 w 95"/>
                  <a:gd name="T15" fmla="*/ 51 h 82"/>
                  <a:gd name="T16" fmla="*/ 65 w 95"/>
                  <a:gd name="T17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5" h="82">
                    <a:moveTo>
                      <a:pt x="65" y="0"/>
                    </a:moveTo>
                    <a:cubicBezTo>
                      <a:pt x="48" y="20"/>
                      <a:pt x="48" y="20"/>
                      <a:pt x="48" y="2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13" y="8"/>
                      <a:pt x="0" y="28"/>
                      <a:pt x="0" y="51"/>
                    </a:cubicBezTo>
                    <a:cubicBezTo>
                      <a:pt x="0" y="54"/>
                      <a:pt x="1" y="57"/>
                      <a:pt x="1" y="61"/>
                    </a:cubicBezTo>
                    <a:cubicBezTo>
                      <a:pt x="11" y="73"/>
                      <a:pt x="28" y="82"/>
                      <a:pt x="48" y="82"/>
                    </a:cubicBezTo>
                    <a:cubicBezTo>
                      <a:pt x="67" y="82"/>
                      <a:pt x="84" y="73"/>
                      <a:pt x="94" y="61"/>
                    </a:cubicBezTo>
                    <a:cubicBezTo>
                      <a:pt x="95" y="57"/>
                      <a:pt x="95" y="54"/>
                      <a:pt x="95" y="51"/>
                    </a:cubicBezTo>
                    <a:cubicBezTo>
                      <a:pt x="95" y="28"/>
                      <a:pt x="82" y="7"/>
                      <a:pt x="6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zh-CN" altLang="en-US" sz="1280"/>
              </a:p>
            </p:txBody>
          </p:sp>
          <p:sp>
            <p:nvSpPr>
              <p:cNvPr id="26" name="Freeform 52"/>
              <p:cNvSpPr/>
              <p:nvPr/>
            </p:nvSpPr>
            <p:spPr bwMode="auto">
              <a:xfrm>
                <a:off x="2653892" y="1374866"/>
                <a:ext cx="184150" cy="187325"/>
              </a:xfrm>
              <a:custGeom>
                <a:avLst/>
                <a:gdLst>
                  <a:gd name="T0" fmla="*/ 24 w 49"/>
                  <a:gd name="T1" fmla="*/ 0 h 50"/>
                  <a:gd name="T2" fmla="*/ 0 w 49"/>
                  <a:gd name="T3" fmla="*/ 18 h 50"/>
                  <a:gd name="T4" fmla="*/ 11 w 49"/>
                  <a:gd name="T5" fmla="*/ 45 h 50"/>
                  <a:gd name="T6" fmla="*/ 11 w 49"/>
                  <a:gd name="T7" fmla="*/ 46 h 50"/>
                  <a:gd name="T8" fmla="*/ 24 w 49"/>
                  <a:gd name="T9" fmla="*/ 50 h 50"/>
                  <a:gd name="T10" fmla="*/ 49 w 49"/>
                  <a:gd name="T11" fmla="*/ 25 h 50"/>
                  <a:gd name="T12" fmla="*/ 24 w 49"/>
                  <a:gd name="T13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50">
                    <a:moveTo>
                      <a:pt x="24" y="0"/>
                    </a:moveTo>
                    <a:cubicBezTo>
                      <a:pt x="12" y="0"/>
                      <a:pt x="2" y="8"/>
                      <a:pt x="0" y="18"/>
                    </a:cubicBezTo>
                    <a:cubicBezTo>
                      <a:pt x="6" y="25"/>
                      <a:pt x="11" y="34"/>
                      <a:pt x="11" y="45"/>
                    </a:cubicBezTo>
                    <a:cubicBezTo>
                      <a:pt x="11" y="45"/>
                      <a:pt x="11" y="46"/>
                      <a:pt x="11" y="46"/>
                    </a:cubicBezTo>
                    <a:cubicBezTo>
                      <a:pt x="14" y="49"/>
                      <a:pt x="19" y="50"/>
                      <a:pt x="24" y="50"/>
                    </a:cubicBezTo>
                    <a:cubicBezTo>
                      <a:pt x="37" y="50"/>
                      <a:pt x="49" y="39"/>
                      <a:pt x="49" y="25"/>
                    </a:cubicBezTo>
                    <a:cubicBezTo>
                      <a:pt x="49" y="11"/>
                      <a:pt x="37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zh-CN" altLang="en-US" sz="1280"/>
              </a:p>
            </p:txBody>
          </p:sp>
          <p:sp>
            <p:nvSpPr>
              <p:cNvPr id="27" name="Freeform 53"/>
              <p:cNvSpPr/>
              <p:nvPr/>
            </p:nvSpPr>
            <p:spPr bwMode="auto">
              <a:xfrm>
                <a:off x="2271305" y="1374866"/>
                <a:ext cx="187325" cy="187325"/>
              </a:xfrm>
              <a:custGeom>
                <a:avLst/>
                <a:gdLst>
                  <a:gd name="T0" fmla="*/ 40 w 50"/>
                  <a:gd name="T1" fmla="*/ 45 h 50"/>
                  <a:gd name="T2" fmla="*/ 50 w 50"/>
                  <a:gd name="T3" fmla="*/ 20 h 50"/>
                  <a:gd name="T4" fmla="*/ 25 w 50"/>
                  <a:gd name="T5" fmla="*/ 0 h 50"/>
                  <a:gd name="T6" fmla="*/ 0 w 50"/>
                  <a:gd name="T7" fmla="*/ 25 h 50"/>
                  <a:gd name="T8" fmla="*/ 25 w 50"/>
                  <a:gd name="T9" fmla="*/ 50 h 50"/>
                  <a:gd name="T10" fmla="*/ 40 w 50"/>
                  <a:gd name="T11" fmla="*/ 45 h 50"/>
                  <a:gd name="T12" fmla="*/ 40 w 50"/>
                  <a:gd name="T13" fmla="*/ 4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" h="50">
                    <a:moveTo>
                      <a:pt x="40" y="45"/>
                    </a:moveTo>
                    <a:cubicBezTo>
                      <a:pt x="40" y="35"/>
                      <a:pt x="44" y="26"/>
                      <a:pt x="50" y="20"/>
                    </a:cubicBezTo>
                    <a:cubicBezTo>
                      <a:pt x="48" y="8"/>
                      <a:pt x="37" y="0"/>
                      <a:pt x="25" y="0"/>
                    </a:cubicBezTo>
                    <a:cubicBezTo>
                      <a:pt x="12" y="0"/>
                      <a:pt x="0" y="11"/>
                      <a:pt x="0" y="25"/>
                    </a:cubicBezTo>
                    <a:cubicBezTo>
                      <a:pt x="0" y="39"/>
                      <a:pt x="12" y="50"/>
                      <a:pt x="25" y="50"/>
                    </a:cubicBezTo>
                    <a:cubicBezTo>
                      <a:pt x="31" y="50"/>
                      <a:pt x="36" y="48"/>
                      <a:pt x="40" y="45"/>
                    </a:cubicBezTo>
                    <a:cubicBezTo>
                      <a:pt x="40" y="45"/>
                      <a:pt x="40" y="45"/>
                      <a:pt x="4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zh-CN" altLang="en-US" sz="1280"/>
              </a:p>
            </p:txBody>
          </p:sp>
          <p:sp>
            <p:nvSpPr>
              <p:cNvPr id="28" name="Freeform 54"/>
              <p:cNvSpPr/>
              <p:nvPr/>
            </p:nvSpPr>
            <p:spPr bwMode="auto">
              <a:xfrm>
                <a:off x="2653892" y="1578066"/>
                <a:ext cx="255588" cy="285750"/>
              </a:xfrm>
              <a:custGeom>
                <a:avLst/>
                <a:gdLst>
                  <a:gd name="T0" fmla="*/ 40 w 68"/>
                  <a:gd name="T1" fmla="*/ 0 h 76"/>
                  <a:gd name="T2" fmla="*/ 24 w 68"/>
                  <a:gd name="T3" fmla="*/ 19 h 76"/>
                  <a:gd name="T4" fmla="*/ 9 w 68"/>
                  <a:gd name="T5" fmla="*/ 2 h 76"/>
                  <a:gd name="T6" fmla="*/ 0 w 68"/>
                  <a:gd name="T7" fmla="*/ 16 h 76"/>
                  <a:gd name="T8" fmla="*/ 32 w 68"/>
                  <a:gd name="T9" fmla="*/ 74 h 76"/>
                  <a:gd name="T10" fmla="*/ 31 w 68"/>
                  <a:gd name="T11" fmla="*/ 76 h 76"/>
                  <a:gd name="T12" fmla="*/ 67 w 68"/>
                  <a:gd name="T13" fmla="*/ 57 h 76"/>
                  <a:gd name="T14" fmla="*/ 68 w 68"/>
                  <a:gd name="T15" fmla="*/ 48 h 76"/>
                  <a:gd name="T16" fmla="*/ 40 w 68"/>
                  <a:gd name="T1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76">
                    <a:moveTo>
                      <a:pt x="40" y="0"/>
                    </a:moveTo>
                    <a:cubicBezTo>
                      <a:pt x="24" y="19"/>
                      <a:pt x="24" y="19"/>
                      <a:pt x="24" y="19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7" y="7"/>
                      <a:pt x="4" y="12"/>
                      <a:pt x="0" y="16"/>
                    </a:cubicBezTo>
                    <a:cubicBezTo>
                      <a:pt x="19" y="27"/>
                      <a:pt x="32" y="49"/>
                      <a:pt x="32" y="74"/>
                    </a:cubicBezTo>
                    <a:cubicBezTo>
                      <a:pt x="32" y="75"/>
                      <a:pt x="31" y="75"/>
                      <a:pt x="31" y="76"/>
                    </a:cubicBezTo>
                    <a:cubicBezTo>
                      <a:pt x="46" y="74"/>
                      <a:pt x="59" y="67"/>
                      <a:pt x="67" y="57"/>
                    </a:cubicBezTo>
                    <a:cubicBezTo>
                      <a:pt x="68" y="54"/>
                      <a:pt x="68" y="51"/>
                      <a:pt x="68" y="48"/>
                    </a:cubicBezTo>
                    <a:cubicBezTo>
                      <a:pt x="68" y="26"/>
                      <a:pt x="56" y="8"/>
                      <a:pt x="4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zh-CN" altLang="en-US" sz="1280"/>
              </a:p>
            </p:txBody>
          </p:sp>
          <p:sp>
            <p:nvSpPr>
              <p:cNvPr id="29" name="Freeform 55"/>
              <p:cNvSpPr/>
              <p:nvPr/>
            </p:nvSpPr>
            <p:spPr bwMode="auto">
              <a:xfrm>
                <a:off x="2203042" y="1578066"/>
                <a:ext cx="258763" cy="285750"/>
              </a:xfrm>
              <a:custGeom>
                <a:avLst/>
                <a:gdLst>
                  <a:gd name="T0" fmla="*/ 38 w 69"/>
                  <a:gd name="T1" fmla="*/ 74 h 76"/>
                  <a:gd name="T2" fmla="*/ 69 w 69"/>
                  <a:gd name="T3" fmla="*/ 17 h 76"/>
                  <a:gd name="T4" fmla="*/ 59 w 69"/>
                  <a:gd name="T5" fmla="*/ 0 h 76"/>
                  <a:gd name="T6" fmla="*/ 59 w 69"/>
                  <a:gd name="T7" fmla="*/ 0 h 76"/>
                  <a:gd name="T8" fmla="*/ 44 w 69"/>
                  <a:gd name="T9" fmla="*/ 19 h 76"/>
                  <a:gd name="T10" fmla="*/ 28 w 69"/>
                  <a:gd name="T11" fmla="*/ 1 h 76"/>
                  <a:gd name="T12" fmla="*/ 0 w 69"/>
                  <a:gd name="T13" fmla="*/ 48 h 76"/>
                  <a:gd name="T14" fmla="*/ 0 w 69"/>
                  <a:gd name="T15" fmla="*/ 57 h 76"/>
                  <a:gd name="T16" fmla="*/ 38 w 69"/>
                  <a:gd name="T17" fmla="*/ 76 h 76"/>
                  <a:gd name="T18" fmla="*/ 38 w 69"/>
                  <a:gd name="T19" fmla="*/ 7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76">
                    <a:moveTo>
                      <a:pt x="38" y="74"/>
                    </a:moveTo>
                    <a:cubicBezTo>
                      <a:pt x="38" y="49"/>
                      <a:pt x="50" y="28"/>
                      <a:pt x="69" y="17"/>
                    </a:cubicBezTo>
                    <a:cubicBezTo>
                      <a:pt x="65" y="12"/>
                      <a:pt x="61" y="7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44" y="19"/>
                      <a:pt x="44" y="19"/>
                      <a:pt x="44" y="19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12" y="8"/>
                      <a:pt x="0" y="26"/>
                      <a:pt x="0" y="48"/>
                    </a:cubicBezTo>
                    <a:cubicBezTo>
                      <a:pt x="0" y="51"/>
                      <a:pt x="0" y="54"/>
                      <a:pt x="0" y="57"/>
                    </a:cubicBezTo>
                    <a:cubicBezTo>
                      <a:pt x="9" y="67"/>
                      <a:pt x="22" y="75"/>
                      <a:pt x="38" y="76"/>
                    </a:cubicBezTo>
                    <a:cubicBezTo>
                      <a:pt x="38" y="75"/>
                      <a:pt x="38" y="75"/>
                      <a:pt x="38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zh-CN" altLang="en-US" sz="1280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6068077" y="2875507"/>
              <a:ext cx="2312412" cy="2545457"/>
              <a:chOff x="5943403" y="3106452"/>
              <a:chExt cx="1991643" cy="2252884"/>
            </a:xfrm>
          </p:grpSpPr>
          <p:sp>
            <p:nvSpPr>
              <p:cNvPr id="20" name="Freeform 7"/>
              <p:cNvSpPr/>
              <p:nvPr/>
            </p:nvSpPr>
            <p:spPr bwMode="auto">
              <a:xfrm>
                <a:off x="5943403" y="3106452"/>
                <a:ext cx="1325541" cy="2252884"/>
              </a:xfrm>
              <a:custGeom>
                <a:avLst/>
                <a:gdLst>
                  <a:gd name="T0" fmla="*/ 522 w 527"/>
                  <a:gd name="T1" fmla="*/ 286 h 897"/>
                  <a:gd name="T2" fmla="*/ 527 w 527"/>
                  <a:gd name="T3" fmla="*/ 470 h 897"/>
                  <a:gd name="T4" fmla="*/ 129 w 527"/>
                  <a:gd name="T5" fmla="*/ 897 h 897"/>
                  <a:gd name="T6" fmla="*/ 128 w 527"/>
                  <a:gd name="T7" fmla="*/ 870 h 897"/>
                  <a:gd name="T8" fmla="*/ 128 w 527"/>
                  <a:gd name="T9" fmla="*/ 714 h 897"/>
                  <a:gd name="T10" fmla="*/ 143 w 527"/>
                  <a:gd name="T11" fmla="*/ 675 h 897"/>
                  <a:gd name="T12" fmla="*/ 401 w 527"/>
                  <a:gd name="T13" fmla="*/ 389 h 897"/>
                  <a:gd name="T14" fmla="*/ 413 w 527"/>
                  <a:gd name="T15" fmla="*/ 375 h 897"/>
                  <a:gd name="T16" fmla="*/ 0 w 527"/>
                  <a:gd name="T17" fmla="*/ 5 h 897"/>
                  <a:gd name="T18" fmla="*/ 101 w 527"/>
                  <a:gd name="T19" fmla="*/ 5 h 897"/>
                  <a:gd name="T20" fmla="*/ 165 w 527"/>
                  <a:gd name="T21" fmla="*/ 5 h 897"/>
                  <a:gd name="T22" fmla="*/ 258 w 527"/>
                  <a:gd name="T23" fmla="*/ 41 h 897"/>
                  <a:gd name="T24" fmla="*/ 497 w 527"/>
                  <a:gd name="T25" fmla="*/ 265 h 897"/>
                  <a:gd name="T26" fmla="*/ 522 w 527"/>
                  <a:gd name="T27" fmla="*/ 286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27" h="897">
                    <a:moveTo>
                      <a:pt x="522" y="286"/>
                    </a:moveTo>
                    <a:cubicBezTo>
                      <a:pt x="482" y="350"/>
                      <a:pt x="483" y="410"/>
                      <a:pt x="527" y="470"/>
                    </a:cubicBezTo>
                    <a:cubicBezTo>
                      <a:pt x="395" y="611"/>
                      <a:pt x="264" y="752"/>
                      <a:pt x="129" y="897"/>
                    </a:cubicBezTo>
                    <a:cubicBezTo>
                      <a:pt x="129" y="884"/>
                      <a:pt x="128" y="877"/>
                      <a:pt x="128" y="870"/>
                    </a:cubicBezTo>
                    <a:cubicBezTo>
                      <a:pt x="128" y="818"/>
                      <a:pt x="128" y="766"/>
                      <a:pt x="128" y="714"/>
                    </a:cubicBezTo>
                    <a:cubicBezTo>
                      <a:pt x="127" y="698"/>
                      <a:pt x="132" y="687"/>
                      <a:pt x="143" y="675"/>
                    </a:cubicBezTo>
                    <a:cubicBezTo>
                      <a:pt x="229" y="580"/>
                      <a:pt x="315" y="485"/>
                      <a:pt x="401" y="389"/>
                    </a:cubicBezTo>
                    <a:cubicBezTo>
                      <a:pt x="405" y="385"/>
                      <a:pt x="408" y="381"/>
                      <a:pt x="413" y="375"/>
                    </a:cubicBezTo>
                    <a:cubicBezTo>
                      <a:pt x="276" y="253"/>
                      <a:pt x="140" y="131"/>
                      <a:pt x="0" y="5"/>
                    </a:cubicBezTo>
                    <a:cubicBezTo>
                      <a:pt x="38" y="5"/>
                      <a:pt x="70" y="5"/>
                      <a:pt x="101" y="5"/>
                    </a:cubicBezTo>
                    <a:cubicBezTo>
                      <a:pt x="123" y="5"/>
                      <a:pt x="144" y="8"/>
                      <a:pt x="165" y="5"/>
                    </a:cubicBezTo>
                    <a:cubicBezTo>
                      <a:pt x="204" y="0"/>
                      <a:pt x="231" y="15"/>
                      <a:pt x="258" y="41"/>
                    </a:cubicBezTo>
                    <a:cubicBezTo>
                      <a:pt x="337" y="117"/>
                      <a:pt x="417" y="191"/>
                      <a:pt x="497" y="265"/>
                    </a:cubicBezTo>
                    <a:cubicBezTo>
                      <a:pt x="505" y="273"/>
                      <a:pt x="513" y="279"/>
                      <a:pt x="522" y="28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solidFill>
                    <a:schemeClr val="lt1"/>
                  </a:solidFill>
                </a:endParaRPr>
              </a:p>
            </p:txBody>
          </p:sp>
          <p:sp>
            <p:nvSpPr>
              <p:cNvPr id="21" name="Freeform 11"/>
              <p:cNvSpPr/>
              <p:nvPr/>
            </p:nvSpPr>
            <p:spPr bwMode="auto">
              <a:xfrm>
                <a:off x="7252909" y="3685039"/>
                <a:ext cx="682137" cy="700968"/>
              </a:xfrm>
              <a:custGeom>
                <a:avLst/>
                <a:gdLst>
                  <a:gd name="T0" fmla="*/ 256 w 256"/>
                  <a:gd name="T1" fmla="*/ 142 h 282"/>
                  <a:gd name="T2" fmla="*/ 128 w 256"/>
                  <a:gd name="T3" fmla="*/ 280 h 282"/>
                  <a:gd name="T4" fmla="*/ 44 w 256"/>
                  <a:gd name="T5" fmla="*/ 235 h 282"/>
                  <a:gd name="T6" fmla="*/ 47 w 256"/>
                  <a:gd name="T7" fmla="*/ 50 h 282"/>
                  <a:gd name="T8" fmla="*/ 169 w 256"/>
                  <a:gd name="T9" fmla="*/ 16 h 282"/>
                  <a:gd name="T10" fmla="*/ 255 w 256"/>
                  <a:gd name="T11" fmla="*/ 126 h 282"/>
                  <a:gd name="T12" fmla="*/ 256 w 256"/>
                  <a:gd name="T13" fmla="*/ 14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6" h="282">
                    <a:moveTo>
                      <a:pt x="256" y="142"/>
                    </a:moveTo>
                    <a:cubicBezTo>
                      <a:pt x="255" y="224"/>
                      <a:pt x="200" y="282"/>
                      <a:pt x="128" y="280"/>
                    </a:cubicBezTo>
                    <a:cubicBezTo>
                      <a:pt x="93" y="278"/>
                      <a:pt x="65" y="262"/>
                      <a:pt x="44" y="235"/>
                    </a:cubicBezTo>
                    <a:cubicBezTo>
                      <a:pt x="0" y="183"/>
                      <a:pt x="2" y="100"/>
                      <a:pt x="47" y="50"/>
                    </a:cubicBezTo>
                    <a:cubicBezTo>
                      <a:pt x="80" y="13"/>
                      <a:pt x="122" y="0"/>
                      <a:pt x="169" y="16"/>
                    </a:cubicBezTo>
                    <a:cubicBezTo>
                      <a:pt x="221" y="33"/>
                      <a:pt x="246" y="74"/>
                      <a:pt x="255" y="126"/>
                    </a:cubicBezTo>
                    <a:cubicBezTo>
                      <a:pt x="256" y="133"/>
                      <a:pt x="256" y="139"/>
                      <a:pt x="256" y="14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13" name="组合 12"/>
            <p:cNvGrpSpPr>
              <a:grpSpLocks noChangeAspect="1"/>
            </p:cNvGrpSpPr>
            <p:nvPr/>
          </p:nvGrpSpPr>
          <p:grpSpPr>
            <a:xfrm>
              <a:off x="7874344" y="3816736"/>
              <a:ext cx="255263" cy="249825"/>
              <a:chOff x="4005263" y="4962526"/>
              <a:chExt cx="277812" cy="279400"/>
            </a:xfrm>
            <a:solidFill>
              <a:schemeClr val="bg1"/>
            </a:solidFill>
          </p:grpSpPr>
          <p:sp>
            <p:nvSpPr>
              <p:cNvPr id="15" name="Freeform 478"/>
              <p:cNvSpPr/>
              <p:nvPr/>
            </p:nvSpPr>
            <p:spPr bwMode="auto">
              <a:xfrm>
                <a:off x="4005263" y="4962526"/>
                <a:ext cx="250825" cy="250825"/>
              </a:xfrm>
              <a:custGeom>
                <a:avLst/>
                <a:gdLst>
                  <a:gd name="T0" fmla="*/ 129 w 258"/>
                  <a:gd name="T1" fmla="*/ 245 h 259"/>
                  <a:gd name="T2" fmla="*/ 14 w 258"/>
                  <a:gd name="T3" fmla="*/ 129 h 259"/>
                  <a:gd name="T4" fmla="*/ 129 w 258"/>
                  <a:gd name="T5" fmla="*/ 14 h 259"/>
                  <a:gd name="T6" fmla="*/ 244 w 258"/>
                  <a:gd name="T7" fmla="*/ 129 h 259"/>
                  <a:gd name="T8" fmla="*/ 241 w 258"/>
                  <a:gd name="T9" fmla="*/ 156 h 259"/>
                  <a:gd name="T10" fmla="*/ 255 w 258"/>
                  <a:gd name="T11" fmla="*/ 159 h 259"/>
                  <a:gd name="T12" fmla="*/ 258 w 258"/>
                  <a:gd name="T13" fmla="*/ 129 h 259"/>
                  <a:gd name="T14" fmla="*/ 129 w 258"/>
                  <a:gd name="T15" fmla="*/ 0 h 259"/>
                  <a:gd name="T16" fmla="*/ 0 w 258"/>
                  <a:gd name="T17" fmla="*/ 129 h 259"/>
                  <a:gd name="T18" fmla="*/ 129 w 258"/>
                  <a:gd name="T19" fmla="*/ 259 h 259"/>
                  <a:gd name="T20" fmla="*/ 155 w 258"/>
                  <a:gd name="T21" fmla="*/ 256 h 259"/>
                  <a:gd name="T22" fmla="*/ 152 w 258"/>
                  <a:gd name="T23" fmla="*/ 242 h 259"/>
                  <a:gd name="T24" fmla="*/ 129 w 258"/>
                  <a:gd name="T25" fmla="*/ 245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8" h="259">
                    <a:moveTo>
                      <a:pt x="129" y="245"/>
                    </a:moveTo>
                    <a:cubicBezTo>
                      <a:pt x="65" y="245"/>
                      <a:pt x="14" y="193"/>
                      <a:pt x="14" y="129"/>
                    </a:cubicBezTo>
                    <a:cubicBezTo>
                      <a:pt x="14" y="66"/>
                      <a:pt x="65" y="14"/>
                      <a:pt x="129" y="14"/>
                    </a:cubicBezTo>
                    <a:cubicBezTo>
                      <a:pt x="193" y="14"/>
                      <a:pt x="244" y="66"/>
                      <a:pt x="244" y="129"/>
                    </a:cubicBezTo>
                    <a:cubicBezTo>
                      <a:pt x="244" y="139"/>
                      <a:pt x="243" y="148"/>
                      <a:pt x="241" y="156"/>
                    </a:cubicBezTo>
                    <a:cubicBezTo>
                      <a:pt x="255" y="159"/>
                      <a:pt x="255" y="159"/>
                      <a:pt x="255" y="159"/>
                    </a:cubicBezTo>
                    <a:cubicBezTo>
                      <a:pt x="257" y="150"/>
                      <a:pt x="258" y="140"/>
                      <a:pt x="258" y="129"/>
                    </a:cubicBezTo>
                    <a:cubicBezTo>
                      <a:pt x="258" y="58"/>
                      <a:pt x="200" y="0"/>
                      <a:pt x="129" y="0"/>
                    </a:cubicBezTo>
                    <a:cubicBezTo>
                      <a:pt x="58" y="0"/>
                      <a:pt x="0" y="58"/>
                      <a:pt x="0" y="129"/>
                    </a:cubicBezTo>
                    <a:cubicBezTo>
                      <a:pt x="0" y="201"/>
                      <a:pt x="58" y="259"/>
                      <a:pt x="129" y="259"/>
                    </a:cubicBezTo>
                    <a:cubicBezTo>
                      <a:pt x="138" y="259"/>
                      <a:pt x="147" y="258"/>
                      <a:pt x="155" y="256"/>
                    </a:cubicBezTo>
                    <a:cubicBezTo>
                      <a:pt x="152" y="242"/>
                      <a:pt x="152" y="242"/>
                      <a:pt x="152" y="242"/>
                    </a:cubicBezTo>
                    <a:cubicBezTo>
                      <a:pt x="145" y="244"/>
                      <a:pt x="137" y="245"/>
                      <a:pt x="129" y="2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zh-CN" altLang="en-US" sz="1280"/>
              </a:p>
            </p:txBody>
          </p:sp>
          <p:sp>
            <p:nvSpPr>
              <p:cNvPr id="17" name="Freeform 479"/>
              <p:cNvSpPr>
                <a:spLocks noEditPoints="1"/>
              </p:cNvSpPr>
              <p:nvPr/>
            </p:nvSpPr>
            <p:spPr bwMode="auto">
              <a:xfrm>
                <a:off x="4027488" y="4984751"/>
                <a:ext cx="206375" cy="206375"/>
              </a:xfrm>
              <a:custGeom>
                <a:avLst/>
                <a:gdLst>
                  <a:gd name="T0" fmla="*/ 106 w 212"/>
                  <a:gd name="T1" fmla="*/ 0 h 213"/>
                  <a:gd name="T2" fmla="*/ 0 w 212"/>
                  <a:gd name="T3" fmla="*/ 106 h 213"/>
                  <a:gd name="T4" fmla="*/ 106 w 212"/>
                  <a:gd name="T5" fmla="*/ 213 h 213"/>
                  <a:gd name="T6" fmla="*/ 127 w 212"/>
                  <a:gd name="T7" fmla="*/ 211 h 213"/>
                  <a:gd name="T8" fmla="*/ 105 w 212"/>
                  <a:gd name="T9" fmla="*/ 106 h 213"/>
                  <a:gd name="T10" fmla="*/ 120 w 212"/>
                  <a:gd name="T11" fmla="*/ 110 h 213"/>
                  <a:gd name="T12" fmla="*/ 117 w 212"/>
                  <a:gd name="T13" fmla="*/ 103 h 213"/>
                  <a:gd name="T14" fmla="*/ 128 w 212"/>
                  <a:gd name="T15" fmla="*/ 92 h 213"/>
                  <a:gd name="T16" fmla="*/ 139 w 212"/>
                  <a:gd name="T17" fmla="*/ 103 h 213"/>
                  <a:gd name="T18" fmla="*/ 132 w 212"/>
                  <a:gd name="T19" fmla="*/ 113 h 213"/>
                  <a:gd name="T20" fmla="*/ 209 w 212"/>
                  <a:gd name="T21" fmla="*/ 131 h 213"/>
                  <a:gd name="T22" fmla="*/ 212 w 212"/>
                  <a:gd name="T23" fmla="*/ 106 h 213"/>
                  <a:gd name="T24" fmla="*/ 106 w 212"/>
                  <a:gd name="T25" fmla="*/ 0 h 213"/>
                  <a:gd name="T26" fmla="*/ 42 w 212"/>
                  <a:gd name="T27" fmla="*/ 54 h 213"/>
                  <a:gd name="T28" fmla="*/ 57 w 212"/>
                  <a:gd name="T29" fmla="*/ 70 h 213"/>
                  <a:gd name="T30" fmla="*/ 42 w 212"/>
                  <a:gd name="T31" fmla="*/ 85 h 213"/>
                  <a:gd name="T32" fmla="*/ 26 w 212"/>
                  <a:gd name="T33" fmla="*/ 70 h 213"/>
                  <a:gd name="T34" fmla="*/ 42 w 212"/>
                  <a:gd name="T35" fmla="*/ 54 h 213"/>
                  <a:gd name="T36" fmla="*/ 40 w 212"/>
                  <a:gd name="T37" fmla="*/ 154 h 213"/>
                  <a:gd name="T38" fmla="*/ 21 w 212"/>
                  <a:gd name="T39" fmla="*/ 135 h 213"/>
                  <a:gd name="T40" fmla="*/ 40 w 212"/>
                  <a:gd name="T41" fmla="*/ 115 h 213"/>
                  <a:gd name="T42" fmla="*/ 60 w 212"/>
                  <a:gd name="T43" fmla="*/ 135 h 213"/>
                  <a:gd name="T44" fmla="*/ 40 w 212"/>
                  <a:gd name="T45" fmla="*/ 154 h 213"/>
                  <a:gd name="T46" fmla="*/ 89 w 212"/>
                  <a:gd name="T47" fmla="*/ 70 h 213"/>
                  <a:gd name="T48" fmla="*/ 102 w 212"/>
                  <a:gd name="T49" fmla="*/ 83 h 213"/>
                  <a:gd name="T50" fmla="*/ 89 w 212"/>
                  <a:gd name="T51" fmla="*/ 96 h 213"/>
                  <a:gd name="T52" fmla="*/ 76 w 212"/>
                  <a:gd name="T53" fmla="*/ 83 h 213"/>
                  <a:gd name="T54" fmla="*/ 89 w 212"/>
                  <a:gd name="T55" fmla="*/ 70 h 213"/>
                  <a:gd name="T56" fmla="*/ 76 w 212"/>
                  <a:gd name="T57" fmla="*/ 133 h 213"/>
                  <a:gd name="T58" fmla="*/ 89 w 212"/>
                  <a:gd name="T59" fmla="*/ 120 h 213"/>
                  <a:gd name="T60" fmla="*/ 102 w 212"/>
                  <a:gd name="T61" fmla="*/ 133 h 213"/>
                  <a:gd name="T62" fmla="*/ 89 w 212"/>
                  <a:gd name="T63" fmla="*/ 146 h 213"/>
                  <a:gd name="T64" fmla="*/ 76 w 212"/>
                  <a:gd name="T65" fmla="*/ 133 h 213"/>
                  <a:gd name="T66" fmla="*/ 117 w 212"/>
                  <a:gd name="T67" fmla="*/ 183 h 213"/>
                  <a:gd name="T68" fmla="*/ 102 w 212"/>
                  <a:gd name="T69" fmla="*/ 198 h 213"/>
                  <a:gd name="T70" fmla="*/ 87 w 212"/>
                  <a:gd name="T71" fmla="*/ 183 h 213"/>
                  <a:gd name="T72" fmla="*/ 102 w 212"/>
                  <a:gd name="T73" fmla="*/ 168 h 213"/>
                  <a:gd name="T74" fmla="*/ 117 w 212"/>
                  <a:gd name="T75" fmla="*/ 183 h 213"/>
                  <a:gd name="T76" fmla="*/ 106 w 212"/>
                  <a:gd name="T77" fmla="*/ 55 h 213"/>
                  <a:gd name="T78" fmla="*/ 88 w 212"/>
                  <a:gd name="T79" fmla="*/ 36 h 213"/>
                  <a:gd name="T80" fmla="*/ 106 w 212"/>
                  <a:gd name="T81" fmla="*/ 18 h 213"/>
                  <a:gd name="T82" fmla="*/ 125 w 212"/>
                  <a:gd name="T83" fmla="*/ 36 h 213"/>
                  <a:gd name="T84" fmla="*/ 106 w 212"/>
                  <a:gd name="T85" fmla="*/ 55 h 213"/>
                  <a:gd name="T86" fmla="*/ 139 w 212"/>
                  <a:gd name="T87" fmla="*/ 49 h 213"/>
                  <a:gd name="T88" fmla="*/ 152 w 212"/>
                  <a:gd name="T89" fmla="*/ 36 h 213"/>
                  <a:gd name="T90" fmla="*/ 165 w 212"/>
                  <a:gd name="T91" fmla="*/ 49 h 213"/>
                  <a:gd name="T92" fmla="*/ 152 w 212"/>
                  <a:gd name="T93" fmla="*/ 62 h 213"/>
                  <a:gd name="T94" fmla="*/ 139 w 212"/>
                  <a:gd name="T95" fmla="*/ 49 h 213"/>
                  <a:gd name="T96" fmla="*/ 175 w 212"/>
                  <a:gd name="T97" fmla="*/ 112 h 213"/>
                  <a:gd name="T98" fmla="*/ 157 w 212"/>
                  <a:gd name="T99" fmla="*/ 95 h 213"/>
                  <a:gd name="T100" fmla="*/ 175 w 212"/>
                  <a:gd name="T101" fmla="*/ 77 h 213"/>
                  <a:gd name="T102" fmla="*/ 193 w 212"/>
                  <a:gd name="T103" fmla="*/ 95 h 213"/>
                  <a:gd name="T104" fmla="*/ 175 w 212"/>
                  <a:gd name="T105" fmla="*/ 11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12" h="213">
                    <a:moveTo>
                      <a:pt x="106" y="0"/>
                    </a:moveTo>
                    <a:cubicBezTo>
                      <a:pt x="47" y="0"/>
                      <a:pt x="0" y="48"/>
                      <a:pt x="0" y="106"/>
                    </a:cubicBezTo>
                    <a:cubicBezTo>
                      <a:pt x="0" y="165"/>
                      <a:pt x="47" y="213"/>
                      <a:pt x="106" y="213"/>
                    </a:cubicBezTo>
                    <a:cubicBezTo>
                      <a:pt x="113" y="213"/>
                      <a:pt x="120" y="212"/>
                      <a:pt x="127" y="211"/>
                    </a:cubicBezTo>
                    <a:cubicBezTo>
                      <a:pt x="105" y="106"/>
                      <a:pt x="105" y="106"/>
                      <a:pt x="105" y="106"/>
                    </a:cubicBezTo>
                    <a:cubicBezTo>
                      <a:pt x="120" y="110"/>
                      <a:pt x="120" y="110"/>
                      <a:pt x="120" y="110"/>
                    </a:cubicBezTo>
                    <a:cubicBezTo>
                      <a:pt x="118" y="108"/>
                      <a:pt x="117" y="105"/>
                      <a:pt x="117" y="103"/>
                    </a:cubicBezTo>
                    <a:cubicBezTo>
                      <a:pt x="117" y="97"/>
                      <a:pt x="122" y="92"/>
                      <a:pt x="128" y="92"/>
                    </a:cubicBezTo>
                    <a:cubicBezTo>
                      <a:pt x="134" y="92"/>
                      <a:pt x="139" y="97"/>
                      <a:pt x="139" y="103"/>
                    </a:cubicBezTo>
                    <a:cubicBezTo>
                      <a:pt x="139" y="107"/>
                      <a:pt x="136" y="111"/>
                      <a:pt x="132" y="113"/>
                    </a:cubicBezTo>
                    <a:cubicBezTo>
                      <a:pt x="209" y="131"/>
                      <a:pt x="209" y="131"/>
                      <a:pt x="209" y="131"/>
                    </a:cubicBezTo>
                    <a:cubicBezTo>
                      <a:pt x="211" y="123"/>
                      <a:pt x="212" y="115"/>
                      <a:pt x="212" y="106"/>
                    </a:cubicBezTo>
                    <a:cubicBezTo>
                      <a:pt x="212" y="48"/>
                      <a:pt x="165" y="0"/>
                      <a:pt x="106" y="0"/>
                    </a:cubicBezTo>
                    <a:close/>
                    <a:moveTo>
                      <a:pt x="42" y="54"/>
                    </a:moveTo>
                    <a:cubicBezTo>
                      <a:pt x="50" y="54"/>
                      <a:pt x="57" y="61"/>
                      <a:pt x="57" y="70"/>
                    </a:cubicBezTo>
                    <a:cubicBezTo>
                      <a:pt x="57" y="78"/>
                      <a:pt x="50" y="85"/>
                      <a:pt x="42" y="85"/>
                    </a:cubicBezTo>
                    <a:cubicBezTo>
                      <a:pt x="33" y="85"/>
                      <a:pt x="26" y="78"/>
                      <a:pt x="26" y="70"/>
                    </a:cubicBezTo>
                    <a:cubicBezTo>
                      <a:pt x="26" y="61"/>
                      <a:pt x="33" y="54"/>
                      <a:pt x="42" y="54"/>
                    </a:cubicBezTo>
                    <a:close/>
                    <a:moveTo>
                      <a:pt x="40" y="154"/>
                    </a:moveTo>
                    <a:cubicBezTo>
                      <a:pt x="30" y="154"/>
                      <a:pt x="21" y="146"/>
                      <a:pt x="21" y="135"/>
                    </a:cubicBezTo>
                    <a:cubicBezTo>
                      <a:pt x="21" y="124"/>
                      <a:pt x="30" y="115"/>
                      <a:pt x="40" y="115"/>
                    </a:cubicBezTo>
                    <a:cubicBezTo>
                      <a:pt x="51" y="115"/>
                      <a:pt x="60" y="124"/>
                      <a:pt x="60" y="135"/>
                    </a:cubicBezTo>
                    <a:cubicBezTo>
                      <a:pt x="60" y="146"/>
                      <a:pt x="51" y="154"/>
                      <a:pt x="40" y="154"/>
                    </a:cubicBezTo>
                    <a:close/>
                    <a:moveTo>
                      <a:pt x="89" y="70"/>
                    </a:moveTo>
                    <a:cubicBezTo>
                      <a:pt x="96" y="70"/>
                      <a:pt x="102" y="76"/>
                      <a:pt x="102" y="83"/>
                    </a:cubicBezTo>
                    <a:cubicBezTo>
                      <a:pt x="102" y="90"/>
                      <a:pt x="96" y="96"/>
                      <a:pt x="89" y="96"/>
                    </a:cubicBezTo>
                    <a:cubicBezTo>
                      <a:pt x="82" y="96"/>
                      <a:pt x="76" y="90"/>
                      <a:pt x="76" y="83"/>
                    </a:cubicBezTo>
                    <a:cubicBezTo>
                      <a:pt x="76" y="76"/>
                      <a:pt x="82" y="70"/>
                      <a:pt x="89" y="70"/>
                    </a:cubicBezTo>
                    <a:close/>
                    <a:moveTo>
                      <a:pt x="76" y="133"/>
                    </a:moveTo>
                    <a:cubicBezTo>
                      <a:pt x="76" y="126"/>
                      <a:pt x="82" y="120"/>
                      <a:pt x="89" y="120"/>
                    </a:cubicBezTo>
                    <a:cubicBezTo>
                      <a:pt x="96" y="120"/>
                      <a:pt x="102" y="126"/>
                      <a:pt x="102" y="133"/>
                    </a:cubicBezTo>
                    <a:cubicBezTo>
                      <a:pt x="102" y="140"/>
                      <a:pt x="96" y="146"/>
                      <a:pt x="89" y="146"/>
                    </a:cubicBezTo>
                    <a:cubicBezTo>
                      <a:pt x="82" y="146"/>
                      <a:pt x="76" y="140"/>
                      <a:pt x="76" y="133"/>
                    </a:cubicBezTo>
                    <a:close/>
                    <a:moveTo>
                      <a:pt x="117" y="183"/>
                    </a:moveTo>
                    <a:cubicBezTo>
                      <a:pt x="117" y="191"/>
                      <a:pt x="110" y="198"/>
                      <a:pt x="102" y="198"/>
                    </a:cubicBezTo>
                    <a:cubicBezTo>
                      <a:pt x="94" y="198"/>
                      <a:pt x="87" y="191"/>
                      <a:pt x="87" y="183"/>
                    </a:cubicBezTo>
                    <a:cubicBezTo>
                      <a:pt x="87" y="175"/>
                      <a:pt x="94" y="168"/>
                      <a:pt x="102" y="168"/>
                    </a:cubicBezTo>
                    <a:cubicBezTo>
                      <a:pt x="110" y="168"/>
                      <a:pt x="117" y="175"/>
                      <a:pt x="117" y="183"/>
                    </a:cubicBezTo>
                    <a:close/>
                    <a:moveTo>
                      <a:pt x="106" y="55"/>
                    </a:moveTo>
                    <a:cubicBezTo>
                      <a:pt x="96" y="55"/>
                      <a:pt x="88" y="46"/>
                      <a:pt x="88" y="36"/>
                    </a:cubicBezTo>
                    <a:cubicBezTo>
                      <a:pt x="88" y="26"/>
                      <a:pt x="96" y="18"/>
                      <a:pt x="106" y="18"/>
                    </a:cubicBezTo>
                    <a:cubicBezTo>
                      <a:pt x="116" y="18"/>
                      <a:pt x="125" y="26"/>
                      <a:pt x="125" y="36"/>
                    </a:cubicBezTo>
                    <a:cubicBezTo>
                      <a:pt x="125" y="46"/>
                      <a:pt x="116" y="55"/>
                      <a:pt x="106" y="55"/>
                    </a:cubicBezTo>
                    <a:close/>
                    <a:moveTo>
                      <a:pt x="139" y="49"/>
                    </a:moveTo>
                    <a:cubicBezTo>
                      <a:pt x="139" y="42"/>
                      <a:pt x="145" y="36"/>
                      <a:pt x="152" y="36"/>
                    </a:cubicBezTo>
                    <a:cubicBezTo>
                      <a:pt x="159" y="36"/>
                      <a:pt x="165" y="42"/>
                      <a:pt x="165" y="49"/>
                    </a:cubicBezTo>
                    <a:cubicBezTo>
                      <a:pt x="165" y="56"/>
                      <a:pt x="159" y="62"/>
                      <a:pt x="152" y="62"/>
                    </a:cubicBezTo>
                    <a:cubicBezTo>
                      <a:pt x="145" y="62"/>
                      <a:pt x="139" y="56"/>
                      <a:pt x="139" y="49"/>
                    </a:cubicBezTo>
                    <a:close/>
                    <a:moveTo>
                      <a:pt x="175" y="112"/>
                    </a:moveTo>
                    <a:cubicBezTo>
                      <a:pt x="165" y="112"/>
                      <a:pt x="157" y="105"/>
                      <a:pt x="157" y="95"/>
                    </a:cubicBezTo>
                    <a:cubicBezTo>
                      <a:pt x="157" y="85"/>
                      <a:pt x="165" y="77"/>
                      <a:pt x="175" y="77"/>
                    </a:cubicBezTo>
                    <a:cubicBezTo>
                      <a:pt x="185" y="77"/>
                      <a:pt x="193" y="85"/>
                      <a:pt x="193" y="95"/>
                    </a:cubicBezTo>
                    <a:cubicBezTo>
                      <a:pt x="193" y="105"/>
                      <a:pt x="185" y="112"/>
                      <a:pt x="175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zh-CN" altLang="en-US" sz="1280"/>
              </a:p>
            </p:txBody>
          </p:sp>
          <p:sp>
            <p:nvSpPr>
              <p:cNvPr id="18" name="Freeform 480"/>
              <p:cNvSpPr/>
              <p:nvPr/>
            </p:nvSpPr>
            <p:spPr bwMode="auto">
              <a:xfrm>
                <a:off x="4184650" y="5145088"/>
                <a:ext cx="98425" cy="96838"/>
              </a:xfrm>
              <a:custGeom>
                <a:avLst/>
                <a:gdLst>
                  <a:gd name="T0" fmla="*/ 90 w 103"/>
                  <a:gd name="T1" fmla="*/ 0 h 100"/>
                  <a:gd name="T2" fmla="*/ 0 w 103"/>
                  <a:gd name="T3" fmla="*/ 87 h 100"/>
                  <a:gd name="T4" fmla="*/ 3 w 103"/>
                  <a:gd name="T5" fmla="*/ 100 h 100"/>
                  <a:gd name="T6" fmla="*/ 103 w 103"/>
                  <a:gd name="T7" fmla="*/ 4 h 100"/>
                  <a:gd name="T8" fmla="*/ 90 w 103"/>
                  <a:gd name="T9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100">
                    <a:moveTo>
                      <a:pt x="90" y="0"/>
                    </a:moveTo>
                    <a:cubicBezTo>
                      <a:pt x="79" y="44"/>
                      <a:pt x="44" y="78"/>
                      <a:pt x="0" y="87"/>
                    </a:cubicBezTo>
                    <a:cubicBezTo>
                      <a:pt x="3" y="100"/>
                      <a:pt x="3" y="100"/>
                      <a:pt x="3" y="100"/>
                    </a:cubicBezTo>
                    <a:cubicBezTo>
                      <a:pt x="53" y="90"/>
                      <a:pt x="92" y="52"/>
                      <a:pt x="103" y="4"/>
                    </a:cubicBezTo>
                    <a:lnTo>
                      <a:pt x="9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zh-CN" altLang="en-US" sz="1280"/>
              </a:p>
            </p:txBody>
          </p:sp>
          <p:sp>
            <p:nvSpPr>
              <p:cNvPr id="19" name="Freeform 481"/>
              <p:cNvSpPr>
                <a:spLocks noEditPoints="1"/>
              </p:cNvSpPr>
              <p:nvPr/>
            </p:nvSpPr>
            <p:spPr bwMode="auto">
              <a:xfrm>
                <a:off x="4162425" y="5118101"/>
                <a:ext cx="100013" cy="101600"/>
              </a:xfrm>
              <a:custGeom>
                <a:avLst/>
                <a:gdLst>
                  <a:gd name="T0" fmla="*/ 104 w 104"/>
                  <a:gd name="T1" fmla="*/ 25 h 105"/>
                  <a:gd name="T2" fmla="*/ 27 w 104"/>
                  <a:gd name="T3" fmla="*/ 7 h 105"/>
                  <a:gd name="T4" fmla="*/ 23 w 104"/>
                  <a:gd name="T5" fmla="*/ 8 h 105"/>
                  <a:gd name="T6" fmla="*/ 14 w 104"/>
                  <a:gd name="T7" fmla="*/ 4 h 105"/>
                  <a:gd name="T8" fmla="*/ 0 w 104"/>
                  <a:gd name="T9" fmla="*/ 0 h 105"/>
                  <a:gd name="T10" fmla="*/ 22 w 104"/>
                  <a:gd name="T11" fmla="*/ 105 h 105"/>
                  <a:gd name="T12" fmla="*/ 104 w 104"/>
                  <a:gd name="T13" fmla="*/ 25 h 105"/>
                  <a:gd name="T14" fmla="*/ 73 w 104"/>
                  <a:gd name="T15" fmla="*/ 20 h 105"/>
                  <a:gd name="T16" fmla="*/ 84 w 104"/>
                  <a:gd name="T17" fmla="*/ 31 h 105"/>
                  <a:gd name="T18" fmla="*/ 73 w 104"/>
                  <a:gd name="T19" fmla="*/ 42 h 105"/>
                  <a:gd name="T20" fmla="*/ 62 w 104"/>
                  <a:gd name="T21" fmla="*/ 31 h 105"/>
                  <a:gd name="T22" fmla="*/ 73 w 104"/>
                  <a:gd name="T23" fmla="*/ 20 h 105"/>
                  <a:gd name="T24" fmla="*/ 31 w 104"/>
                  <a:gd name="T25" fmla="*/ 62 h 105"/>
                  <a:gd name="T26" fmla="*/ 13 w 104"/>
                  <a:gd name="T27" fmla="*/ 43 h 105"/>
                  <a:gd name="T28" fmla="*/ 31 w 104"/>
                  <a:gd name="T29" fmla="*/ 24 h 105"/>
                  <a:gd name="T30" fmla="*/ 50 w 104"/>
                  <a:gd name="T31" fmla="*/ 43 h 105"/>
                  <a:gd name="T32" fmla="*/ 31 w 104"/>
                  <a:gd name="T33" fmla="*/ 62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4" h="105">
                    <a:moveTo>
                      <a:pt x="104" y="25"/>
                    </a:moveTo>
                    <a:cubicBezTo>
                      <a:pt x="27" y="7"/>
                      <a:pt x="27" y="7"/>
                      <a:pt x="27" y="7"/>
                    </a:cubicBezTo>
                    <a:cubicBezTo>
                      <a:pt x="26" y="7"/>
                      <a:pt x="24" y="8"/>
                      <a:pt x="23" y="8"/>
                    </a:cubicBezTo>
                    <a:cubicBezTo>
                      <a:pt x="19" y="8"/>
                      <a:pt x="16" y="6"/>
                      <a:pt x="14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2" y="105"/>
                      <a:pt x="22" y="105"/>
                      <a:pt x="22" y="105"/>
                    </a:cubicBezTo>
                    <a:cubicBezTo>
                      <a:pt x="62" y="97"/>
                      <a:pt x="94" y="65"/>
                      <a:pt x="104" y="25"/>
                    </a:cubicBezTo>
                    <a:close/>
                    <a:moveTo>
                      <a:pt x="73" y="20"/>
                    </a:moveTo>
                    <a:cubicBezTo>
                      <a:pt x="79" y="20"/>
                      <a:pt x="84" y="25"/>
                      <a:pt x="84" y="31"/>
                    </a:cubicBezTo>
                    <a:cubicBezTo>
                      <a:pt x="84" y="37"/>
                      <a:pt x="79" y="42"/>
                      <a:pt x="73" y="42"/>
                    </a:cubicBezTo>
                    <a:cubicBezTo>
                      <a:pt x="67" y="42"/>
                      <a:pt x="62" y="37"/>
                      <a:pt x="62" y="31"/>
                    </a:cubicBezTo>
                    <a:cubicBezTo>
                      <a:pt x="62" y="25"/>
                      <a:pt x="67" y="20"/>
                      <a:pt x="73" y="20"/>
                    </a:cubicBezTo>
                    <a:close/>
                    <a:moveTo>
                      <a:pt x="31" y="62"/>
                    </a:moveTo>
                    <a:cubicBezTo>
                      <a:pt x="21" y="62"/>
                      <a:pt x="13" y="53"/>
                      <a:pt x="13" y="43"/>
                    </a:cubicBezTo>
                    <a:cubicBezTo>
                      <a:pt x="13" y="33"/>
                      <a:pt x="21" y="24"/>
                      <a:pt x="31" y="24"/>
                    </a:cubicBezTo>
                    <a:cubicBezTo>
                      <a:pt x="42" y="24"/>
                      <a:pt x="50" y="33"/>
                      <a:pt x="50" y="43"/>
                    </a:cubicBezTo>
                    <a:cubicBezTo>
                      <a:pt x="50" y="53"/>
                      <a:pt x="42" y="62"/>
                      <a:pt x="31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zh-CN" altLang="en-US" sz="1280"/>
              </a:p>
            </p:txBody>
          </p:sp>
        </p:grpSp>
        <p:sp>
          <p:nvSpPr>
            <p:cNvPr id="3" name="TextBox 7"/>
            <p:cNvSpPr txBox="1">
              <a:spLocks noChangeArrowheads="1"/>
            </p:cNvSpPr>
            <p:nvPr/>
          </p:nvSpPr>
          <p:spPr bwMode="auto">
            <a:xfrm flipH="1">
              <a:off x="8693811" y="3749209"/>
              <a:ext cx="2553752" cy="484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1050" dirty="0">
                  <a:solidFill>
                    <a:srgbClr val="444444"/>
                  </a:solidFill>
                  <a:latin typeface="Calibri Light" panose="020F0302020204030204" pitchFamily="34" charset="0"/>
                  <a:ea typeface="Castellar" panose="020A0402060406010301" charset="0"/>
                  <a:cs typeface="Calibri Light" panose="020F0302020204030204" pitchFamily="34" charset="0"/>
                  <a:sym typeface="+mn-ea"/>
                </a:rPr>
                <a:t>上、下游账号剩余余额无法实时得知</a:t>
              </a:r>
              <a:endParaRPr lang="zh-CN" altLang="en-US" sz="1050" dirty="0">
                <a:solidFill>
                  <a:srgbClr val="444444"/>
                </a:solidFill>
                <a:latin typeface="Calibri Light" panose="020F0302020204030204" pitchFamily="34" charset="0"/>
                <a:ea typeface="Castellar" panose="020A0402060406010301" charset="0"/>
                <a:cs typeface="Calibri Light" panose="020F0302020204030204" pitchFamily="34" charset="0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zh-CN" altLang="en-US" sz="1050" dirty="0">
                  <a:solidFill>
                    <a:srgbClr val="444444"/>
                  </a:solidFill>
                  <a:latin typeface="Calibri Light" panose="020F0302020204030204" pitchFamily="34" charset="0"/>
                  <a:ea typeface="Castellar" panose="020A0402060406010301" charset="0"/>
                  <a:cs typeface="Calibri Light" panose="020F0302020204030204" pitchFamily="34" charset="0"/>
                </a:rPr>
                <a:t>有余额没库存的情况无法避免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610888" y="3417325"/>
              <a:ext cx="2206352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accent1"/>
                  </a:solidFill>
                  <a:latin typeface="Calibri Light" panose="020F0302020204030204" pitchFamily="34" charset="0"/>
                  <a:ea typeface="Microsoft YaHei" panose="020B0503020204020204" pitchFamily="34" charset="-122"/>
                  <a:cs typeface="Calibri Light" panose="020F0302020204030204" pitchFamily="34" charset="0"/>
                </a:rPr>
                <a:t>进销存无法实时掌控</a:t>
              </a:r>
            </a:p>
          </p:txBody>
        </p:sp>
        <p:sp>
          <p:nvSpPr>
            <p:cNvPr id="49" name="TextBox 7"/>
            <p:cNvSpPr txBox="1">
              <a:spLocks noChangeArrowheads="1"/>
            </p:cNvSpPr>
            <p:nvPr/>
          </p:nvSpPr>
          <p:spPr bwMode="auto">
            <a:xfrm flipH="1">
              <a:off x="7084556" y="1432796"/>
              <a:ext cx="2553752" cy="241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1050" dirty="0">
                  <a:solidFill>
                    <a:srgbClr val="444444"/>
                  </a:solidFill>
                  <a:latin typeface="Calibri Light" panose="020F0302020204030204" pitchFamily="34" charset="0"/>
                  <a:ea typeface="Castellar" panose="020A0402060406010301" charset="0"/>
                  <a:cs typeface="Calibri Light" panose="020F0302020204030204" pitchFamily="34" charset="0"/>
                </a:rPr>
                <a:t>纸质提煤单耗材费力，变更保存都麻烦</a:t>
              </a:r>
              <a:endParaRPr lang="zh-CN" altLang="en-US" sz="1050" dirty="0">
                <a:solidFill>
                  <a:srgbClr val="444444"/>
                </a:solidFill>
                <a:latin typeface="Calibri Light" panose="020F0302020204030204" pitchFamily="34" charset="0"/>
                <a:ea typeface="SimSun" panose="02010600030101010101" pitchFamily="2" charset="-122"/>
                <a:cs typeface="Calibri Light" panose="020F0302020204030204" pitchFamily="34" charset="0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7001591" y="1100911"/>
              <a:ext cx="2752725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accent1"/>
                  </a:solidFill>
                  <a:latin typeface="Calibri Light" panose="020F0302020204030204" pitchFamily="34" charset="0"/>
                  <a:ea typeface="Microsoft YaHei" panose="020B0503020204020204" pitchFamily="34" charset="-122"/>
                  <a:cs typeface="Calibri Light" panose="020F0302020204030204" pitchFamily="34" charset="0"/>
                </a:rPr>
                <a:t>纸质提煤单无法满足信息化要求</a:t>
              </a:r>
            </a:p>
          </p:txBody>
        </p:sp>
        <p:sp>
          <p:nvSpPr>
            <p:cNvPr id="52" name="TextBox 7"/>
            <p:cNvSpPr txBox="1">
              <a:spLocks noChangeArrowheads="1"/>
            </p:cNvSpPr>
            <p:nvPr/>
          </p:nvSpPr>
          <p:spPr bwMode="auto">
            <a:xfrm flipH="1">
              <a:off x="3256996" y="5441771"/>
              <a:ext cx="1787525" cy="484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>
                <a:lnSpc>
                  <a:spcPct val="150000"/>
                </a:lnSpc>
                <a:defRPr/>
              </a:pPr>
              <a:r>
                <a:rPr lang="zh-CN" altLang="en-US" sz="1050" dirty="0">
                  <a:solidFill>
                    <a:srgbClr val="444444"/>
                  </a:solidFill>
                  <a:latin typeface="Calibri Light" panose="020F0302020204030204" pitchFamily="34" charset="0"/>
                  <a:ea typeface="Castellar" panose="020A0402060406010301" charset="0"/>
                  <a:cs typeface="Calibri Light" panose="020F0302020204030204" pitchFamily="34" charset="0"/>
                </a:rPr>
                <a:t>中标企业需要</a:t>
              </a:r>
              <a:r>
                <a:rPr lang="zh-CN" altLang="en-US" sz="1050" dirty="0">
                  <a:solidFill>
                    <a:srgbClr val="444444"/>
                  </a:solidFill>
                  <a:latin typeface="Calibri Light" panose="020F0302020204030204" pitchFamily="34" charset="0"/>
                  <a:ea typeface="Castellar" panose="020A0402060406010301" charset="0"/>
                  <a:cs typeface="Calibri Light" panose="020F0302020204030204" pitchFamily="34" charset="0"/>
                  <a:sym typeface="+mn-ea"/>
                </a:rPr>
                <a:t>在自家系统</a:t>
              </a:r>
              <a:r>
                <a:rPr lang="zh-CN" altLang="en-US" sz="1050" dirty="0">
                  <a:solidFill>
                    <a:srgbClr val="444444"/>
                  </a:solidFill>
                  <a:latin typeface="Calibri Light" panose="020F0302020204030204" pitchFamily="34" charset="0"/>
                  <a:ea typeface="Castellar" panose="020A0402060406010301" charset="0"/>
                  <a:cs typeface="Calibri Light" panose="020F0302020204030204" pitchFamily="34" charset="0"/>
                </a:rPr>
                <a:t>手动维护煤炭库存麻烦且容易出错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2310846" y="5110301"/>
              <a:ext cx="2733675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accent1"/>
                  </a:solidFill>
                  <a:latin typeface="Calibri Light" panose="020F0302020204030204" pitchFamily="34" charset="0"/>
                  <a:ea typeface="Microsoft YaHei" panose="020B0503020204020204" pitchFamily="34" charset="-122"/>
                  <a:cs typeface="Calibri Light" panose="020F0302020204030204" pitchFamily="34" charset="0"/>
                </a:rPr>
                <a:t>与煤炭交易平台数据不能同步</a:t>
              </a:r>
            </a:p>
          </p:txBody>
        </p:sp>
        <p:sp>
          <p:nvSpPr>
            <p:cNvPr id="54" name="TextBox 7"/>
            <p:cNvSpPr txBox="1">
              <a:spLocks noChangeArrowheads="1"/>
            </p:cNvSpPr>
            <p:nvPr/>
          </p:nvSpPr>
          <p:spPr bwMode="auto">
            <a:xfrm flipH="1">
              <a:off x="1040211" y="3207391"/>
              <a:ext cx="2553752" cy="484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>
                <a:lnSpc>
                  <a:spcPct val="150000"/>
                </a:lnSpc>
                <a:defRPr/>
              </a:pPr>
              <a:r>
                <a:rPr lang="zh-CN" altLang="en-US" sz="1050" dirty="0">
                  <a:solidFill>
                    <a:srgbClr val="444444"/>
                  </a:solidFill>
                  <a:latin typeface="Calibri Light" panose="020F0302020204030204" pitchFamily="34" charset="0"/>
                  <a:ea typeface="Castellar" panose="020A0402060406010301" charset="0"/>
                  <a:cs typeface="Calibri Light" panose="020F0302020204030204" pitchFamily="34" charset="0"/>
                </a:rPr>
                <a:t>上、下游业务无法信息化管理</a:t>
              </a:r>
            </a:p>
            <a:p>
              <a:pPr algn="r">
                <a:lnSpc>
                  <a:spcPct val="150000"/>
                </a:lnSpc>
                <a:defRPr/>
              </a:pPr>
              <a:r>
                <a:rPr lang="zh-CN" altLang="en-US" sz="1050" dirty="0">
                  <a:solidFill>
                    <a:srgbClr val="444444"/>
                  </a:solidFill>
                  <a:latin typeface="Calibri Light" panose="020F0302020204030204" pitchFamily="34" charset="0"/>
                  <a:ea typeface="Castellar" panose="020A0402060406010301" charset="0"/>
                  <a:cs typeface="Calibri Light" panose="020F0302020204030204" pitchFamily="34" charset="0"/>
                </a:rPr>
                <a:t>出账时间缓慢</a:t>
              </a: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386976" y="2875507"/>
              <a:ext cx="2206352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accent1"/>
                  </a:solidFill>
                  <a:latin typeface="Calibri Light" panose="020F0302020204030204" pitchFamily="34" charset="0"/>
                  <a:ea typeface="Microsoft YaHei" panose="020B0503020204020204" pitchFamily="34" charset="-122"/>
                  <a:cs typeface="Calibri Light" panose="020F0302020204030204" pitchFamily="34" charset="0"/>
                </a:rPr>
                <a:t>多级经销管理混乱</a:t>
              </a: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915670" y="436245"/>
            <a:ext cx="5002530" cy="52197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FZSJ-YOUST" panose="02010600010101010101" charset="-122"/>
                <a:ea typeface="FZSJ-YOUST" panose="02010600010101010101" charset="-122"/>
              </a:rPr>
              <a:t>煤炭交易运输存在问题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5239" y="419180"/>
            <a:ext cx="193337" cy="5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-6039" y="419180"/>
            <a:ext cx="193337" cy="5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99600" y="419180"/>
            <a:ext cx="193337" cy="54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915670" y="436245"/>
            <a:ext cx="5002530" cy="52197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FZSJ-YOUST" panose="02010600010101010101" charset="-122"/>
                <a:ea typeface="FZSJ-YOUST" panose="02010600010101010101" charset="-122"/>
              </a:rPr>
              <a:t>细分行业痛点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798830" y="3696970"/>
            <a:ext cx="98145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5908675" y="1443990"/>
            <a:ext cx="9525" cy="47536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798830" y="1443990"/>
            <a:ext cx="7448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accent1"/>
                </a:solidFill>
              </a:rPr>
              <a:t>矿厂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9447530" y="1443990"/>
            <a:ext cx="11658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>
                <a:solidFill>
                  <a:schemeClr val="accent1"/>
                </a:solidFill>
              </a:rPr>
              <a:t>经销商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15670" y="5829300"/>
            <a:ext cx="7448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>
                <a:solidFill>
                  <a:schemeClr val="accent1"/>
                </a:solidFill>
                <a:sym typeface="+mn-ea"/>
              </a:rPr>
              <a:t>司机</a:t>
            </a: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792595" y="5829300"/>
            <a:ext cx="38207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>
                <a:solidFill>
                  <a:schemeClr val="accent1"/>
                </a:solidFill>
              </a:rPr>
              <a:t>信息部</a:t>
            </a:r>
            <a:r>
              <a:rPr lang="en-US" altLang="zh-CN">
                <a:solidFill>
                  <a:schemeClr val="accent1"/>
                </a:solidFill>
              </a:rPr>
              <a:t>/</a:t>
            </a:r>
            <a:r>
              <a:rPr lang="zh-CN" altLang="en-US">
                <a:solidFill>
                  <a:schemeClr val="accent1"/>
                </a:solidFill>
              </a:rPr>
              <a:t>网络货运企业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448435" y="2052320"/>
            <a:ext cx="31527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无法得知煤炭运输目的地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1448435" y="2601595"/>
            <a:ext cx="38423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中标企业所剩库存无法实时得知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6214110" y="2052320"/>
            <a:ext cx="40055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上游矿厂库存余量无法实时得知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6214110" y="2601595"/>
            <a:ext cx="48107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下游经销商余额无法及时扣款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1543685" y="4432300"/>
            <a:ext cx="37471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领取，回收纸质提煤单费时费力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1543685" y="4981575"/>
            <a:ext cx="38423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纸质提煤单难保存，易损耗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6214110" y="4432300"/>
            <a:ext cx="48107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余额不足、库存不足也能派车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6214110" y="4981575"/>
            <a:ext cx="48107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无软件接口，只能人工派车，无法自动派车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5239" y="419180"/>
            <a:ext cx="193337" cy="5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-6039" y="419180"/>
            <a:ext cx="193337" cy="5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99600" y="419180"/>
            <a:ext cx="193337" cy="54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915670" y="436245"/>
            <a:ext cx="5582920" cy="52197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FZSJ-YOUST" panose="02010600010101010101" charset="-122"/>
                <a:ea typeface="FZSJ-YOUST" panose="02010600010101010101" charset="-122"/>
              </a:rPr>
              <a:t>什么是发货宝</a:t>
            </a:r>
          </a:p>
        </p:txBody>
      </p:sp>
      <p:sp>
        <p:nvSpPr>
          <p:cNvPr id="18" name="Freeform 5"/>
          <p:cNvSpPr/>
          <p:nvPr/>
        </p:nvSpPr>
        <p:spPr bwMode="auto">
          <a:xfrm>
            <a:off x="5150485" y="2222500"/>
            <a:ext cx="1722120" cy="1411605"/>
          </a:xfrm>
          <a:custGeom>
            <a:avLst/>
            <a:gdLst>
              <a:gd name="T0" fmla="*/ 981368 w 521"/>
              <a:gd name="T1" fmla="*/ 0 h 427"/>
              <a:gd name="T2" fmla="*/ 0 w 521"/>
              <a:gd name="T3" fmla="*/ 981020 h 427"/>
              <a:gd name="T4" fmla="*/ 206802 w 521"/>
              <a:gd name="T5" fmla="*/ 1578652 h 427"/>
              <a:gd name="T6" fmla="*/ 206802 w 521"/>
              <a:gd name="T7" fmla="*/ 1578652 h 427"/>
              <a:gd name="T8" fmla="*/ 225602 w 521"/>
              <a:gd name="T9" fmla="*/ 1604963 h 427"/>
              <a:gd name="T10" fmla="*/ 981368 w 521"/>
              <a:gd name="T11" fmla="*/ 1277957 h 427"/>
              <a:gd name="T12" fmla="*/ 1733373 w 521"/>
              <a:gd name="T13" fmla="*/ 1604963 h 427"/>
              <a:gd name="T14" fmla="*/ 1752173 w 521"/>
              <a:gd name="T15" fmla="*/ 1578652 h 427"/>
              <a:gd name="T16" fmla="*/ 1752173 w 521"/>
              <a:gd name="T17" fmla="*/ 1578652 h 427"/>
              <a:gd name="T18" fmla="*/ 1958975 w 521"/>
              <a:gd name="T19" fmla="*/ 981020 h 427"/>
              <a:gd name="T20" fmla="*/ 981368 w 521"/>
              <a:gd name="T21" fmla="*/ 0 h 42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21"/>
              <a:gd name="T34" fmla="*/ 0 h 427"/>
              <a:gd name="T35" fmla="*/ 521 w 521"/>
              <a:gd name="T36" fmla="*/ 427 h 42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21" h="427">
                <a:moveTo>
                  <a:pt x="261" y="0"/>
                </a:moveTo>
                <a:cubicBezTo>
                  <a:pt x="117" y="0"/>
                  <a:pt x="0" y="117"/>
                  <a:pt x="0" y="261"/>
                </a:cubicBezTo>
                <a:cubicBezTo>
                  <a:pt x="0" y="321"/>
                  <a:pt x="21" y="376"/>
                  <a:pt x="55" y="420"/>
                </a:cubicBezTo>
                <a:cubicBezTo>
                  <a:pt x="55" y="420"/>
                  <a:pt x="55" y="420"/>
                  <a:pt x="55" y="420"/>
                </a:cubicBezTo>
                <a:cubicBezTo>
                  <a:pt x="56" y="422"/>
                  <a:pt x="58" y="424"/>
                  <a:pt x="60" y="427"/>
                </a:cubicBezTo>
                <a:cubicBezTo>
                  <a:pt x="110" y="373"/>
                  <a:pt x="181" y="340"/>
                  <a:pt x="261" y="340"/>
                </a:cubicBezTo>
                <a:cubicBezTo>
                  <a:pt x="340" y="340"/>
                  <a:pt x="411" y="373"/>
                  <a:pt x="461" y="427"/>
                </a:cubicBezTo>
                <a:cubicBezTo>
                  <a:pt x="463" y="424"/>
                  <a:pt x="465" y="422"/>
                  <a:pt x="466" y="420"/>
                </a:cubicBezTo>
                <a:cubicBezTo>
                  <a:pt x="466" y="420"/>
                  <a:pt x="466" y="420"/>
                  <a:pt x="466" y="420"/>
                </a:cubicBezTo>
                <a:cubicBezTo>
                  <a:pt x="500" y="376"/>
                  <a:pt x="521" y="321"/>
                  <a:pt x="521" y="261"/>
                </a:cubicBezTo>
                <a:cubicBezTo>
                  <a:pt x="521" y="117"/>
                  <a:pt x="404" y="0"/>
                  <a:pt x="26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en-US" altLang="zh-CN" sz="3600" dirty="0">
              <a:solidFill>
                <a:srgbClr val="FFFFFF"/>
              </a:solidFill>
              <a:latin typeface="Calibri Light" panose="020F0302020204030204" pitchFamily="34" charset="0"/>
              <a:ea typeface="RuixianSunHeiHeavyGB1.0" panose="02000500000000000000" charset="-122"/>
              <a:cs typeface="Calibri Light" panose="020F0302020204030204" pitchFamily="34" charset="0"/>
            </a:endParaRPr>
          </a:p>
        </p:txBody>
      </p:sp>
      <p:sp>
        <p:nvSpPr>
          <p:cNvPr id="21" name="Freeform 8"/>
          <p:cNvSpPr/>
          <p:nvPr/>
        </p:nvSpPr>
        <p:spPr bwMode="auto">
          <a:xfrm>
            <a:off x="3977640" y="3399155"/>
            <a:ext cx="1406525" cy="1718310"/>
          </a:xfrm>
          <a:custGeom>
            <a:avLst/>
            <a:gdLst>
              <a:gd name="T0" fmla="*/ 0 w 426"/>
              <a:gd name="T1" fmla="*/ 260 h 520"/>
              <a:gd name="T2" fmla="*/ 260 w 426"/>
              <a:gd name="T3" fmla="*/ 520 h 520"/>
              <a:gd name="T4" fmla="*/ 420 w 426"/>
              <a:gd name="T5" fmla="*/ 466 h 520"/>
              <a:gd name="T6" fmla="*/ 420 w 426"/>
              <a:gd name="T7" fmla="*/ 466 h 520"/>
              <a:gd name="T8" fmla="*/ 426 w 426"/>
              <a:gd name="T9" fmla="*/ 461 h 520"/>
              <a:gd name="T10" fmla="*/ 340 w 426"/>
              <a:gd name="T11" fmla="*/ 260 h 520"/>
              <a:gd name="T12" fmla="*/ 426 w 426"/>
              <a:gd name="T13" fmla="*/ 59 h 520"/>
              <a:gd name="T14" fmla="*/ 420 w 426"/>
              <a:gd name="T15" fmla="*/ 54 h 520"/>
              <a:gd name="T16" fmla="*/ 420 w 426"/>
              <a:gd name="T17" fmla="*/ 54 h 520"/>
              <a:gd name="T18" fmla="*/ 260 w 426"/>
              <a:gd name="T19" fmla="*/ 0 h 520"/>
              <a:gd name="T20" fmla="*/ 0 w 426"/>
              <a:gd name="T21" fmla="*/ 26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26" h="520">
                <a:moveTo>
                  <a:pt x="0" y="260"/>
                </a:moveTo>
                <a:cubicBezTo>
                  <a:pt x="0" y="404"/>
                  <a:pt x="117" y="520"/>
                  <a:pt x="260" y="520"/>
                </a:cubicBezTo>
                <a:cubicBezTo>
                  <a:pt x="320" y="520"/>
                  <a:pt x="376" y="500"/>
                  <a:pt x="420" y="466"/>
                </a:cubicBezTo>
                <a:cubicBezTo>
                  <a:pt x="420" y="466"/>
                  <a:pt x="420" y="466"/>
                  <a:pt x="420" y="466"/>
                </a:cubicBezTo>
                <a:cubicBezTo>
                  <a:pt x="422" y="464"/>
                  <a:pt x="424" y="462"/>
                  <a:pt x="426" y="461"/>
                </a:cubicBezTo>
                <a:cubicBezTo>
                  <a:pt x="373" y="410"/>
                  <a:pt x="340" y="339"/>
                  <a:pt x="340" y="260"/>
                </a:cubicBezTo>
                <a:cubicBezTo>
                  <a:pt x="340" y="181"/>
                  <a:pt x="373" y="109"/>
                  <a:pt x="426" y="59"/>
                </a:cubicBezTo>
                <a:cubicBezTo>
                  <a:pt x="424" y="57"/>
                  <a:pt x="422" y="56"/>
                  <a:pt x="420" y="54"/>
                </a:cubicBezTo>
                <a:cubicBezTo>
                  <a:pt x="420" y="54"/>
                  <a:pt x="420" y="54"/>
                  <a:pt x="420" y="54"/>
                </a:cubicBezTo>
                <a:cubicBezTo>
                  <a:pt x="376" y="20"/>
                  <a:pt x="320" y="0"/>
                  <a:pt x="260" y="0"/>
                </a:cubicBezTo>
                <a:cubicBezTo>
                  <a:pt x="117" y="0"/>
                  <a:pt x="0" y="116"/>
                  <a:pt x="0" y="26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600" dirty="0">
              <a:solidFill>
                <a:srgbClr val="FFFFFF"/>
              </a:solidFill>
              <a:latin typeface="Calibri Light" panose="020F0302020204030204" pitchFamily="34" charset="0"/>
              <a:ea typeface="RuixianSunHeiHeavyGB1.0" panose="02000500000000000000" charset="-122"/>
              <a:cs typeface="Calibri Light" panose="020F0302020204030204" pitchFamily="34" charset="0"/>
            </a:endParaRPr>
          </a:p>
        </p:txBody>
      </p:sp>
      <p:sp>
        <p:nvSpPr>
          <p:cNvPr id="24" name="Freeform 6"/>
          <p:cNvSpPr/>
          <p:nvPr/>
        </p:nvSpPr>
        <p:spPr bwMode="auto">
          <a:xfrm>
            <a:off x="5150485" y="4881245"/>
            <a:ext cx="1722120" cy="1408430"/>
          </a:xfrm>
          <a:custGeom>
            <a:avLst/>
            <a:gdLst>
              <a:gd name="T0" fmla="*/ 261 w 521"/>
              <a:gd name="T1" fmla="*/ 426 h 426"/>
              <a:gd name="T2" fmla="*/ 521 w 521"/>
              <a:gd name="T3" fmla="*/ 166 h 426"/>
              <a:gd name="T4" fmla="*/ 466 w 521"/>
              <a:gd name="T5" fmla="*/ 7 h 426"/>
              <a:gd name="T6" fmla="*/ 466 w 521"/>
              <a:gd name="T7" fmla="*/ 7 h 426"/>
              <a:gd name="T8" fmla="*/ 461 w 521"/>
              <a:gd name="T9" fmla="*/ 0 h 426"/>
              <a:gd name="T10" fmla="*/ 261 w 521"/>
              <a:gd name="T11" fmla="*/ 87 h 426"/>
              <a:gd name="T12" fmla="*/ 60 w 521"/>
              <a:gd name="T13" fmla="*/ 0 h 426"/>
              <a:gd name="T14" fmla="*/ 55 w 521"/>
              <a:gd name="T15" fmla="*/ 7 h 426"/>
              <a:gd name="T16" fmla="*/ 55 w 521"/>
              <a:gd name="T17" fmla="*/ 7 h 426"/>
              <a:gd name="T18" fmla="*/ 0 w 521"/>
              <a:gd name="T19" fmla="*/ 166 h 426"/>
              <a:gd name="T20" fmla="*/ 261 w 521"/>
              <a:gd name="T21" fmla="*/ 426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21" h="426">
                <a:moveTo>
                  <a:pt x="261" y="426"/>
                </a:moveTo>
                <a:cubicBezTo>
                  <a:pt x="404" y="426"/>
                  <a:pt x="521" y="310"/>
                  <a:pt x="521" y="166"/>
                </a:cubicBezTo>
                <a:cubicBezTo>
                  <a:pt x="521" y="106"/>
                  <a:pt x="500" y="51"/>
                  <a:pt x="466" y="7"/>
                </a:cubicBezTo>
                <a:cubicBezTo>
                  <a:pt x="466" y="7"/>
                  <a:pt x="466" y="7"/>
                  <a:pt x="466" y="7"/>
                </a:cubicBezTo>
                <a:cubicBezTo>
                  <a:pt x="465" y="5"/>
                  <a:pt x="463" y="2"/>
                  <a:pt x="461" y="0"/>
                </a:cubicBezTo>
                <a:cubicBezTo>
                  <a:pt x="411" y="53"/>
                  <a:pt x="340" y="87"/>
                  <a:pt x="261" y="87"/>
                </a:cubicBezTo>
                <a:cubicBezTo>
                  <a:pt x="181" y="87"/>
                  <a:pt x="110" y="53"/>
                  <a:pt x="60" y="0"/>
                </a:cubicBezTo>
                <a:cubicBezTo>
                  <a:pt x="58" y="2"/>
                  <a:pt x="56" y="5"/>
                  <a:pt x="55" y="7"/>
                </a:cubicBezTo>
                <a:cubicBezTo>
                  <a:pt x="55" y="7"/>
                  <a:pt x="55" y="7"/>
                  <a:pt x="55" y="7"/>
                </a:cubicBezTo>
                <a:cubicBezTo>
                  <a:pt x="21" y="51"/>
                  <a:pt x="0" y="106"/>
                  <a:pt x="0" y="166"/>
                </a:cubicBezTo>
                <a:cubicBezTo>
                  <a:pt x="0" y="310"/>
                  <a:pt x="117" y="426"/>
                  <a:pt x="261" y="42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600" dirty="0">
              <a:solidFill>
                <a:srgbClr val="FFFFFF"/>
              </a:solidFill>
              <a:latin typeface="Calibri Light" panose="020F0302020204030204" pitchFamily="34" charset="0"/>
              <a:ea typeface="RuixianSunHeiHeavyGB1.0" panose="02000500000000000000" charset="-122"/>
              <a:cs typeface="Calibri Light" panose="020F0302020204030204" pitchFamily="34" charset="0"/>
            </a:endParaRPr>
          </a:p>
        </p:txBody>
      </p:sp>
      <p:sp>
        <p:nvSpPr>
          <p:cNvPr id="27" name="Freeform 9"/>
          <p:cNvSpPr/>
          <p:nvPr/>
        </p:nvSpPr>
        <p:spPr bwMode="auto">
          <a:xfrm>
            <a:off x="6636385" y="3399155"/>
            <a:ext cx="1408430" cy="1718310"/>
          </a:xfrm>
          <a:custGeom>
            <a:avLst/>
            <a:gdLst>
              <a:gd name="T0" fmla="*/ 1601788 w 426"/>
              <a:gd name="T1" fmla="*/ 977107 h 520"/>
              <a:gd name="T2" fmla="*/ 624171 w 426"/>
              <a:gd name="T3" fmla="*/ 0 h 520"/>
              <a:gd name="T4" fmla="*/ 26320 w 426"/>
              <a:gd name="T5" fmla="*/ 202937 h 520"/>
              <a:gd name="T6" fmla="*/ 22560 w 426"/>
              <a:gd name="T7" fmla="*/ 202937 h 520"/>
              <a:gd name="T8" fmla="*/ 0 w 426"/>
              <a:gd name="T9" fmla="*/ 221728 h 520"/>
              <a:gd name="T10" fmla="*/ 323366 w 426"/>
              <a:gd name="T11" fmla="*/ 977107 h 520"/>
              <a:gd name="T12" fmla="*/ 0 w 426"/>
              <a:gd name="T13" fmla="*/ 1732485 h 520"/>
              <a:gd name="T14" fmla="*/ 22560 w 426"/>
              <a:gd name="T15" fmla="*/ 1751275 h 520"/>
              <a:gd name="T16" fmla="*/ 22560 w 426"/>
              <a:gd name="T17" fmla="*/ 1751275 h 520"/>
              <a:gd name="T18" fmla="*/ 624171 w 426"/>
              <a:gd name="T19" fmla="*/ 1954213 h 520"/>
              <a:gd name="T20" fmla="*/ 1601788 w 426"/>
              <a:gd name="T21" fmla="*/ 977107 h 52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426"/>
              <a:gd name="T34" fmla="*/ 0 h 520"/>
              <a:gd name="T35" fmla="*/ 426 w 426"/>
              <a:gd name="T36" fmla="*/ 520 h 52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426" h="520">
                <a:moveTo>
                  <a:pt x="426" y="260"/>
                </a:moveTo>
                <a:cubicBezTo>
                  <a:pt x="426" y="116"/>
                  <a:pt x="309" y="0"/>
                  <a:pt x="166" y="0"/>
                </a:cubicBezTo>
                <a:cubicBezTo>
                  <a:pt x="106" y="0"/>
                  <a:pt x="51" y="20"/>
                  <a:pt x="7" y="54"/>
                </a:cubicBezTo>
                <a:cubicBezTo>
                  <a:pt x="6" y="54"/>
                  <a:pt x="6" y="54"/>
                  <a:pt x="6" y="54"/>
                </a:cubicBezTo>
                <a:cubicBezTo>
                  <a:pt x="4" y="56"/>
                  <a:pt x="2" y="57"/>
                  <a:pt x="0" y="59"/>
                </a:cubicBezTo>
                <a:cubicBezTo>
                  <a:pt x="53" y="109"/>
                  <a:pt x="86" y="181"/>
                  <a:pt x="86" y="260"/>
                </a:cubicBezTo>
                <a:cubicBezTo>
                  <a:pt x="86" y="339"/>
                  <a:pt x="53" y="410"/>
                  <a:pt x="0" y="461"/>
                </a:cubicBezTo>
                <a:cubicBezTo>
                  <a:pt x="2" y="462"/>
                  <a:pt x="4" y="464"/>
                  <a:pt x="6" y="466"/>
                </a:cubicBezTo>
                <a:cubicBezTo>
                  <a:pt x="6" y="466"/>
                  <a:pt x="6" y="466"/>
                  <a:pt x="6" y="466"/>
                </a:cubicBezTo>
                <a:cubicBezTo>
                  <a:pt x="50" y="500"/>
                  <a:pt x="106" y="520"/>
                  <a:pt x="166" y="520"/>
                </a:cubicBezTo>
                <a:cubicBezTo>
                  <a:pt x="309" y="520"/>
                  <a:pt x="426" y="404"/>
                  <a:pt x="426" y="26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en-US" altLang="zh-CN" sz="3600" dirty="0">
              <a:solidFill>
                <a:srgbClr val="FFFFFF"/>
              </a:solidFill>
              <a:latin typeface="Calibri Light" panose="020F0302020204030204" pitchFamily="34" charset="0"/>
              <a:ea typeface="RuixianSunHeiHeavyGB1.0" panose="02000500000000000000" charset="-122"/>
              <a:cs typeface="Calibri Light" panose="020F0302020204030204" pitchFamily="34" charset="0"/>
            </a:endParaRPr>
          </a:p>
        </p:txBody>
      </p:sp>
      <p:sp>
        <p:nvSpPr>
          <p:cNvPr id="29" name="Right Arrow 15"/>
          <p:cNvSpPr/>
          <p:nvPr/>
        </p:nvSpPr>
        <p:spPr>
          <a:xfrm>
            <a:off x="6921500" y="2628900"/>
            <a:ext cx="770255" cy="446405"/>
          </a:xfrm>
          <a:prstGeom prst="rightArrow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alpha val="51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0" name="Right Arrow 18"/>
          <p:cNvSpPr/>
          <p:nvPr/>
        </p:nvSpPr>
        <p:spPr>
          <a:xfrm flipH="1">
            <a:off x="3181985" y="4052570"/>
            <a:ext cx="770255" cy="448310"/>
          </a:xfrm>
          <a:prstGeom prst="rightArrow">
            <a:avLst/>
          </a:prstGeom>
          <a:gradFill>
            <a:gsLst>
              <a:gs pos="0">
                <a:schemeClr val="bg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1" name="Right Arrow 20"/>
          <p:cNvSpPr/>
          <p:nvPr/>
        </p:nvSpPr>
        <p:spPr>
          <a:xfrm flipH="1">
            <a:off x="4374515" y="5422900"/>
            <a:ext cx="770255" cy="448310"/>
          </a:xfrm>
          <a:prstGeom prst="rightArrow">
            <a:avLst/>
          </a:prstGeom>
          <a:gradFill>
            <a:gsLst>
              <a:gs pos="0">
                <a:schemeClr val="bg1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2" name="Right Arrow 21"/>
          <p:cNvSpPr/>
          <p:nvPr/>
        </p:nvSpPr>
        <p:spPr>
          <a:xfrm>
            <a:off x="8054975" y="4142105"/>
            <a:ext cx="770255" cy="446405"/>
          </a:xfrm>
          <a:prstGeom prst="rightArrow">
            <a:avLst/>
          </a:prstGeom>
          <a:gradFill>
            <a:gsLst>
              <a:gs pos="0">
                <a:schemeClr val="bg1"/>
              </a:gs>
              <a:gs pos="100000">
                <a:schemeClr val="accent2">
                  <a:alpha val="5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208270" y="2693670"/>
            <a:ext cx="1605280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Calibri Light" panose="020F0302020204030204" pitchFamily="34" charset="0"/>
                <a:ea typeface="STXihei" panose="02010600040101010101" pitchFamily="2" charset="-122"/>
                <a:cs typeface="Calibri Light" panose="020F0302020204030204" pitchFamily="34" charset="0"/>
                <a:sym typeface="+mn-ea"/>
              </a:rPr>
              <a:t>直连</a:t>
            </a:r>
            <a:r>
              <a:rPr lang="zh-CN" altLang="en-US" sz="1400" dirty="0">
                <a:solidFill>
                  <a:schemeClr val="bg1"/>
                </a:solidFill>
                <a:latin typeface="Calibri Light" panose="020F0302020204030204" pitchFamily="34" charset="0"/>
                <a:ea typeface="STXihei" panose="02010600040101010101" pitchFamily="2" charset="-122"/>
                <a:cs typeface="Calibri Light" panose="020F0302020204030204" pitchFamily="34" charset="0"/>
              </a:rPr>
              <a:t>煤炭交易系统</a:t>
            </a:r>
          </a:p>
        </p:txBody>
      </p:sp>
      <p:sp>
        <p:nvSpPr>
          <p:cNvPr id="34" name="矩形 33"/>
          <p:cNvSpPr/>
          <p:nvPr/>
        </p:nvSpPr>
        <p:spPr>
          <a:xfrm>
            <a:off x="5474970" y="5484495"/>
            <a:ext cx="1071880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Calibri Light" panose="020F0302020204030204" pitchFamily="34" charset="0"/>
                <a:ea typeface="STXihei" panose="02010600040101010101" pitchFamily="2" charset="-122"/>
                <a:cs typeface="Calibri Light" panose="020F0302020204030204" pitchFamily="34" charset="0"/>
              </a:rPr>
              <a:t>电子提煤单</a:t>
            </a:r>
          </a:p>
        </p:txBody>
      </p:sp>
      <p:sp>
        <p:nvSpPr>
          <p:cNvPr id="35" name="矩形 34"/>
          <p:cNvSpPr/>
          <p:nvPr/>
        </p:nvSpPr>
        <p:spPr>
          <a:xfrm>
            <a:off x="3908425" y="4093845"/>
            <a:ext cx="1249680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Calibri Light" panose="020F0302020204030204" pitchFamily="34" charset="0"/>
                <a:ea typeface="STXihei" panose="02010600040101010101" pitchFamily="2" charset="-122"/>
                <a:cs typeface="Calibri Light" panose="020F0302020204030204" pitchFamily="34" charset="0"/>
              </a:rPr>
              <a:t>实时掌控库存</a:t>
            </a:r>
          </a:p>
        </p:txBody>
      </p:sp>
      <p:sp>
        <p:nvSpPr>
          <p:cNvPr id="36" name="矩形 35"/>
          <p:cNvSpPr/>
          <p:nvPr/>
        </p:nvSpPr>
        <p:spPr>
          <a:xfrm>
            <a:off x="6872605" y="4093845"/>
            <a:ext cx="1249680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Calibri Light" panose="020F0302020204030204" pitchFamily="34" charset="0"/>
                <a:ea typeface="STXihei" panose="02010600040101010101" pitchFamily="2" charset="-122"/>
                <a:cs typeface="Calibri Light" panose="020F0302020204030204" pitchFamily="34" charset="0"/>
              </a:rPr>
              <a:t>实时掌控余额</a:t>
            </a:r>
          </a:p>
        </p:txBody>
      </p:sp>
      <p:sp>
        <p:nvSpPr>
          <p:cNvPr id="37" name="TextBox 7"/>
          <p:cNvSpPr txBox="1">
            <a:spLocks noChangeArrowheads="1"/>
          </p:cNvSpPr>
          <p:nvPr/>
        </p:nvSpPr>
        <p:spPr bwMode="auto">
          <a:xfrm flipH="1">
            <a:off x="1711960" y="5514975"/>
            <a:ext cx="2512060" cy="484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zh-CN" altLang="en-US" sz="1050" dirty="0">
                <a:solidFill>
                  <a:srgbClr val="444444"/>
                </a:solidFill>
                <a:latin typeface="Calibri Light" panose="020F0302020204030204" pitchFamily="34" charset="0"/>
                <a:ea typeface="SimSun" panose="02010600030101010101" pitchFamily="2" charset="-122"/>
                <a:cs typeface="Calibri Light" panose="020F0302020204030204" pitchFamily="34" charset="0"/>
              </a:rPr>
              <a:t>货物何时装货，是否在途，是否需要转运，一切状态尽在掌握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1995805" y="5183505"/>
            <a:ext cx="23348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accent1"/>
                </a:solidFill>
                <a:latin typeface="Calibri Light" panose="020F0302020204030204" pitchFamily="34" charset="0"/>
                <a:ea typeface="Microsoft YaHei" panose="020B0503020204020204" pitchFamily="34" charset="-122"/>
                <a:cs typeface="Calibri Light" panose="020F0302020204030204" pitchFamily="34" charset="0"/>
              </a:rPr>
              <a:t>实时监控提煤单状态</a:t>
            </a:r>
          </a:p>
        </p:txBody>
      </p:sp>
      <p:sp>
        <p:nvSpPr>
          <p:cNvPr id="39" name="TextBox 7"/>
          <p:cNvSpPr txBox="1">
            <a:spLocks noChangeArrowheads="1"/>
          </p:cNvSpPr>
          <p:nvPr/>
        </p:nvSpPr>
        <p:spPr bwMode="auto">
          <a:xfrm flipH="1">
            <a:off x="7847330" y="2773045"/>
            <a:ext cx="2553970" cy="484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050" dirty="0">
                <a:solidFill>
                  <a:srgbClr val="444444"/>
                </a:solidFill>
                <a:latin typeface="Calibri Light" panose="020F0302020204030204" pitchFamily="34" charset="0"/>
                <a:ea typeface="SimSun" panose="02010600030101010101" pitchFamily="2" charset="-122"/>
                <a:cs typeface="Calibri Light" panose="020F0302020204030204" pitchFamily="34" charset="0"/>
              </a:rPr>
              <a:t>何时中标，中标数量在中标后，数据自动同步到发货宝，精准及时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7764780" y="2441575"/>
            <a:ext cx="22066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accent1"/>
                </a:solidFill>
                <a:latin typeface="Calibri Light" panose="020F0302020204030204" pitchFamily="34" charset="0"/>
                <a:ea typeface="Microsoft YaHei" panose="020B0503020204020204" pitchFamily="34" charset="-122"/>
                <a:cs typeface="Calibri Light" panose="020F0302020204030204" pitchFamily="34" charset="0"/>
              </a:rPr>
              <a:t>中标信息实时同步</a:t>
            </a:r>
          </a:p>
        </p:txBody>
      </p:sp>
      <p:sp>
        <p:nvSpPr>
          <p:cNvPr id="41" name="TextBox 7"/>
          <p:cNvSpPr txBox="1">
            <a:spLocks noChangeArrowheads="1"/>
          </p:cNvSpPr>
          <p:nvPr/>
        </p:nvSpPr>
        <p:spPr bwMode="auto">
          <a:xfrm flipH="1">
            <a:off x="8372475" y="4926330"/>
            <a:ext cx="2553970" cy="484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050" dirty="0">
                <a:solidFill>
                  <a:srgbClr val="444444"/>
                </a:solidFill>
                <a:latin typeface="Calibri Light" panose="020F0302020204030204" pitchFamily="34" charset="0"/>
                <a:ea typeface="Castellar" panose="020A0402060406010301" charset="0"/>
                <a:cs typeface="Calibri Light" panose="020F0302020204030204" pitchFamily="34" charset="0"/>
              </a:rPr>
              <a:t>上下游账户资金随提煤单实时变动</a:t>
            </a:r>
          </a:p>
          <a:p>
            <a:pPr>
              <a:lnSpc>
                <a:spcPct val="150000"/>
              </a:lnSpc>
              <a:defRPr/>
            </a:pPr>
            <a:r>
              <a:rPr lang="zh-CN" altLang="en-US" sz="1050" dirty="0">
                <a:solidFill>
                  <a:srgbClr val="444444"/>
                </a:solidFill>
                <a:latin typeface="Calibri Light" panose="020F0302020204030204" pitchFamily="34" charset="0"/>
                <a:ea typeface="Castellar" panose="020A0402060406010301" charset="0"/>
                <a:cs typeface="Calibri Light" panose="020F0302020204030204" pitchFamily="34" charset="0"/>
              </a:rPr>
              <a:t>实时掌握账户余额，避免欠费情况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8289925" y="4594225"/>
            <a:ext cx="22066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accent2"/>
                </a:solidFill>
                <a:latin typeface="Calibri Light" panose="020F0302020204030204" pitchFamily="34" charset="0"/>
                <a:ea typeface="Microsoft YaHei" panose="020B0503020204020204" pitchFamily="34" charset="-122"/>
                <a:cs typeface="Calibri Light" panose="020F0302020204030204" pitchFamily="34" charset="0"/>
              </a:rPr>
              <a:t>多级分销，精确掌控</a:t>
            </a:r>
          </a:p>
        </p:txBody>
      </p:sp>
      <p:sp>
        <p:nvSpPr>
          <p:cNvPr id="43" name="TextBox 7"/>
          <p:cNvSpPr txBox="1">
            <a:spLocks noChangeArrowheads="1"/>
          </p:cNvSpPr>
          <p:nvPr/>
        </p:nvSpPr>
        <p:spPr bwMode="auto">
          <a:xfrm flipH="1">
            <a:off x="1156335" y="3331210"/>
            <a:ext cx="2621280" cy="484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zh-CN" altLang="en-US" sz="1050" dirty="0">
                <a:solidFill>
                  <a:srgbClr val="44444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精煤，沫煤，块煤，煤泥等各种库存实时掌握，避免有钱无货可拉、有货无钱的情况</a:t>
            </a:r>
            <a:endParaRPr lang="zh-CN" altLang="en-US" sz="1050" dirty="0">
              <a:solidFill>
                <a:srgbClr val="444444"/>
              </a:solidFill>
              <a:latin typeface="Calibri Light" panose="020F0302020204030204" pitchFamily="34" charset="0"/>
              <a:ea typeface="Castellar" panose="020A0402060406010301" charset="0"/>
              <a:cs typeface="Calibri Light" panose="020F030202020403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549400" y="2999105"/>
            <a:ext cx="23348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accent2"/>
                </a:solidFill>
                <a:latin typeface="Calibri Light" panose="020F0302020204030204" pitchFamily="34" charset="0"/>
                <a:ea typeface="Microsoft YaHei" panose="020B0503020204020204" pitchFamily="34" charset="-122"/>
                <a:cs typeface="Calibri Light" panose="020F0302020204030204" pitchFamily="34" charset="0"/>
              </a:rPr>
              <a:t>资金、库存随单而动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962910" y="1196340"/>
            <a:ext cx="6265545" cy="64516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3600" spc="300" dirty="0">
                <a:solidFill>
                  <a:schemeClr val="accent1"/>
                </a:solidFill>
                <a:latin typeface="FZSJ-YOUST" panose="02010600010101010101" charset="-122"/>
                <a:ea typeface="FZSJ-YOUST" panose="02010600010101010101" charset="-122"/>
              </a:rPr>
              <a:t>煤炭经销运输管理系统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5239" y="419180"/>
            <a:ext cx="193337" cy="5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-6039" y="419180"/>
            <a:ext cx="193337" cy="5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99600" y="419180"/>
            <a:ext cx="193337" cy="54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915670" y="436245"/>
            <a:ext cx="5002530" cy="52197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FZSJ-YOUST" panose="02010600010101010101" charset="-122"/>
                <a:ea typeface="FZSJ-YOUST" panose="02010600010101010101" charset="-122"/>
              </a:rPr>
              <a:t>发货宝业务流程图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DF20D459-3F1D-4291-827C-09B48401D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907" y="1147503"/>
            <a:ext cx="10841626" cy="55467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05239" y="419180"/>
            <a:ext cx="193337" cy="5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-6039" y="419180"/>
            <a:ext cx="193337" cy="5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99600" y="419180"/>
            <a:ext cx="193337" cy="54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915670" y="436245"/>
            <a:ext cx="5582920" cy="52197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FZSJ-YOUST" panose="02010600010101010101" charset="-122"/>
                <a:ea typeface="FZSJ-YOUST" panose="02010600010101010101" charset="-122"/>
                <a:sym typeface="+mn-ea"/>
              </a:rPr>
              <a:t>发货宝</a:t>
            </a:r>
            <a:r>
              <a:rPr lang="zh-CN" altLang="en-US" sz="2800" dirty="0">
                <a:solidFill>
                  <a:schemeClr val="accent1"/>
                </a:solidFill>
                <a:latin typeface="FZSJ-YOUST" panose="02010600010101010101" charset="-122"/>
                <a:ea typeface="FZSJ-YOUST" panose="02010600010101010101" charset="-122"/>
              </a:rPr>
              <a:t>信息系统架构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EF920238-CCB3-4C3F-8267-26250FC428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639" y="1050269"/>
            <a:ext cx="9047660" cy="575299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05239" y="419180"/>
            <a:ext cx="193337" cy="5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-6039" y="419180"/>
            <a:ext cx="193337" cy="5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99600" y="419180"/>
            <a:ext cx="193337" cy="54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Oval 46"/>
          <p:cNvSpPr/>
          <p:nvPr/>
        </p:nvSpPr>
        <p:spPr>
          <a:xfrm>
            <a:off x="5083810" y="3057525"/>
            <a:ext cx="2020570" cy="2020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9" name="Freeform 30"/>
          <p:cNvSpPr>
            <a:spLocks noEditPoints="1"/>
          </p:cNvSpPr>
          <p:nvPr/>
        </p:nvSpPr>
        <p:spPr bwMode="auto">
          <a:xfrm>
            <a:off x="5743575" y="3679825"/>
            <a:ext cx="700405" cy="798195"/>
          </a:xfrm>
          <a:custGeom>
            <a:avLst/>
            <a:gdLst>
              <a:gd name="T0" fmla="*/ 152 w 304"/>
              <a:gd name="T1" fmla="*/ 0 h 347"/>
              <a:gd name="T2" fmla="*/ 0 w 304"/>
              <a:gd name="T3" fmla="*/ 71 h 347"/>
              <a:gd name="T4" fmla="*/ 0 w 304"/>
              <a:gd name="T5" fmla="*/ 277 h 347"/>
              <a:gd name="T6" fmla="*/ 152 w 304"/>
              <a:gd name="T7" fmla="*/ 347 h 347"/>
              <a:gd name="T8" fmla="*/ 304 w 304"/>
              <a:gd name="T9" fmla="*/ 277 h 347"/>
              <a:gd name="T10" fmla="*/ 304 w 304"/>
              <a:gd name="T11" fmla="*/ 71 h 347"/>
              <a:gd name="T12" fmla="*/ 152 w 304"/>
              <a:gd name="T13" fmla="*/ 0 h 347"/>
              <a:gd name="T14" fmla="*/ 282 w 304"/>
              <a:gd name="T15" fmla="*/ 277 h 347"/>
              <a:gd name="T16" fmla="*/ 152 w 304"/>
              <a:gd name="T17" fmla="*/ 326 h 347"/>
              <a:gd name="T18" fmla="*/ 22 w 304"/>
              <a:gd name="T19" fmla="*/ 277 h 347"/>
              <a:gd name="T20" fmla="*/ 22 w 304"/>
              <a:gd name="T21" fmla="*/ 236 h 347"/>
              <a:gd name="T22" fmla="*/ 152 w 304"/>
              <a:gd name="T23" fmla="*/ 271 h 347"/>
              <a:gd name="T24" fmla="*/ 282 w 304"/>
              <a:gd name="T25" fmla="*/ 236 h 347"/>
              <a:gd name="T26" fmla="*/ 282 w 304"/>
              <a:gd name="T27" fmla="*/ 277 h 347"/>
              <a:gd name="T28" fmla="*/ 282 w 304"/>
              <a:gd name="T29" fmla="*/ 212 h 347"/>
              <a:gd name="T30" fmla="*/ 282 w 304"/>
              <a:gd name="T31" fmla="*/ 212 h 347"/>
              <a:gd name="T32" fmla="*/ 282 w 304"/>
              <a:gd name="T33" fmla="*/ 212 h 347"/>
              <a:gd name="T34" fmla="*/ 152 w 304"/>
              <a:gd name="T35" fmla="*/ 261 h 347"/>
              <a:gd name="T36" fmla="*/ 22 w 304"/>
              <a:gd name="T37" fmla="*/ 212 h 347"/>
              <a:gd name="T38" fmla="*/ 22 w 304"/>
              <a:gd name="T39" fmla="*/ 212 h 347"/>
              <a:gd name="T40" fmla="*/ 22 w 304"/>
              <a:gd name="T41" fmla="*/ 212 h 347"/>
              <a:gd name="T42" fmla="*/ 22 w 304"/>
              <a:gd name="T43" fmla="*/ 171 h 347"/>
              <a:gd name="T44" fmla="*/ 152 w 304"/>
              <a:gd name="T45" fmla="*/ 206 h 347"/>
              <a:gd name="T46" fmla="*/ 282 w 304"/>
              <a:gd name="T47" fmla="*/ 171 h 347"/>
              <a:gd name="T48" fmla="*/ 282 w 304"/>
              <a:gd name="T49" fmla="*/ 212 h 347"/>
              <a:gd name="T50" fmla="*/ 282 w 304"/>
              <a:gd name="T51" fmla="*/ 147 h 347"/>
              <a:gd name="T52" fmla="*/ 282 w 304"/>
              <a:gd name="T53" fmla="*/ 147 h 347"/>
              <a:gd name="T54" fmla="*/ 282 w 304"/>
              <a:gd name="T55" fmla="*/ 147 h 347"/>
              <a:gd name="T56" fmla="*/ 152 w 304"/>
              <a:gd name="T57" fmla="*/ 195 h 347"/>
              <a:gd name="T58" fmla="*/ 22 w 304"/>
              <a:gd name="T59" fmla="*/ 147 h 347"/>
              <a:gd name="T60" fmla="*/ 22 w 304"/>
              <a:gd name="T61" fmla="*/ 147 h 347"/>
              <a:gd name="T62" fmla="*/ 22 w 304"/>
              <a:gd name="T63" fmla="*/ 147 h 347"/>
              <a:gd name="T64" fmla="*/ 22 w 304"/>
              <a:gd name="T65" fmla="*/ 109 h 347"/>
              <a:gd name="T66" fmla="*/ 152 w 304"/>
              <a:gd name="T67" fmla="*/ 141 h 347"/>
              <a:gd name="T68" fmla="*/ 282 w 304"/>
              <a:gd name="T69" fmla="*/ 109 h 347"/>
              <a:gd name="T70" fmla="*/ 282 w 304"/>
              <a:gd name="T71" fmla="*/ 147 h 347"/>
              <a:gd name="T72" fmla="*/ 152 w 304"/>
              <a:gd name="T73" fmla="*/ 119 h 347"/>
              <a:gd name="T74" fmla="*/ 22 w 304"/>
              <a:gd name="T75" fmla="*/ 71 h 347"/>
              <a:gd name="T76" fmla="*/ 152 w 304"/>
              <a:gd name="T77" fmla="*/ 22 h 347"/>
              <a:gd name="T78" fmla="*/ 282 w 304"/>
              <a:gd name="T79" fmla="*/ 71 h 347"/>
              <a:gd name="T80" fmla="*/ 152 w 304"/>
              <a:gd name="T81" fmla="*/ 119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04" h="347">
                <a:moveTo>
                  <a:pt x="152" y="0"/>
                </a:moveTo>
                <a:cubicBezTo>
                  <a:pt x="79" y="0"/>
                  <a:pt x="0" y="22"/>
                  <a:pt x="0" y="71"/>
                </a:cubicBezTo>
                <a:cubicBezTo>
                  <a:pt x="0" y="277"/>
                  <a:pt x="0" y="277"/>
                  <a:pt x="0" y="277"/>
                </a:cubicBezTo>
                <a:cubicBezTo>
                  <a:pt x="0" y="325"/>
                  <a:pt x="79" y="347"/>
                  <a:pt x="152" y="347"/>
                </a:cubicBezTo>
                <a:cubicBezTo>
                  <a:pt x="225" y="347"/>
                  <a:pt x="304" y="325"/>
                  <a:pt x="304" y="277"/>
                </a:cubicBezTo>
                <a:cubicBezTo>
                  <a:pt x="304" y="71"/>
                  <a:pt x="304" y="71"/>
                  <a:pt x="304" y="71"/>
                </a:cubicBezTo>
                <a:cubicBezTo>
                  <a:pt x="304" y="22"/>
                  <a:pt x="225" y="0"/>
                  <a:pt x="152" y="0"/>
                </a:cubicBezTo>
                <a:close/>
                <a:moveTo>
                  <a:pt x="282" y="277"/>
                </a:moveTo>
                <a:cubicBezTo>
                  <a:pt x="282" y="304"/>
                  <a:pt x="224" y="326"/>
                  <a:pt x="152" y="326"/>
                </a:cubicBezTo>
                <a:cubicBezTo>
                  <a:pt x="80" y="326"/>
                  <a:pt x="22" y="304"/>
                  <a:pt x="22" y="277"/>
                </a:cubicBezTo>
                <a:cubicBezTo>
                  <a:pt x="22" y="236"/>
                  <a:pt x="22" y="236"/>
                  <a:pt x="22" y="236"/>
                </a:cubicBezTo>
                <a:cubicBezTo>
                  <a:pt x="44" y="259"/>
                  <a:pt x="98" y="271"/>
                  <a:pt x="152" y="271"/>
                </a:cubicBezTo>
                <a:cubicBezTo>
                  <a:pt x="206" y="271"/>
                  <a:pt x="260" y="259"/>
                  <a:pt x="282" y="236"/>
                </a:cubicBezTo>
                <a:lnTo>
                  <a:pt x="282" y="277"/>
                </a:lnTo>
                <a:close/>
                <a:moveTo>
                  <a:pt x="282" y="212"/>
                </a:moveTo>
                <a:cubicBezTo>
                  <a:pt x="282" y="212"/>
                  <a:pt x="282" y="212"/>
                  <a:pt x="282" y="212"/>
                </a:cubicBezTo>
                <a:cubicBezTo>
                  <a:pt x="282" y="212"/>
                  <a:pt x="282" y="212"/>
                  <a:pt x="282" y="212"/>
                </a:cubicBezTo>
                <a:cubicBezTo>
                  <a:pt x="282" y="239"/>
                  <a:pt x="224" y="261"/>
                  <a:pt x="152" y="261"/>
                </a:cubicBezTo>
                <a:cubicBezTo>
                  <a:pt x="80" y="261"/>
                  <a:pt x="22" y="239"/>
                  <a:pt x="22" y="212"/>
                </a:cubicBezTo>
                <a:cubicBezTo>
                  <a:pt x="22" y="212"/>
                  <a:pt x="22" y="212"/>
                  <a:pt x="22" y="212"/>
                </a:cubicBezTo>
                <a:cubicBezTo>
                  <a:pt x="22" y="212"/>
                  <a:pt x="22" y="212"/>
                  <a:pt x="22" y="212"/>
                </a:cubicBezTo>
                <a:cubicBezTo>
                  <a:pt x="22" y="171"/>
                  <a:pt x="22" y="171"/>
                  <a:pt x="22" y="171"/>
                </a:cubicBezTo>
                <a:cubicBezTo>
                  <a:pt x="44" y="194"/>
                  <a:pt x="98" y="206"/>
                  <a:pt x="152" y="206"/>
                </a:cubicBezTo>
                <a:cubicBezTo>
                  <a:pt x="206" y="206"/>
                  <a:pt x="260" y="194"/>
                  <a:pt x="282" y="171"/>
                </a:cubicBezTo>
                <a:lnTo>
                  <a:pt x="282" y="212"/>
                </a:lnTo>
                <a:close/>
                <a:moveTo>
                  <a:pt x="282" y="147"/>
                </a:moveTo>
                <a:cubicBezTo>
                  <a:pt x="282" y="147"/>
                  <a:pt x="282" y="147"/>
                  <a:pt x="282" y="147"/>
                </a:cubicBezTo>
                <a:cubicBezTo>
                  <a:pt x="282" y="147"/>
                  <a:pt x="282" y="147"/>
                  <a:pt x="282" y="147"/>
                </a:cubicBezTo>
                <a:cubicBezTo>
                  <a:pt x="282" y="174"/>
                  <a:pt x="224" y="195"/>
                  <a:pt x="152" y="195"/>
                </a:cubicBezTo>
                <a:cubicBezTo>
                  <a:pt x="80" y="195"/>
                  <a:pt x="22" y="174"/>
                  <a:pt x="22" y="147"/>
                </a:cubicBezTo>
                <a:cubicBezTo>
                  <a:pt x="22" y="147"/>
                  <a:pt x="22" y="147"/>
                  <a:pt x="22" y="147"/>
                </a:cubicBezTo>
                <a:cubicBezTo>
                  <a:pt x="22" y="147"/>
                  <a:pt x="22" y="147"/>
                  <a:pt x="22" y="147"/>
                </a:cubicBezTo>
                <a:cubicBezTo>
                  <a:pt x="22" y="109"/>
                  <a:pt x="22" y="109"/>
                  <a:pt x="22" y="109"/>
                </a:cubicBezTo>
                <a:cubicBezTo>
                  <a:pt x="50" y="131"/>
                  <a:pt x="102" y="141"/>
                  <a:pt x="152" y="141"/>
                </a:cubicBezTo>
                <a:cubicBezTo>
                  <a:pt x="202" y="141"/>
                  <a:pt x="254" y="131"/>
                  <a:pt x="282" y="109"/>
                </a:cubicBezTo>
                <a:lnTo>
                  <a:pt x="282" y="147"/>
                </a:lnTo>
                <a:close/>
                <a:moveTo>
                  <a:pt x="152" y="119"/>
                </a:moveTo>
                <a:cubicBezTo>
                  <a:pt x="80" y="119"/>
                  <a:pt x="22" y="98"/>
                  <a:pt x="22" y="71"/>
                </a:cubicBezTo>
                <a:cubicBezTo>
                  <a:pt x="22" y="44"/>
                  <a:pt x="80" y="22"/>
                  <a:pt x="152" y="22"/>
                </a:cubicBezTo>
                <a:cubicBezTo>
                  <a:pt x="224" y="22"/>
                  <a:pt x="282" y="44"/>
                  <a:pt x="282" y="71"/>
                </a:cubicBezTo>
                <a:cubicBezTo>
                  <a:pt x="282" y="98"/>
                  <a:pt x="224" y="119"/>
                  <a:pt x="152" y="1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0" name="Oval 31"/>
          <p:cNvSpPr>
            <a:spLocks noChangeArrowheads="1"/>
          </p:cNvSpPr>
          <p:nvPr/>
        </p:nvSpPr>
        <p:spPr bwMode="auto">
          <a:xfrm>
            <a:off x="6294755" y="4303395"/>
            <a:ext cx="50165" cy="5143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1" name="Oval 32"/>
          <p:cNvSpPr>
            <a:spLocks noChangeArrowheads="1"/>
          </p:cNvSpPr>
          <p:nvPr/>
        </p:nvSpPr>
        <p:spPr bwMode="auto">
          <a:xfrm>
            <a:off x="6294755" y="4153535"/>
            <a:ext cx="50165" cy="5143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2" name="Oval 33"/>
          <p:cNvSpPr>
            <a:spLocks noChangeArrowheads="1"/>
          </p:cNvSpPr>
          <p:nvPr/>
        </p:nvSpPr>
        <p:spPr bwMode="auto">
          <a:xfrm>
            <a:off x="6294755" y="4004310"/>
            <a:ext cx="50165" cy="5016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3" name="Oval 8"/>
          <p:cNvSpPr/>
          <p:nvPr/>
        </p:nvSpPr>
        <p:spPr bwMode="auto">
          <a:xfrm flipH="1">
            <a:off x="6971665" y="1960245"/>
            <a:ext cx="1234440" cy="1234440"/>
          </a:xfrm>
          <a:prstGeom prst="ellipse">
            <a:avLst/>
          </a:prstGeom>
          <a:noFill/>
          <a:ln w="114300" cap="flat">
            <a:solidFill>
              <a:schemeClr val="accent2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id-ID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5" name="Oval 9"/>
          <p:cNvSpPr/>
          <p:nvPr/>
        </p:nvSpPr>
        <p:spPr bwMode="auto">
          <a:xfrm flipH="1">
            <a:off x="7748905" y="3450590"/>
            <a:ext cx="1234440" cy="1234440"/>
          </a:xfrm>
          <a:prstGeom prst="ellipse">
            <a:avLst/>
          </a:prstGeom>
          <a:noFill/>
          <a:ln w="114300" cap="flat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id-ID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7" name="Oval 5"/>
          <p:cNvSpPr/>
          <p:nvPr/>
        </p:nvSpPr>
        <p:spPr bwMode="auto">
          <a:xfrm>
            <a:off x="3982085" y="1960245"/>
            <a:ext cx="1234440" cy="1234440"/>
          </a:xfrm>
          <a:prstGeom prst="ellipse">
            <a:avLst/>
          </a:prstGeom>
          <a:noFill/>
          <a:ln w="114300" cap="flat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id-ID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9" name="Oval 6"/>
          <p:cNvSpPr/>
          <p:nvPr/>
        </p:nvSpPr>
        <p:spPr bwMode="auto">
          <a:xfrm>
            <a:off x="3204845" y="3450590"/>
            <a:ext cx="1234440" cy="1234440"/>
          </a:xfrm>
          <a:prstGeom prst="ellipse">
            <a:avLst/>
          </a:prstGeom>
          <a:noFill/>
          <a:ln w="114300" cap="flat">
            <a:solidFill>
              <a:schemeClr val="accent2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id-ID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1" name="Oval 7"/>
          <p:cNvSpPr/>
          <p:nvPr/>
        </p:nvSpPr>
        <p:spPr bwMode="auto">
          <a:xfrm>
            <a:off x="3982085" y="4940935"/>
            <a:ext cx="1234440" cy="1234440"/>
          </a:xfrm>
          <a:prstGeom prst="ellipse">
            <a:avLst/>
          </a:prstGeom>
          <a:noFill/>
          <a:ln w="114300" cap="flat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id-ID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3" name="Oval 10"/>
          <p:cNvSpPr/>
          <p:nvPr/>
        </p:nvSpPr>
        <p:spPr bwMode="auto">
          <a:xfrm flipH="1">
            <a:off x="6971665" y="4940935"/>
            <a:ext cx="1234440" cy="1234440"/>
          </a:xfrm>
          <a:prstGeom prst="ellipse">
            <a:avLst/>
          </a:prstGeom>
          <a:noFill/>
          <a:ln w="114300" cap="flat">
            <a:solidFill>
              <a:schemeClr val="accent2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id-ID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467725" y="2346960"/>
            <a:ext cx="2063750" cy="46037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库存</a:t>
            </a:r>
          </a:p>
        </p:txBody>
      </p:sp>
      <p:sp>
        <p:nvSpPr>
          <p:cNvPr id="38" name="矩形 37"/>
          <p:cNvSpPr/>
          <p:nvPr/>
        </p:nvSpPr>
        <p:spPr>
          <a:xfrm>
            <a:off x="8467725" y="5327650"/>
            <a:ext cx="2063750" cy="46037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车辆</a:t>
            </a:r>
          </a:p>
        </p:txBody>
      </p:sp>
      <p:sp>
        <p:nvSpPr>
          <p:cNvPr id="40" name="矩形 39"/>
          <p:cNvSpPr/>
          <p:nvPr/>
        </p:nvSpPr>
        <p:spPr>
          <a:xfrm>
            <a:off x="9165590" y="3837305"/>
            <a:ext cx="2063750" cy="46037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司机</a:t>
            </a:r>
          </a:p>
        </p:txBody>
      </p:sp>
      <p:sp>
        <p:nvSpPr>
          <p:cNvPr id="42" name="矩形 41"/>
          <p:cNvSpPr/>
          <p:nvPr/>
        </p:nvSpPr>
        <p:spPr>
          <a:xfrm>
            <a:off x="1663065" y="2347595"/>
            <a:ext cx="2063750" cy="46037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资金</a:t>
            </a:r>
          </a:p>
        </p:txBody>
      </p:sp>
      <p:sp>
        <p:nvSpPr>
          <p:cNvPr id="44" name="矩形 43"/>
          <p:cNvSpPr/>
          <p:nvPr/>
        </p:nvSpPr>
        <p:spPr>
          <a:xfrm>
            <a:off x="1663065" y="5328285"/>
            <a:ext cx="2063750" cy="46037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订单</a:t>
            </a:r>
          </a:p>
        </p:txBody>
      </p:sp>
      <p:sp>
        <p:nvSpPr>
          <p:cNvPr id="46" name="矩形 45"/>
          <p:cNvSpPr/>
          <p:nvPr/>
        </p:nvSpPr>
        <p:spPr>
          <a:xfrm>
            <a:off x="915670" y="3837305"/>
            <a:ext cx="2063750" cy="46037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线路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915670" y="436245"/>
            <a:ext cx="5582920" cy="52197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FZSJ-YOUST" panose="02010600010101010101" charset="-122"/>
                <a:ea typeface="FZSJ-YOUST" panose="02010600010101010101" charset="-122"/>
              </a:rPr>
              <a:t>平台全方位覆盖煤炭交易运输业务</a:t>
            </a:r>
          </a:p>
        </p:txBody>
      </p:sp>
      <p:pic>
        <p:nvPicPr>
          <p:cNvPr id="2" name="图片 1" descr="303b333530343131373bd7cabdf0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16400" y="2237740"/>
            <a:ext cx="720000" cy="720000"/>
          </a:xfrm>
          <a:prstGeom prst="rect">
            <a:avLst/>
          </a:prstGeom>
        </p:spPr>
      </p:pic>
      <p:pic>
        <p:nvPicPr>
          <p:cNvPr id="4" name="图片 3" descr="303b32313534313936363bb5d8b5e3cfdfc2b7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62020" y="3679825"/>
            <a:ext cx="720000" cy="720000"/>
          </a:xfrm>
          <a:prstGeom prst="rect">
            <a:avLst/>
          </a:prstGeom>
        </p:spPr>
      </p:pic>
      <p:pic>
        <p:nvPicPr>
          <p:cNvPr id="14" name="图片 13" descr="303b333530353432313bb6a9b5a5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39260" y="5198110"/>
            <a:ext cx="720000" cy="720000"/>
          </a:xfrm>
          <a:prstGeom prst="rect">
            <a:avLst/>
          </a:prstGeom>
        </p:spPr>
      </p:pic>
      <p:pic>
        <p:nvPicPr>
          <p:cNvPr id="15" name="图片 14" descr="303b333530343133343bbfe2b4e6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275195" y="2178685"/>
            <a:ext cx="720000" cy="720000"/>
          </a:xfrm>
          <a:prstGeom prst="rect">
            <a:avLst/>
          </a:prstGeom>
        </p:spPr>
      </p:pic>
      <p:pic>
        <p:nvPicPr>
          <p:cNvPr id="16" name="图片 15" descr="303b343532303837373bcbbebbfa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006080" y="3669030"/>
            <a:ext cx="720000" cy="720000"/>
          </a:xfrm>
          <a:prstGeom prst="rect">
            <a:avLst/>
          </a:prstGeom>
        </p:spPr>
      </p:pic>
      <p:pic>
        <p:nvPicPr>
          <p:cNvPr id="59" name="图片 58" descr="303b32313537343237363bb3b5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275195" y="5198110"/>
            <a:ext cx="720000" cy="720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-1" y="0"/>
            <a:ext cx="4476212" cy="3952240"/>
            <a:chOff x="-1" y="0"/>
            <a:chExt cx="4476212" cy="3952240"/>
          </a:xfrm>
        </p:grpSpPr>
        <p:sp>
          <p:nvSpPr>
            <p:cNvPr id="2" name="矩形 1"/>
            <p:cNvSpPr/>
            <p:nvPr/>
          </p:nvSpPr>
          <p:spPr>
            <a:xfrm>
              <a:off x="1" y="0"/>
              <a:ext cx="4476210" cy="3952240"/>
            </a:xfrm>
            <a:prstGeom prst="rect">
              <a:avLst/>
            </a:prstGeom>
            <a:blipFill dpi="0" rotWithShape="1">
              <a:blip r:embed="rId2">
                <a:alphaModFix amt="32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-1" y="0"/>
              <a:ext cx="4476212" cy="3248622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 flipH="1" flipV="1">
            <a:off x="7715791" y="2905760"/>
            <a:ext cx="4476212" cy="3952240"/>
            <a:chOff x="-2" y="0"/>
            <a:chExt cx="4556761" cy="4023360"/>
          </a:xfrm>
        </p:grpSpPr>
        <p:sp>
          <p:nvSpPr>
            <p:cNvPr id="15" name="矩形 14"/>
            <p:cNvSpPr/>
            <p:nvPr/>
          </p:nvSpPr>
          <p:spPr>
            <a:xfrm>
              <a:off x="0" y="0"/>
              <a:ext cx="4556759" cy="4023360"/>
            </a:xfrm>
            <a:prstGeom prst="rect">
              <a:avLst/>
            </a:prstGeom>
            <a:blipFill dpi="0" rotWithShape="1">
              <a:blip r:embed="rId2">
                <a:alphaModFix amt="32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-2" y="0"/>
              <a:ext cx="4556761" cy="3307080"/>
            </a:xfrm>
            <a:prstGeom prst="rect">
              <a:avLst/>
            </a:prstGeom>
          </p:spPr>
        </p:pic>
      </p:grpSp>
      <p:sp>
        <p:nvSpPr>
          <p:cNvPr id="48" name="文本框 47"/>
          <p:cNvSpPr txBox="1"/>
          <p:nvPr/>
        </p:nvSpPr>
        <p:spPr>
          <a:xfrm>
            <a:off x="3236536" y="2902510"/>
            <a:ext cx="5718928" cy="7067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accent1"/>
                </a:solidFill>
                <a:latin typeface="FZSJ-YOUST" panose="02010600010101010101" charset="-122"/>
                <a:ea typeface="FZSJ-YOUST" panose="02010600010101010101" charset="-122"/>
              </a:rPr>
              <a:t>感谢观看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自定义 235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794BD"/>
      </a:accent1>
      <a:accent2>
        <a:srgbClr val="A1BDD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329</Words>
  <Application>Microsoft Office PowerPoint</Application>
  <PresentationFormat>宽屏</PresentationFormat>
  <Paragraphs>52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6" baseType="lpstr">
      <vt:lpstr>等线</vt:lpstr>
      <vt:lpstr>等线 Light</vt:lpstr>
      <vt:lpstr>FZSJ-YOUST</vt:lpstr>
      <vt:lpstr>Microsoft YaHei</vt:lpstr>
      <vt:lpstr>Arial</vt:lpstr>
      <vt:lpstr>Calibri</vt:lpstr>
      <vt:lpstr>Calibri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稻壳儿演示武汉组</dc:creator>
  <cp:lastModifiedBy>世鑫 焦</cp:lastModifiedBy>
  <cp:revision>93</cp:revision>
  <dcterms:created xsi:type="dcterms:W3CDTF">2020-10-27T06:22:00Z</dcterms:created>
  <dcterms:modified xsi:type="dcterms:W3CDTF">2021-04-15T10:15:34Z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2052-11.1.0.10356</vt:lpwstr>
  </property>
  <property fmtid="{D5CDD505-2E9C-101B-9397-08002B2CF9AE}" pid="3" name="KSOTemplateUUID">
    <vt:lpwstr>v1.0_mb_3bZ/EAZ3qwwESjKNEFSX+g==</vt:lpwstr>
  </property>
  <property fmtid="{D5CDD505-2E9C-101B-9397-08002B2CF9AE}" pid="4" name="ICV">
    <vt:lpwstr>91A4014A54284402BD436AC25D0DC4E2</vt:lpwstr>
  </property>
</Properties>
</file>