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0" r:id="rId4"/>
    <p:sldId id="289" r:id="rId5"/>
    <p:sldId id="300" r:id="rId6"/>
    <p:sldId id="304" r:id="rId7"/>
    <p:sldId id="276" r:id="rId8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7BA7"/>
    <a:srgbClr val="2F465C"/>
    <a:srgbClr val="4A84B2"/>
    <a:srgbClr val="216690"/>
    <a:srgbClr val="1E628F"/>
    <a:srgbClr val="02192D"/>
    <a:srgbClr val="051929"/>
    <a:srgbClr val="1F4260"/>
    <a:srgbClr val="AAF3FE"/>
    <a:srgbClr val="2534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13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3695700" y="2795270"/>
            <a:ext cx="50596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800">
                <a:solidFill>
                  <a:schemeClr val="bg1"/>
                </a:solidFill>
                <a:effectLst>
                  <a:outerShdw blurRad="152400" dist="50800" dir="2700000" sx="101000" sy="101000" algn="tl" rotWithShape="0">
                    <a:prstClr val="black">
                      <a:alpha val="68000"/>
                    </a:prstClr>
                  </a:outerShdw>
                </a:effectLst>
                <a:latin typeface="阿里巴巴普惠体 L" panose="00020600040101010101" charset="-122"/>
                <a:ea typeface="阿里巴巴普惠体 L" panose="00020600040101010101" charset="-122"/>
                <a:cs typeface="阿里巴巴普惠体 L" panose="00020600040101010101" charset="-122"/>
              </a:rPr>
              <a:t>8</a:t>
            </a:r>
            <a:r>
              <a:rPr lang="zh-CN" altLang="en-US" sz="4800">
                <a:solidFill>
                  <a:schemeClr val="bg1"/>
                </a:solidFill>
                <a:effectLst>
                  <a:outerShdw blurRad="152400" dist="50800" dir="2700000" sx="101000" sy="101000" algn="tl" rotWithShape="0">
                    <a:prstClr val="black">
                      <a:alpha val="68000"/>
                    </a:prstClr>
                  </a:outerShdw>
                </a:effectLst>
                <a:latin typeface="阿里巴巴普惠体 L" panose="00020600040101010101" charset="-122"/>
                <a:ea typeface="阿里巴巴普惠体 L" panose="00020600040101010101" charset="-122"/>
                <a:cs typeface="阿里巴巴普惠体 L" panose="00020600040101010101" charset="-122"/>
              </a:rPr>
              <a:t>月总结暨</a:t>
            </a:r>
            <a:r>
              <a:rPr lang="en-US" altLang="zh-CN" sz="4800">
                <a:solidFill>
                  <a:schemeClr val="bg1"/>
                </a:solidFill>
                <a:effectLst>
                  <a:outerShdw blurRad="152400" dist="50800" dir="2700000" sx="101000" sy="101000" algn="tl" rotWithShape="0">
                    <a:prstClr val="black">
                      <a:alpha val="68000"/>
                    </a:prstClr>
                  </a:outerShdw>
                </a:effectLst>
                <a:latin typeface="阿里巴巴普惠体 L" panose="00020600040101010101" charset="-122"/>
                <a:ea typeface="阿里巴巴普惠体 L" panose="00020600040101010101" charset="-122"/>
                <a:cs typeface="阿里巴巴普惠体 L" panose="00020600040101010101" charset="-122"/>
              </a:rPr>
              <a:t>9</a:t>
            </a:r>
            <a:r>
              <a:rPr lang="zh-CN" altLang="en-US" sz="4800">
                <a:solidFill>
                  <a:schemeClr val="bg1"/>
                </a:solidFill>
                <a:effectLst>
                  <a:outerShdw blurRad="152400" dist="50800" dir="2700000" sx="101000" sy="101000" algn="tl" rotWithShape="0">
                    <a:prstClr val="black">
                      <a:alpha val="68000"/>
                    </a:prstClr>
                  </a:outerShdw>
                </a:effectLst>
                <a:latin typeface="阿里巴巴普惠体 L" panose="00020600040101010101" charset="-122"/>
                <a:ea typeface="阿里巴巴普惠体 L" panose="00020600040101010101" charset="-122"/>
                <a:cs typeface="阿里巴巴普惠体 L" panose="00020600040101010101" charset="-122"/>
              </a:rPr>
              <a:t>月计划</a:t>
            </a:r>
            <a:endParaRPr lang="zh-CN" altLang="en-US" sz="4800">
              <a:solidFill>
                <a:schemeClr val="bg1"/>
              </a:solidFill>
              <a:effectLst>
                <a:outerShdw blurRad="152400" dist="50800" dir="2700000" sx="101000" sy="101000" algn="tl" rotWithShape="0">
                  <a:prstClr val="black">
                    <a:alpha val="68000"/>
                  </a:prstClr>
                </a:outerShdw>
              </a:effectLst>
              <a:latin typeface="阿里巴巴普惠体 L" panose="00020600040101010101" charset="-122"/>
              <a:ea typeface="阿里巴巴普惠体 L" panose="00020600040101010101" charset="-122"/>
              <a:cs typeface="阿里巴巴普惠体 L" panose="00020600040101010101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642870" y="3211195"/>
            <a:ext cx="899160" cy="635"/>
          </a:xfrm>
          <a:prstGeom prst="line">
            <a:avLst/>
          </a:prstGeom>
          <a:ln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769985" y="3211830"/>
            <a:ext cx="899160" cy="635"/>
          </a:xfrm>
          <a:prstGeom prst="line">
            <a:avLst/>
          </a:prstGeom>
          <a:ln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039360" y="1596390"/>
            <a:ext cx="202692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7200" b="1">
                <a:gradFill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71000">
                      <a:srgbClr val="2F465C">
                        <a:alpha val="0"/>
                      </a:srgbClr>
                    </a:gs>
                    <a:gs pos="41000">
                      <a:schemeClr val="bg1">
                        <a:alpha val="56000"/>
                      </a:schemeClr>
                    </a:gs>
                  </a:gsLst>
                  <a:lin ang="5400000" scaled="0"/>
                </a:gradFill>
                <a:latin typeface="阿里巴巴普惠体 L" panose="00020600040101010101" charset="-122"/>
                <a:ea typeface="阿里巴巴普惠体 L" panose="00020600040101010101" charset="-122"/>
              </a:rPr>
              <a:t>2023</a:t>
            </a:r>
            <a:endParaRPr lang="en-US" altLang="zh-CN" sz="7200" b="1">
              <a:gradFill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71000">
                    <a:srgbClr val="2F465C">
                      <a:alpha val="0"/>
                    </a:srgbClr>
                  </a:gs>
                  <a:gs pos="41000">
                    <a:schemeClr val="bg1">
                      <a:alpha val="56000"/>
                    </a:schemeClr>
                  </a:gs>
                </a:gsLst>
                <a:lin ang="5400000" scaled="0"/>
              </a:gradFill>
              <a:latin typeface="阿里巴巴普惠体 L" panose="00020600040101010101" charset="-122"/>
              <a:ea typeface="阿里巴巴普惠体 L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18610" y="2356485"/>
            <a:ext cx="42043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16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</a:rPr>
              <a:t>京卡物联</a:t>
            </a:r>
            <a:endParaRPr lang="zh-CN" altLang="en-US" sz="1600">
              <a:solidFill>
                <a:schemeClr val="bg1"/>
              </a:solidFill>
              <a:latin typeface="阿里巴巴普惠体 L" panose="00020600040101010101" charset="-122"/>
              <a:ea typeface="阿里巴巴普惠体 L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80410" y="2968625"/>
            <a:ext cx="14071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gradFill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71000">
                      <a:srgbClr val="2F465C">
                        <a:alpha val="0"/>
                      </a:srgbClr>
                    </a:gs>
                    <a:gs pos="41000">
                      <a:schemeClr val="bg1">
                        <a:alpha val="56000"/>
                      </a:schemeClr>
                    </a:gs>
                  </a:gsLst>
                  <a:lin ang="5400000" scaled="0"/>
                </a:gradFill>
                <a:latin typeface="阿里巴巴普惠体 L" panose="00020600040101010101" charset="-122"/>
                <a:ea typeface="阿里巴巴普惠体 L" panose="00020600040101010101" charset="-122"/>
              </a:rPr>
              <a:t>京卡物联</a:t>
            </a:r>
            <a:endParaRPr lang="zh-CN" altLang="en-US" sz="2400" b="1">
              <a:gradFill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71000">
                    <a:srgbClr val="2F465C">
                      <a:alpha val="0"/>
                    </a:srgbClr>
                  </a:gs>
                  <a:gs pos="41000">
                    <a:schemeClr val="bg1">
                      <a:alpha val="56000"/>
                    </a:schemeClr>
                  </a:gs>
                </a:gsLst>
                <a:lin ang="5400000" scaled="0"/>
              </a:gradFill>
              <a:latin typeface="阿里巴巴普惠体 L" panose="00020600040101010101" charset="-122"/>
              <a:ea typeface="阿里巴巴普惠体 L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8546" y="1962150"/>
            <a:ext cx="3098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dist"/>
            <a:endParaRPr lang="en-US" altLang="zh-CN" sz="3600">
              <a:solidFill>
                <a:schemeClr val="bg1"/>
              </a:solidFill>
              <a:latin typeface="等线 Light" panose="02010600030101010101" charset="-122"/>
              <a:ea typeface="等线 Light" panose="02010600030101010101" charset="-122"/>
              <a:cs typeface="等线 Light" panose="02010600030101010101" charset="-122"/>
            </a:endParaRPr>
          </a:p>
        </p:txBody>
      </p:sp>
      <p:sp>
        <p:nvSpPr>
          <p:cNvPr id="2" name="椭圆 1"/>
          <p:cNvSpPr/>
          <p:nvPr/>
        </p:nvSpPr>
        <p:spPr>
          <a:xfrm rot="14040000">
            <a:off x="973455" y="2045970"/>
            <a:ext cx="2765425" cy="2765425"/>
          </a:xfrm>
          <a:prstGeom prst="ellipse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81000">
                  <a:srgbClr val="051929"/>
                </a:gs>
                <a:gs pos="47000">
                  <a:schemeClr val="accent1">
                    <a:lumMod val="30000"/>
                    <a:lumOff val="7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19455" y="2320925"/>
            <a:ext cx="327342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3800">
                <a:gradFill>
                  <a:gsLst>
                    <a:gs pos="100000">
                      <a:schemeClr val="accent1">
                        <a:lumMod val="5000"/>
                        <a:lumOff val="95000"/>
                      </a:schemeClr>
                    </a:gs>
                    <a:gs pos="20000">
                      <a:srgbClr val="02192D">
                        <a:alpha val="46000"/>
                      </a:srgbClr>
                    </a:gs>
                    <a:gs pos="50000">
                      <a:srgbClr val="D8E8EF">
                        <a:alpha val="60000"/>
                      </a:srgbClr>
                    </a:gs>
                  </a:gsLst>
                  <a:lin ang="13500000" scaled="0"/>
                </a:gradFill>
                <a:latin typeface="阿里巴巴普惠体 L" panose="00020600040101010101" charset="-122"/>
                <a:ea typeface="阿里巴巴普惠体 L" panose="00020600040101010101" charset="-122"/>
                <a:cs typeface="Calibri" panose="020F0502020204030204" charset="0"/>
              </a:rPr>
              <a:t>01</a:t>
            </a:r>
            <a:endParaRPr lang="en-US" altLang="zh-CN" sz="13800"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0000">
                    <a:srgbClr val="02192D">
                      <a:alpha val="46000"/>
                    </a:srgbClr>
                  </a:gs>
                  <a:gs pos="50000">
                    <a:srgbClr val="D8E8EF">
                      <a:alpha val="60000"/>
                    </a:srgbClr>
                  </a:gs>
                </a:gsLst>
                <a:lin ang="13500000" scaled="0"/>
              </a:gradFill>
              <a:latin typeface="阿里巴巴普惠体 L" panose="00020600040101010101" charset="-122"/>
              <a:ea typeface="阿里巴巴普惠体 L" panose="00020600040101010101" charset="-122"/>
              <a:cs typeface="Calibri" panose="020F05020202040302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85490" y="3333750"/>
            <a:ext cx="42227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</a:rPr>
              <a:t>8</a:t>
            </a:r>
            <a:r>
              <a:rPr lang="zh-CN" altLang="en-US" sz="40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</a:rPr>
              <a:t>月工作汇报</a:t>
            </a:r>
            <a:endParaRPr lang="zh-CN" altLang="en-US" sz="4000">
              <a:solidFill>
                <a:schemeClr val="bg1"/>
              </a:solidFill>
              <a:latin typeface="阿里巴巴普惠体 L" panose="00020600040101010101" charset="-122"/>
              <a:ea typeface="阿里巴巴普惠体 L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/>
      <p:bldP spid="3" grpId="1"/>
      <p:bldP spid="4" grpId="0"/>
      <p:bldP spid="4" grpId="1"/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2" name="矩形: 圆角 71"/>
          <p:cNvSpPr/>
          <p:nvPr/>
        </p:nvSpPr>
        <p:spPr>
          <a:xfrm>
            <a:off x="5005032" y="2979211"/>
            <a:ext cx="45719" cy="283369"/>
          </a:xfrm>
          <a:prstGeom prst="roundRect">
            <a:avLst>
              <a:gd name="adj" fmla="val 50000"/>
            </a:avLst>
          </a:prstGeom>
          <a:solidFill>
            <a:srgbClr val="4A8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4" name="矩形: 圆角 73"/>
          <p:cNvSpPr/>
          <p:nvPr/>
        </p:nvSpPr>
        <p:spPr>
          <a:xfrm>
            <a:off x="4988699" y="1620075"/>
            <a:ext cx="45719" cy="283369"/>
          </a:xfrm>
          <a:prstGeom prst="roundRect">
            <a:avLst>
              <a:gd name="adj" fmla="val 50000"/>
            </a:avLst>
          </a:prstGeom>
          <a:solidFill>
            <a:srgbClr val="4A8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6" name="矩形: 圆角 75"/>
          <p:cNvSpPr/>
          <p:nvPr/>
        </p:nvSpPr>
        <p:spPr>
          <a:xfrm>
            <a:off x="5007749" y="4515078"/>
            <a:ext cx="45719" cy="283369"/>
          </a:xfrm>
          <a:prstGeom prst="roundRect">
            <a:avLst>
              <a:gd name="adj" fmla="val 50000"/>
            </a:avLst>
          </a:prstGeom>
          <a:solidFill>
            <a:srgbClr val="4A8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7" name="组合 66"/>
          <p:cNvGrpSpPr/>
          <p:nvPr/>
        </p:nvGrpSpPr>
        <p:grpSpPr>
          <a:xfrm>
            <a:off x="1293495" y="2011680"/>
            <a:ext cx="2273300" cy="2580640"/>
            <a:chOff x="4797548" y="3261325"/>
            <a:chExt cx="1238607" cy="1412926"/>
          </a:xfrm>
        </p:grpSpPr>
        <p:sp>
          <p:nvSpPr>
            <p:cNvPr id="58" name="六边形 57"/>
            <p:cNvSpPr/>
            <p:nvPr/>
          </p:nvSpPr>
          <p:spPr>
            <a:xfrm rot="5400000">
              <a:off x="4708990" y="3349883"/>
              <a:ext cx="1412926" cy="1235809"/>
            </a:xfrm>
            <a:prstGeom prst="hexagon">
              <a:avLst>
                <a:gd name="adj" fmla="val 29046"/>
                <a:gd name="vf" fmla="val 115470"/>
              </a:avLst>
            </a:prstGeom>
            <a:solidFill>
              <a:srgbClr val="1E62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4" name="六边形 103"/>
            <p:cNvSpPr/>
            <p:nvPr/>
          </p:nvSpPr>
          <p:spPr>
            <a:xfrm rot="5400000">
              <a:off x="5007937" y="3606731"/>
              <a:ext cx="815031" cy="726874"/>
            </a:xfrm>
            <a:prstGeom prst="hexagon">
              <a:avLst>
                <a:gd name="adj" fmla="val 28063"/>
                <a:gd name="vf" fmla="val 115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>
              <a:stCxn id="58" idx="3"/>
              <a:endCxn id="58" idx="0"/>
            </p:cNvCxnSpPr>
            <p:nvPr/>
          </p:nvCxnSpPr>
          <p:spPr>
            <a:xfrm>
              <a:off x="5415453" y="3261325"/>
              <a:ext cx="0" cy="14129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>
              <a:stCxn id="58" idx="5"/>
              <a:endCxn id="58" idx="2"/>
            </p:cNvCxnSpPr>
            <p:nvPr/>
          </p:nvCxnSpPr>
          <p:spPr>
            <a:xfrm flipH="1" flipV="1">
              <a:off x="4797549" y="3620278"/>
              <a:ext cx="1235809" cy="695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>
              <a:off x="4800346" y="3620278"/>
              <a:ext cx="1235809" cy="695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8"/>
          <p:cNvSpPr txBox="1"/>
          <p:nvPr/>
        </p:nvSpPr>
        <p:spPr>
          <a:xfrm>
            <a:off x="1761764" y="2282538"/>
            <a:ext cx="3879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 dirty="0">
                <a:solidFill>
                  <a:schemeClr val="bg1"/>
                </a:solidFill>
                <a:latin typeface="阿里巴巴普惠体 R" panose="00020600040101010101" charset="-122"/>
                <a:ea typeface="阿里巴巴普惠体 R" panose="00020600040101010101" charset="-122"/>
              </a:rPr>
              <a:t>1</a:t>
            </a:r>
            <a:endParaRPr lang="en-US" altLang="zh-CN" sz="2800" b="1" dirty="0">
              <a:solidFill>
                <a:schemeClr val="bg1"/>
              </a:solidFill>
              <a:latin typeface="阿里巴巴普惠体 R" panose="00020600040101010101" charset="-122"/>
              <a:ea typeface="阿里巴巴普惠体 R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706644" y="2292698"/>
            <a:ext cx="3879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 dirty="0">
                <a:solidFill>
                  <a:schemeClr val="bg1"/>
                </a:solidFill>
                <a:latin typeface="阿里巴巴普惠体 R" panose="00020600040101010101" charset="-122"/>
                <a:ea typeface="阿里巴巴普惠体 R" panose="00020600040101010101" charset="-122"/>
              </a:rPr>
              <a:t>6</a:t>
            </a:r>
            <a:endParaRPr lang="en-US" altLang="zh-CN" sz="2800" b="1" dirty="0">
              <a:solidFill>
                <a:schemeClr val="bg1"/>
              </a:solidFill>
              <a:latin typeface="阿里巴巴普惠体 R" panose="00020600040101010101" charset="-122"/>
              <a:ea typeface="阿里巴巴普惠体 R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72509" y="3037553"/>
            <a:ext cx="3879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 dirty="0">
                <a:solidFill>
                  <a:schemeClr val="bg1"/>
                </a:solidFill>
                <a:latin typeface="阿里巴巴普惠体 R" panose="00020600040101010101" charset="-122"/>
                <a:ea typeface="阿里巴巴普惠体 R" panose="00020600040101010101" charset="-122"/>
              </a:rPr>
              <a:t>2</a:t>
            </a:r>
            <a:endParaRPr lang="en-US" altLang="zh-CN" sz="2800" b="1" dirty="0">
              <a:solidFill>
                <a:schemeClr val="bg1"/>
              </a:solidFill>
              <a:latin typeface="阿里巴巴普惠体 R" panose="00020600040101010101" charset="-122"/>
              <a:ea typeface="阿里巴巴普惠体 R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60494" y="3843368"/>
            <a:ext cx="3879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 dirty="0">
                <a:solidFill>
                  <a:schemeClr val="bg1"/>
                </a:solidFill>
                <a:latin typeface="阿里巴巴普惠体 R" panose="00020600040101010101" charset="-122"/>
                <a:ea typeface="阿里巴巴普惠体 R" panose="00020600040101010101" charset="-122"/>
              </a:rPr>
              <a:t>3</a:t>
            </a:r>
            <a:endParaRPr lang="en-US" altLang="zh-CN" sz="2800" b="1" dirty="0">
              <a:solidFill>
                <a:schemeClr val="bg1"/>
              </a:solidFill>
              <a:latin typeface="阿里巴巴普惠体 R" panose="00020600040101010101" charset="-122"/>
              <a:ea typeface="阿里巴巴普惠体 R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06644" y="3843368"/>
            <a:ext cx="3879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 dirty="0">
                <a:solidFill>
                  <a:schemeClr val="bg1"/>
                </a:solidFill>
                <a:latin typeface="阿里巴巴普惠体 R" panose="00020600040101010101" charset="-122"/>
                <a:ea typeface="阿里巴巴普惠体 R" panose="00020600040101010101" charset="-122"/>
              </a:rPr>
              <a:t>4</a:t>
            </a:r>
            <a:endParaRPr lang="en-US" altLang="zh-CN" sz="2800" b="1" dirty="0">
              <a:solidFill>
                <a:schemeClr val="bg1"/>
              </a:solidFill>
              <a:latin typeface="阿里巴巴普惠体 R" panose="00020600040101010101" charset="-122"/>
              <a:ea typeface="阿里巴巴普惠体 R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79084" y="3045173"/>
            <a:ext cx="3879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 dirty="0">
                <a:solidFill>
                  <a:schemeClr val="bg1"/>
                </a:solidFill>
                <a:latin typeface="阿里巴巴普惠体 R" panose="00020600040101010101" charset="-122"/>
                <a:ea typeface="阿里巴巴普惠体 R" panose="00020600040101010101" charset="-122"/>
              </a:rPr>
              <a:t>5</a:t>
            </a:r>
            <a:endParaRPr lang="en-US" altLang="zh-CN" sz="2800" b="1" dirty="0">
              <a:solidFill>
                <a:schemeClr val="bg1"/>
              </a:solidFill>
              <a:latin typeface="阿里巴巴普惠体 R" panose="00020600040101010101" charset="-122"/>
              <a:ea typeface="阿里巴巴普惠体 R" panose="00020600040101010101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325110" y="3037840"/>
            <a:ext cx="2143125" cy="998855"/>
            <a:chOff x="3078" y="6085"/>
            <a:chExt cx="3375" cy="1573"/>
          </a:xfrm>
        </p:grpSpPr>
        <p:sp>
          <p:nvSpPr>
            <p:cNvPr id="18" name="文本框 17"/>
            <p:cNvSpPr txBox="1"/>
            <p:nvPr/>
          </p:nvSpPr>
          <p:spPr>
            <a:xfrm>
              <a:off x="3078" y="6085"/>
              <a:ext cx="2398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>
                  <a:solidFill>
                    <a:schemeClr val="bg1"/>
                  </a:solidFill>
                  <a:latin typeface="阿里巴巴普惠体 L" panose="00020600040101010101" charset="-122"/>
                  <a:ea typeface="阿里巴巴普惠体 L" panose="00020600040101010101" charset="-122"/>
                </a:rPr>
                <a:t>新疆物资管理系统</a:t>
              </a:r>
              <a:endParaRPr lang="zh-CN" altLang="en-US" sz="12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078" y="6497"/>
              <a:ext cx="3375" cy="1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just">
                <a:lnSpc>
                  <a:spcPct val="140000"/>
                </a:lnSpc>
              </a:pPr>
              <a:r>
                <a:rPr lang="zh-CN" altLang="en-US" sz="1000">
                  <a:solidFill>
                    <a:schemeClr val="bg1"/>
                  </a:solidFill>
                  <a:latin typeface="阿里巴巴普惠体 L" panose="00020600040101010101" charset="-122"/>
                  <a:ea typeface="阿里巴巴普惠体 L" panose="00020600040101010101" charset="-122"/>
                  <a:sym typeface="+mn-ea"/>
                </a:rPr>
                <a:t>已开发完成，本周到新疆进行客户培训与演示工作，争取本月完成初步验收</a:t>
              </a:r>
              <a:endParaRPr lang="zh-CN" altLang="en-US" sz="10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  <a:sym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316855" y="1619885"/>
            <a:ext cx="2157730" cy="1214755"/>
            <a:chOff x="3078" y="6085"/>
            <a:chExt cx="3398" cy="1913"/>
          </a:xfrm>
        </p:grpSpPr>
        <p:sp>
          <p:nvSpPr>
            <p:cNvPr id="21" name="文本框 20"/>
            <p:cNvSpPr txBox="1"/>
            <p:nvPr/>
          </p:nvSpPr>
          <p:spPr>
            <a:xfrm>
              <a:off x="3078" y="6085"/>
              <a:ext cx="3398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>
                  <a:solidFill>
                    <a:schemeClr val="bg1"/>
                  </a:solidFill>
                  <a:latin typeface="阿里巴巴普惠体 L" panose="00020600040101010101" charset="-122"/>
                  <a:ea typeface="阿里巴巴普惠体 L" panose="00020600040101010101" charset="-122"/>
                </a:rPr>
                <a:t>绥德网络货运</a:t>
              </a:r>
              <a:r>
                <a:rPr lang="zh-CN" altLang="en-US" sz="1200">
                  <a:solidFill>
                    <a:schemeClr val="bg1"/>
                  </a:solidFill>
                  <a:latin typeface="阿里巴巴普惠体 L" panose="00020600040101010101" charset="-122"/>
                  <a:ea typeface="阿里巴巴普惠体 L" panose="00020600040101010101" charset="-122"/>
                  <a:sym typeface="+mn-ea"/>
                </a:rPr>
                <a:t>监管服务平台</a:t>
              </a:r>
              <a:endParaRPr lang="zh-CN" altLang="en-US" sz="12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078" y="6497"/>
              <a:ext cx="3375" cy="1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just">
                <a:lnSpc>
                  <a:spcPct val="140000"/>
                </a:lnSpc>
              </a:pPr>
              <a:r>
                <a:rPr lang="zh-CN" altLang="en-US" sz="1000">
                  <a:solidFill>
                    <a:schemeClr val="bg1"/>
                  </a:solidFill>
                  <a:latin typeface="阿里巴巴普惠体 L" panose="00020600040101010101" charset="-122"/>
                  <a:ea typeface="阿里巴巴普惠体 L" panose="00020600040101010101" charset="-122"/>
                  <a:sym typeface="+mn-ea"/>
                </a:rPr>
                <a:t>①目前到李县和王县审批，争取</a:t>
              </a:r>
              <a:r>
                <a:rPr lang="en-US" altLang="zh-CN" sz="1000">
                  <a:solidFill>
                    <a:schemeClr val="bg1"/>
                  </a:solidFill>
                  <a:latin typeface="阿里巴巴普惠体 L" panose="00020600040101010101" charset="-122"/>
                  <a:ea typeface="阿里巴巴普惠体 L" panose="00020600040101010101" charset="-122"/>
                  <a:sym typeface="+mn-ea"/>
                </a:rPr>
                <a:t>9</a:t>
              </a:r>
              <a:r>
                <a:rPr lang="zh-CN" altLang="en-US" sz="1000">
                  <a:solidFill>
                    <a:schemeClr val="bg1"/>
                  </a:solidFill>
                  <a:latin typeface="阿里巴巴普惠体 L" panose="00020600040101010101" charset="-122"/>
                  <a:ea typeface="阿里巴巴普惠体 L" panose="00020600040101010101" charset="-122"/>
                  <a:sym typeface="+mn-ea"/>
                </a:rPr>
                <a:t>万完成审批，进行招标准备工作</a:t>
              </a:r>
              <a:br>
                <a:rPr lang="zh-CN" altLang="en-US" sz="1000">
                  <a:solidFill>
                    <a:schemeClr val="bg1"/>
                  </a:solidFill>
                  <a:latin typeface="阿里巴巴普惠体 L" panose="00020600040101010101" charset="-122"/>
                  <a:ea typeface="阿里巴巴普惠体 L" panose="00020600040101010101" charset="-122"/>
                  <a:sym typeface="+mn-ea"/>
                </a:rPr>
              </a:br>
              <a:r>
                <a:rPr lang="zh-CN" altLang="en-US" sz="1000">
                  <a:solidFill>
                    <a:schemeClr val="bg1"/>
                  </a:solidFill>
                  <a:latin typeface="阿里巴巴普惠体 L" panose="00020600040101010101" charset="-122"/>
                  <a:ea typeface="阿里巴巴普惠体 L" panose="00020600040101010101" charset="-122"/>
                  <a:sym typeface="+mn-ea"/>
                </a:rPr>
                <a:t>②邮储项目总行接口已开发完成，目前还在调试中，预计</a:t>
              </a:r>
              <a:r>
                <a:rPr lang="en-US" altLang="zh-CN" sz="1000">
                  <a:solidFill>
                    <a:schemeClr val="bg1"/>
                  </a:solidFill>
                  <a:latin typeface="阿里巴巴普惠体 L" panose="00020600040101010101" charset="-122"/>
                  <a:ea typeface="阿里巴巴普惠体 L" panose="00020600040101010101" charset="-122"/>
                  <a:sym typeface="+mn-ea"/>
                </a:rPr>
                <a:t>9</a:t>
              </a:r>
              <a:r>
                <a:rPr lang="zh-CN" altLang="en-US" sz="1000">
                  <a:solidFill>
                    <a:schemeClr val="bg1"/>
                  </a:solidFill>
                  <a:latin typeface="阿里巴巴普惠体 L" panose="00020600040101010101" charset="-122"/>
                  <a:ea typeface="阿里巴巴普惠体 L" panose="00020600040101010101" charset="-122"/>
                  <a:sym typeface="+mn-ea"/>
                </a:rPr>
                <a:t>月中完成</a:t>
              </a:r>
              <a:endParaRPr lang="zh-CN" altLang="en-US" sz="10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  <a:sym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335905" y="4514850"/>
            <a:ext cx="2143125" cy="783590"/>
            <a:chOff x="3078" y="6085"/>
            <a:chExt cx="3375" cy="1234"/>
          </a:xfrm>
        </p:grpSpPr>
        <p:sp>
          <p:nvSpPr>
            <p:cNvPr id="27" name="文本框 26"/>
            <p:cNvSpPr txBox="1"/>
            <p:nvPr/>
          </p:nvSpPr>
          <p:spPr>
            <a:xfrm>
              <a:off x="3078" y="6085"/>
              <a:ext cx="2398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>
                  <a:solidFill>
                    <a:schemeClr val="bg1"/>
                  </a:solidFill>
                  <a:latin typeface="阿里巴巴普惠体 L" panose="00020600040101010101" charset="-122"/>
                  <a:ea typeface="阿里巴巴普惠体 L" panose="00020600040101010101" charset="-122"/>
                </a:rPr>
                <a:t>其他</a:t>
              </a:r>
              <a:endParaRPr lang="zh-CN" altLang="en-US" sz="12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078" y="6497"/>
              <a:ext cx="337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just">
                <a:lnSpc>
                  <a:spcPct val="140000"/>
                </a:lnSpc>
              </a:pPr>
              <a:r>
                <a:rPr lang="zh-CN" sz="1000">
                  <a:solidFill>
                    <a:schemeClr val="bg1"/>
                  </a:solidFill>
                  <a:latin typeface="阿里巴巴普惠体 L" panose="00020600040101010101" charset="-122"/>
                  <a:ea typeface="阿里巴巴普惠体 L" panose="00020600040101010101" charset="-122"/>
                  <a:sym typeface="+mn-ea"/>
                </a:rPr>
                <a:t>优化了数据接口平台的计算方式</a:t>
              </a:r>
              <a:br>
                <a:rPr lang="zh-CN" sz="1000">
                  <a:solidFill>
                    <a:schemeClr val="bg1"/>
                  </a:solidFill>
                  <a:latin typeface="阿里巴巴普惠体 L" panose="00020600040101010101" charset="-122"/>
                  <a:ea typeface="阿里巴巴普惠体 L" panose="00020600040101010101" charset="-122"/>
                  <a:sym typeface="+mn-ea"/>
                </a:rPr>
              </a:br>
              <a:r>
                <a:rPr lang="zh-CN" sz="1000">
                  <a:solidFill>
                    <a:schemeClr val="bg1"/>
                  </a:solidFill>
                  <a:latin typeface="阿里巴巴普惠体 L" panose="00020600040101010101" charset="-122"/>
                  <a:ea typeface="阿里巴巴普惠体 L" panose="00020600040101010101" charset="-122"/>
                  <a:sym typeface="+mn-ea"/>
                </a:rPr>
                <a:t>二次调研了西昌私挖乱采监管平台</a:t>
              </a:r>
              <a:endParaRPr lang="zh-CN" sz="10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  <a:sym typeface="+mn-ea"/>
              </a:endParaRPr>
            </a:p>
          </p:txBody>
        </p:sp>
      </p:grpSp>
      <p:sp>
        <p:nvSpPr>
          <p:cNvPr id="35" name="Freeform 81"/>
          <p:cNvSpPr>
            <a:spLocks noEditPoints="1"/>
          </p:cNvSpPr>
          <p:nvPr/>
        </p:nvSpPr>
        <p:spPr bwMode="auto">
          <a:xfrm>
            <a:off x="1971675" y="2905760"/>
            <a:ext cx="911860" cy="785495"/>
          </a:xfrm>
          <a:custGeom>
            <a:avLst/>
            <a:gdLst>
              <a:gd name="T0" fmla="*/ 1 w 143"/>
              <a:gd name="T1" fmla="*/ 139 h 139"/>
              <a:gd name="T2" fmla="*/ 33 w 143"/>
              <a:gd name="T3" fmla="*/ 139 h 139"/>
              <a:gd name="T4" fmla="*/ 17 w 143"/>
              <a:gd name="T5" fmla="*/ 92 h 139"/>
              <a:gd name="T6" fmla="*/ 17 w 143"/>
              <a:gd name="T7" fmla="*/ 109 h 139"/>
              <a:gd name="T8" fmla="*/ 57 w 143"/>
              <a:gd name="T9" fmla="*/ 113 h 139"/>
              <a:gd name="T10" fmla="*/ 73 w 143"/>
              <a:gd name="T11" fmla="*/ 139 h 139"/>
              <a:gd name="T12" fmla="*/ 66 w 143"/>
              <a:gd name="T13" fmla="*/ 101 h 139"/>
              <a:gd name="T14" fmla="*/ 48 w 143"/>
              <a:gd name="T15" fmla="*/ 101 h 139"/>
              <a:gd name="T16" fmla="*/ 66 w 143"/>
              <a:gd name="T17" fmla="*/ 101 h 139"/>
              <a:gd name="T18" fmla="*/ 81 w 143"/>
              <a:gd name="T19" fmla="*/ 139 h 139"/>
              <a:gd name="T20" fmla="*/ 97 w 143"/>
              <a:gd name="T21" fmla="*/ 113 h 139"/>
              <a:gd name="T22" fmla="*/ 97 w 143"/>
              <a:gd name="T23" fmla="*/ 92 h 139"/>
              <a:gd name="T24" fmla="*/ 97 w 143"/>
              <a:gd name="T25" fmla="*/ 109 h 139"/>
              <a:gd name="T26" fmla="*/ 118 w 143"/>
              <a:gd name="T27" fmla="*/ 30 h 139"/>
              <a:gd name="T28" fmla="*/ 118 w 143"/>
              <a:gd name="T29" fmla="*/ 14 h 139"/>
              <a:gd name="T30" fmla="*/ 118 w 143"/>
              <a:gd name="T31" fmla="*/ 30 h 139"/>
              <a:gd name="T32" fmla="*/ 130 w 143"/>
              <a:gd name="T33" fmla="*/ 53 h 139"/>
              <a:gd name="T34" fmla="*/ 112 w 143"/>
              <a:gd name="T35" fmla="*/ 74 h 139"/>
              <a:gd name="T36" fmla="*/ 135 w 143"/>
              <a:gd name="T37" fmla="*/ 85 h 139"/>
              <a:gd name="T38" fmla="*/ 104 w 143"/>
              <a:gd name="T39" fmla="*/ 63 h 139"/>
              <a:gd name="T40" fmla="*/ 90 w 143"/>
              <a:gd name="T41" fmla="*/ 63 h 139"/>
              <a:gd name="T42" fmla="*/ 1 w 143"/>
              <a:gd name="T43" fmla="*/ 76 h 139"/>
              <a:gd name="T44" fmla="*/ 89 w 143"/>
              <a:gd name="T45" fmla="*/ 0 h 139"/>
              <a:gd name="T46" fmla="*/ 90 w 143"/>
              <a:gd name="T47" fmla="*/ 51 h 139"/>
              <a:gd name="T48" fmla="*/ 101 w 143"/>
              <a:gd name="T49" fmla="*/ 46 h 139"/>
              <a:gd name="T50" fmla="*/ 136 w 143"/>
              <a:gd name="T51" fmla="*/ 45 h 139"/>
              <a:gd name="T52" fmla="*/ 134 w 143"/>
              <a:gd name="T53" fmla="*/ 72 h 139"/>
              <a:gd name="T54" fmla="*/ 113 w 143"/>
              <a:gd name="T55" fmla="*/ 65 h 139"/>
              <a:gd name="T56" fmla="*/ 88 w 143"/>
              <a:gd name="T57" fmla="*/ 2 h 139"/>
              <a:gd name="T58" fmla="*/ 3 w 143"/>
              <a:gd name="T59" fmla="*/ 74 h 139"/>
              <a:gd name="T60" fmla="*/ 88 w 143"/>
              <a:gd name="T61" fmla="*/ 61 h 139"/>
              <a:gd name="T62" fmla="*/ 76 w 143"/>
              <a:gd name="T63" fmla="*/ 50 h 139"/>
              <a:gd name="T64" fmla="*/ 50 w 143"/>
              <a:gd name="T65" fmla="*/ 32 h 139"/>
              <a:gd name="T66" fmla="*/ 79 w 143"/>
              <a:gd name="T67" fmla="*/ 45 h 139"/>
              <a:gd name="T68" fmla="*/ 88 w 143"/>
              <a:gd name="T69" fmla="*/ 2 h 139"/>
              <a:gd name="T70" fmla="*/ 20 w 143"/>
              <a:gd name="T71" fmla="*/ 46 h 139"/>
              <a:gd name="T72" fmla="*/ 40 w 143"/>
              <a:gd name="T73" fmla="*/ 38 h 139"/>
              <a:gd name="T74" fmla="*/ 65 w 143"/>
              <a:gd name="T75" fmla="*/ 38 h 139"/>
              <a:gd name="T76" fmla="*/ 71 w 143"/>
              <a:gd name="T77" fmla="*/ 13 h 139"/>
              <a:gd name="T78" fmla="*/ 64 w 143"/>
              <a:gd name="T79" fmla="*/ 29 h 139"/>
              <a:gd name="T80" fmla="*/ 40 w 143"/>
              <a:gd name="T81" fmla="*/ 30 h 139"/>
              <a:gd name="T82" fmla="*/ 16 w 143"/>
              <a:gd name="T83" fmla="*/ 4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43" h="139">
                <a:moveTo>
                  <a:pt x="33" y="139"/>
                </a:moveTo>
                <a:cubicBezTo>
                  <a:pt x="1" y="139"/>
                  <a:pt x="1" y="139"/>
                  <a:pt x="1" y="139"/>
                </a:cubicBezTo>
                <a:cubicBezTo>
                  <a:pt x="0" y="111"/>
                  <a:pt x="17" y="113"/>
                  <a:pt x="17" y="113"/>
                </a:cubicBezTo>
                <a:cubicBezTo>
                  <a:pt x="17" y="113"/>
                  <a:pt x="34" y="111"/>
                  <a:pt x="33" y="139"/>
                </a:cubicBezTo>
                <a:close/>
                <a:moveTo>
                  <a:pt x="26" y="101"/>
                </a:moveTo>
                <a:cubicBezTo>
                  <a:pt x="26" y="96"/>
                  <a:pt x="22" y="92"/>
                  <a:pt x="17" y="92"/>
                </a:cubicBezTo>
                <a:cubicBezTo>
                  <a:pt x="12" y="92"/>
                  <a:pt x="9" y="96"/>
                  <a:pt x="9" y="101"/>
                </a:cubicBezTo>
                <a:cubicBezTo>
                  <a:pt x="9" y="105"/>
                  <a:pt x="12" y="109"/>
                  <a:pt x="17" y="109"/>
                </a:cubicBezTo>
                <a:cubicBezTo>
                  <a:pt x="22" y="109"/>
                  <a:pt x="26" y="105"/>
                  <a:pt x="26" y="101"/>
                </a:cubicBezTo>
                <a:close/>
                <a:moveTo>
                  <a:pt x="57" y="113"/>
                </a:moveTo>
                <a:cubicBezTo>
                  <a:pt x="57" y="113"/>
                  <a:pt x="40" y="111"/>
                  <a:pt x="41" y="139"/>
                </a:cubicBezTo>
                <a:cubicBezTo>
                  <a:pt x="73" y="139"/>
                  <a:pt x="73" y="139"/>
                  <a:pt x="73" y="139"/>
                </a:cubicBezTo>
                <a:cubicBezTo>
                  <a:pt x="74" y="111"/>
                  <a:pt x="57" y="113"/>
                  <a:pt x="57" y="113"/>
                </a:cubicBezTo>
                <a:close/>
                <a:moveTo>
                  <a:pt x="66" y="101"/>
                </a:moveTo>
                <a:cubicBezTo>
                  <a:pt x="66" y="96"/>
                  <a:pt x="62" y="92"/>
                  <a:pt x="57" y="92"/>
                </a:cubicBezTo>
                <a:cubicBezTo>
                  <a:pt x="52" y="92"/>
                  <a:pt x="48" y="96"/>
                  <a:pt x="48" y="101"/>
                </a:cubicBezTo>
                <a:cubicBezTo>
                  <a:pt x="48" y="105"/>
                  <a:pt x="52" y="109"/>
                  <a:pt x="57" y="109"/>
                </a:cubicBezTo>
                <a:cubicBezTo>
                  <a:pt x="62" y="109"/>
                  <a:pt x="66" y="105"/>
                  <a:pt x="66" y="101"/>
                </a:cubicBezTo>
                <a:close/>
                <a:moveTo>
                  <a:pt x="97" y="113"/>
                </a:moveTo>
                <a:cubicBezTo>
                  <a:pt x="97" y="113"/>
                  <a:pt x="80" y="111"/>
                  <a:pt x="81" y="139"/>
                </a:cubicBezTo>
                <a:cubicBezTo>
                  <a:pt x="113" y="139"/>
                  <a:pt x="113" y="139"/>
                  <a:pt x="113" y="139"/>
                </a:cubicBezTo>
                <a:cubicBezTo>
                  <a:pt x="114" y="111"/>
                  <a:pt x="97" y="113"/>
                  <a:pt x="97" y="113"/>
                </a:cubicBezTo>
                <a:close/>
                <a:moveTo>
                  <a:pt x="105" y="101"/>
                </a:moveTo>
                <a:cubicBezTo>
                  <a:pt x="105" y="96"/>
                  <a:pt x="102" y="92"/>
                  <a:pt x="97" y="92"/>
                </a:cubicBezTo>
                <a:cubicBezTo>
                  <a:pt x="92" y="92"/>
                  <a:pt x="88" y="96"/>
                  <a:pt x="88" y="101"/>
                </a:cubicBezTo>
                <a:cubicBezTo>
                  <a:pt x="88" y="105"/>
                  <a:pt x="92" y="109"/>
                  <a:pt x="97" y="109"/>
                </a:cubicBezTo>
                <a:cubicBezTo>
                  <a:pt x="102" y="109"/>
                  <a:pt x="105" y="105"/>
                  <a:pt x="105" y="101"/>
                </a:cubicBezTo>
                <a:close/>
                <a:moveTo>
                  <a:pt x="118" y="30"/>
                </a:moveTo>
                <a:cubicBezTo>
                  <a:pt x="123" y="30"/>
                  <a:pt x="126" y="27"/>
                  <a:pt x="126" y="22"/>
                </a:cubicBezTo>
                <a:cubicBezTo>
                  <a:pt x="126" y="18"/>
                  <a:pt x="123" y="14"/>
                  <a:pt x="118" y="14"/>
                </a:cubicBezTo>
                <a:cubicBezTo>
                  <a:pt x="114" y="14"/>
                  <a:pt x="110" y="18"/>
                  <a:pt x="110" y="22"/>
                </a:cubicBezTo>
                <a:cubicBezTo>
                  <a:pt x="110" y="27"/>
                  <a:pt x="114" y="30"/>
                  <a:pt x="118" y="30"/>
                </a:cubicBezTo>
                <a:close/>
                <a:moveTo>
                  <a:pt x="130" y="61"/>
                </a:moveTo>
                <a:cubicBezTo>
                  <a:pt x="130" y="53"/>
                  <a:pt x="130" y="53"/>
                  <a:pt x="130" y="53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112" y="74"/>
                  <a:pt x="112" y="74"/>
                  <a:pt x="112" y="74"/>
                </a:cubicBezTo>
                <a:cubicBezTo>
                  <a:pt x="135" y="74"/>
                  <a:pt x="135" y="74"/>
                  <a:pt x="135" y="74"/>
                </a:cubicBezTo>
                <a:cubicBezTo>
                  <a:pt x="135" y="85"/>
                  <a:pt x="135" y="85"/>
                  <a:pt x="135" y="85"/>
                </a:cubicBezTo>
                <a:cubicBezTo>
                  <a:pt x="104" y="85"/>
                  <a:pt x="104" y="85"/>
                  <a:pt x="104" y="85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63"/>
                  <a:pt x="100" y="68"/>
                  <a:pt x="92" y="64"/>
                </a:cubicBezTo>
                <a:cubicBezTo>
                  <a:pt x="92" y="63"/>
                  <a:pt x="91" y="63"/>
                  <a:pt x="90" y="63"/>
                </a:cubicBezTo>
                <a:cubicBezTo>
                  <a:pt x="90" y="76"/>
                  <a:pt x="90" y="76"/>
                  <a:pt x="90" y="76"/>
                </a:cubicBezTo>
                <a:cubicBezTo>
                  <a:pt x="1" y="76"/>
                  <a:pt x="1" y="76"/>
                  <a:pt x="1" y="76"/>
                </a:cubicBezTo>
                <a:cubicBezTo>
                  <a:pt x="1" y="0"/>
                  <a:pt x="1" y="0"/>
                  <a:pt x="1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90" y="51"/>
                  <a:pt x="90" y="51"/>
                  <a:pt x="90" y="51"/>
                </a:cubicBezTo>
                <a:cubicBezTo>
                  <a:pt x="97" y="54"/>
                  <a:pt x="97" y="54"/>
                  <a:pt x="97" y="54"/>
                </a:cubicBezTo>
                <a:cubicBezTo>
                  <a:pt x="98" y="51"/>
                  <a:pt x="99" y="49"/>
                  <a:pt x="101" y="46"/>
                </a:cubicBezTo>
                <a:cubicBezTo>
                  <a:pt x="108" y="34"/>
                  <a:pt x="118" y="34"/>
                  <a:pt x="118" y="34"/>
                </a:cubicBezTo>
                <a:cubicBezTo>
                  <a:pt x="118" y="34"/>
                  <a:pt x="129" y="33"/>
                  <a:pt x="136" y="45"/>
                </a:cubicBezTo>
                <a:cubicBezTo>
                  <a:pt x="138" y="49"/>
                  <a:pt x="139" y="52"/>
                  <a:pt x="140" y="57"/>
                </a:cubicBezTo>
                <a:cubicBezTo>
                  <a:pt x="143" y="69"/>
                  <a:pt x="138" y="72"/>
                  <a:pt x="134" y="72"/>
                </a:cubicBezTo>
                <a:cubicBezTo>
                  <a:pt x="134" y="72"/>
                  <a:pt x="115" y="72"/>
                  <a:pt x="114" y="72"/>
                </a:cubicBezTo>
                <a:cubicBezTo>
                  <a:pt x="114" y="70"/>
                  <a:pt x="113" y="66"/>
                  <a:pt x="113" y="65"/>
                </a:cubicBezTo>
                <a:cubicBezTo>
                  <a:pt x="115" y="65"/>
                  <a:pt x="130" y="61"/>
                  <a:pt x="130" y="61"/>
                </a:cubicBezTo>
                <a:close/>
                <a:moveTo>
                  <a:pt x="88" y="2"/>
                </a:moveTo>
                <a:cubicBezTo>
                  <a:pt x="85" y="2"/>
                  <a:pt x="6" y="2"/>
                  <a:pt x="3" y="2"/>
                </a:cubicBezTo>
                <a:cubicBezTo>
                  <a:pt x="3" y="4"/>
                  <a:pt x="3" y="71"/>
                  <a:pt x="3" y="74"/>
                </a:cubicBezTo>
                <a:cubicBezTo>
                  <a:pt x="6" y="74"/>
                  <a:pt x="85" y="74"/>
                  <a:pt x="88" y="74"/>
                </a:cubicBezTo>
                <a:cubicBezTo>
                  <a:pt x="88" y="73"/>
                  <a:pt x="88" y="68"/>
                  <a:pt x="88" y="61"/>
                </a:cubicBezTo>
                <a:cubicBezTo>
                  <a:pt x="82" y="57"/>
                  <a:pt x="75" y="53"/>
                  <a:pt x="75" y="53"/>
                </a:cubicBezTo>
                <a:cubicBezTo>
                  <a:pt x="76" y="50"/>
                  <a:pt x="76" y="50"/>
                  <a:pt x="76" y="50"/>
                </a:cubicBezTo>
                <a:cubicBezTo>
                  <a:pt x="48" y="35"/>
                  <a:pt x="48" y="35"/>
                  <a:pt x="48" y="35"/>
                </a:cubicBezTo>
                <a:cubicBezTo>
                  <a:pt x="50" y="32"/>
                  <a:pt x="50" y="32"/>
                  <a:pt x="50" y="32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5"/>
                  <a:pt x="79" y="45"/>
                  <a:pt x="79" y="45"/>
                </a:cubicBezTo>
                <a:cubicBezTo>
                  <a:pt x="88" y="50"/>
                  <a:pt x="88" y="50"/>
                  <a:pt x="88" y="50"/>
                </a:cubicBezTo>
                <a:cubicBezTo>
                  <a:pt x="88" y="30"/>
                  <a:pt x="88" y="3"/>
                  <a:pt x="88" y="2"/>
                </a:cubicBezTo>
                <a:close/>
                <a:moveTo>
                  <a:pt x="18" y="47"/>
                </a:moveTo>
                <a:cubicBezTo>
                  <a:pt x="19" y="48"/>
                  <a:pt x="20" y="47"/>
                  <a:pt x="20" y="46"/>
                </a:cubicBezTo>
                <a:cubicBezTo>
                  <a:pt x="29" y="20"/>
                  <a:pt x="29" y="20"/>
                  <a:pt x="29" y="20"/>
                </a:cubicBezTo>
                <a:cubicBezTo>
                  <a:pt x="40" y="38"/>
                  <a:pt x="40" y="38"/>
                  <a:pt x="40" y="38"/>
                </a:cubicBezTo>
                <a:cubicBezTo>
                  <a:pt x="52" y="19"/>
                  <a:pt x="52" y="19"/>
                  <a:pt x="52" y="19"/>
                </a:cubicBezTo>
                <a:cubicBezTo>
                  <a:pt x="65" y="38"/>
                  <a:pt x="65" y="38"/>
                  <a:pt x="65" y="38"/>
                </a:cubicBezTo>
                <a:cubicBezTo>
                  <a:pt x="73" y="16"/>
                  <a:pt x="73" y="16"/>
                  <a:pt x="73" y="16"/>
                </a:cubicBezTo>
                <a:cubicBezTo>
                  <a:pt x="73" y="15"/>
                  <a:pt x="72" y="13"/>
                  <a:pt x="71" y="13"/>
                </a:cubicBezTo>
                <a:cubicBezTo>
                  <a:pt x="70" y="13"/>
                  <a:pt x="69" y="13"/>
                  <a:pt x="69" y="14"/>
                </a:cubicBezTo>
                <a:cubicBezTo>
                  <a:pt x="64" y="29"/>
                  <a:pt x="64" y="29"/>
                  <a:pt x="64" y="29"/>
                </a:cubicBezTo>
                <a:cubicBezTo>
                  <a:pt x="52" y="11"/>
                  <a:pt x="52" y="11"/>
                  <a:pt x="52" y="11"/>
                </a:cubicBezTo>
                <a:cubicBezTo>
                  <a:pt x="40" y="30"/>
                  <a:pt x="40" y="30"/>
                  <a:pt x="40" y="30"/>
                </a:cubicBezTo>
                <a:cubicBezTo>
                  <a:pt x="28" y="10"/>
                  <a:pt x="28" y="10"/>
                  <a:pt x="28" y="10"/>
                </a:cubicBezTo>
                <a:cubicBezTo>
                  <a:pt x="16" y="45"/>
                  <a:pt x="16" y="45"/>
                  <a:pt x="16" y="45"/>
                </a:cubicBezTo>
                <a:cubicBezTo>
                  <a:pt x="16" y="46"/>
                  <a:pt x="17" y="47"/>
                  <a:pt x="18" y="47"/>
                </a:cubicBezTo>
                <a:close/>
              </a:path>
            </a:pathLst>
          </a:custGeom>
          <a:solidFill>
            <a:srgbClr val="4A84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" grpId="0"/>
      <p:bldP spid="3" grpId="0"/>
      <p:bldP spid="4" grpId="0"/>
      <p:bldP spid="5" grpId="0"/>
      <p:bldP spid="7" grpId="0"/>
      <p:bldP spid="35" grpId="0" bldLvl="0" animBg="1"/>
      <p:bldP spid="29" grpId="1"/>
      <p:bldP spid="2" grpId="1"/>
      <p:bldP spid="3" grpId="1"/>
      <p:bldP spid="4" grpId="1"/>
      <p:bldP spid="5" grpId="1"/>
      <p:bldP spid="7" grpId="1"/>
      <p:bldP spid="35" grpId="1" animBg="1"/>
      <p:bldP spid="72" grpId="0" bldLvl="0" animBg="1"/>
      <p:bldP spid="72" grpId="1" animBg="1"/>
      <p:bldP spid="74" grpId="0" bldLvl="0" animBg="1"/>
      <p:bldP spid="74" grpId="1" animBg="1"/>
      <p:bldP spid="7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80410" y="2968625"/>
            <a:ext cx="14071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gradFill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71000">
                      <a:srgbClr val="2F465C">
                        <a:alpha val="0"/>
                      </a:srgbClr>
                    </a:gs>
                    <a:gs pos="41000">
                      <a:schemeClr val="bg1">
                        <a:alpha val="56000"/>
                      </a:schemeClr>
                    </a:gs>
                  </a:gsLst>
                  <a:lin ang="5400000" scaled="0"/>
                </a:gradFill>
                <a:latin typeface="阿里巴巴普惠体 L" panose="00020600040101010101" charset="-122"/>
                <a:ea typeface="阿里巴巴普惠体 L" panose="00020600040101010101" charset="-122"/>
              </a:rPr>
              <a:t>京卡物联</a:t>
            </a:r>
            <a:endParaRPr lang="zh-CN" altLang="en-US" sz="2400" b="1">
              <a:gradFill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71000">
                    <a:srgbClr val="2F465C">
                      <a:alpha val="0"/>
                    </a:srgbClr>
                  </a:gs>
                  <a:gs pos="41000">
                    <a:schemeClr val="bg1">
                      <a:alpha val="56000"/>
                    </a:schemeClr>
                  </a:gs>
                </a:gsLst>
                <a:lin ang="5400000" scaled="0"/>
              </a:gradFill>
              <a:latin typeface="阿里巴巴普惠体 L" panose="00020600040101010101" charset="-122"/>
              <a:ea typeface="阿里巴巴普惠体 L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8546" y="1962150"/>
            <a:ext cx="3098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dist"/>
            <a:endParaRPr lang="en-US" altLang="zh-CN" sz="3600">
              <a:solidFill>
                <a:schemeClr val="bg1"/>
              </a:solidFill>
              <a:latin typeface="等线 Light" panose="02010600030101010101" charset="-122"/>
              <a:ea typeface="等线 Light" panose="02010600030101010101" charset="-122"/>
              <a:cs typeface="等线 Light" panose="02010600030101010101" charset="-122"/>
            </a:endParaRPr>
          </a:p>
        </p:txBody>
      </p:sp>
      <p:sp>
        <p:nvSpPr>
          <p:cNvPr id="2" name="椭圆 1"/>
          <p:cNvSpPr/>
          <p:nvPr/>
        </p:nvSpPr>
        <p:spPr>
          <a:xfrm rot="14040000">
            <a:off x="973455" y="2045970"/>
            <a:ext cx="2765425" cy="2765425"/>
          </a:xfrm>
          <a:prstGeom prst="ellipse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81000">
                  <a:srgbClr val="051929"/>
                </a:gs>
                <a:gs pos="47000">
                  <a:schemeClr val="accent1">
                    <a:lumMod val="30000"/>
                    <a:lumOff val="7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19455" y="2320925"/>
            <a:ext cx="327342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3800">
                <a:gradFill>
                  <a:gsLst>
                    <a:gs pos="100000">
                      <a:schemeClr val="accent1">
                        <a:lumMod val="5000"/>
                        <a:lumOff val="95000"/>
                      </a:schemeClr>
                    </a:gs>
                    <a:gs pos="20000">
                      <a:srgbClr val="02192D">
                        <a:alpha val="46000"/>
                      </a:srgbClr>
                    </a:gs>
                    <a:gs pos="50000">
                      <a:srgbClr val="D8E8EF">
                        <a:alpha val="60000"/>
                      </a:srgbClr>
                    </a:gs>
                  </a:gsLst>
                  <a:lin ang="13500000" scaled="0"/>
                </a:gradFill>
                <a:latin typeface="阿里巴巴普惠体 L" panose="00020600040101010101" charset="-122"/>
                <a:ea typeface="阿里巴巴普惠体 L" panose="00020600040101010101" charset="-122"/>
                <a:cs typeface="Calibri" panose="020F0502020204030204" charset="0"/>
              </a:rPr>
              <a:t>02</a:t>
            </a:r>
            <a:endParaRPr lang="en-US" altLang="zh-CN" sz="13800"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0000">
                    <a:srgbClr val="02192D">
                      <a:alpha val="46000"/>
                    </a:srgbClr>
                  </a:gs>
                  <a:gs pos="50000">
                    <a:srgbClr val="D8E8EF">
                      <a:alpha val="60000"/>
                    </a:srgbClr>
                  </a:gs>
                </a:gsLst>
                <a:lin ang="13500000" scaled="0"/>
              </a:gradFill>
              <a:latin typeface="阿里巴巴普惠体 L" panose="00020600040101010101" charset="-122"/>
              <a:ea typeface="阿里巴巴普惠体 L" panose="00020600040101010101" charset="-122"/>
              <a:cs typeface="Calibri" panose="020F05020202040302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85490" y="3333750"/>
            <a:ext cx="42227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</a:rPr>
              <a:t>9</a:t>
            </a:r>
            <a:r>
              <a:rPr lang="zh-CN" altLang="en-US" sz="40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</a:rPr>
              <a:t>月计划</a:t>
            </a:r>
            <a:endParaRPr lang="zh-CN" altLang="en-US" sz="4000">
              <a:solidFill>
                <a:schemeClr val="bg1"/>
              </a:solidFill>
              <a:latin typeface="阿里巴巴普惠体 L" panose="00020600040101010101" charset="-122"/>
              <a:ea typeface="阿里巴巴普惠体 L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  <p:bldP spid="3" grpId="0"/>
      <p:bldP spid="3" grpId="1"/>
      <p:bldP spid="4" grpId="0"/>
      <p:bldP spid="4" grpId="1"/>
      <p:bldP spid="6" grpId="0"/>
      <p:bldP spid="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6" name="椭圆 25"/>
          <p:cNvSpPr/>
          <p:nvPr>
            <p:custDataLst>
              <p:tags r:id="rId2"/>
            </p:custDataLst>
          </p:nvPr>
        </p:nvSpPr>
        <p:spPr>
          <a:xfrm rot="19080000">
            <a:off x="1403985" y="1826260"/>
            <a:ext cx="1527175" cy="1527175"/>
          </a:xfrm>
          <a:prstGeom prst="ellipse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81000">
                  <a:srgbClr val="051929"/>
                </a:gs>
                <a:gs pos="47000">
                  <a:schemeClr val="accent1">
                    <a:lumMod val="30000"/>
                    <a:lumOff val="7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/>
          </a:p>
        </p:txBody>
      </p:sp>
      <p:sp>
        <p:nvSpPr>
          <p:cNvPr id="27" name="文本框 26"/>
          <p:cNvSpPr txBox="1"/>
          <p:nvPr>
            <p:custDataLst>
              <p:tags r:id="rId3"/>
            </p:custDataLst>
          </p:nvPr>
        </p:nvSpPr>
        <p:spPr>
          <a:xfrm>
            <a:off x="1465580" y="2304415"/>
            <a:ext cx="14084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</a:rPr>
              <a:t>绥德</a:t>
            </a:r>
            <a:br>
              <a:rPr lang="zh-CN" altLang="en-US" sz="20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</a:rPr>
            </a:br>
            <a:r>
              <a:rPr lang="zh-CN" altLang="en-US" sz="20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</a:rPr>
              <a:t>监管平台</a:t>
            </a:r>
            <a:endParaRPr lang="zh-CN" altLang="en-US" sz="2000">
              <a:solidFill>
                <a:schemeClr val="bg1"/>
              </a:solidFill>
              <a:latin typeface="阿里巴巴普惠体 L" panose="00020600040101010101" charset="-122"/>
              <a:ea typeface="阿里巴巴普惠体 L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1268095" y="2082800"/>
            <a:ext cx="16605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>
                <a:gradFill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71000">
                      <a:srgbClr val="2F465C">
                        <a:alpha val="0"/>
                      </a:srgbClr>
                    </a:gs>
                    <a:gs pos="41000">
                      <a:schemeClr val="bg1">
                        <a:alpha val="56000"/>
                      </a:schemeClr>
                    </a:gs>
                  </a:gsLst>
                  <a:lin ang="5400000" scaled="0"/>
                </a:gradFill>
                <a:latin typeface="等线 Light" panose="02010600030101010101" charset="-122"/>
                <a:ea typeface="等线 Light" panose="02010600030101010101" charset="-122"/>
                <a:sym typeface="+mn-ea"/>
              </a:rPr>
              <a:t> TITLE</a:t>
            </a:r>
            <a:endParaRPr lang="en-US" altLang="zh-CN" sz="1600" b="1">
              <a:gradFill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71000">
                    <a:srgbClr val="2F465C">
                      <a:alpha val="0"/>
                    </a:srgbClr>
                  </a:gs>
                  <a:gs pos="41000">
                    <a:schemeClr val="bg1">
                      <a:alpha val="56000"/>
                    </a:schemeClr>
                  </a:gs>
                </a:gsLst>
                <a:lin ang="5400000" scaled="0"/>
              </a:gradFill>
              <a:latin typeface="等线 Light" panose="02010600030101010101" charset="-122"/>
              <a:ea typeface="等线 Light" panose="02010600030101010101" charset="-122"/>
              <a:sym typeface="+mn-ea"/>
            </a:endParaRP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1211580" y="3531870"/>
            <a:ext cx="2288540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40000"/>
              </a:lnSpc>
            </a:pPr>
            <a:r>
              <a:rPr lang="zh-CN" altLang="en-US" sz="12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  <a:sym typeface="+mn-ea"/>
              </a:rPr>
              <a:t>完成邮储总行调试并上线</a:t>
            </a:r>
            <a:br>
              <a:rPr lang="zh-CN" altLang="en-US" sz="12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  <a:sym typeface="+mn-ea"/>
              </a:rPr>
            </a:br>
            <a:r>
              <a:rPr lang="zh-CN" altLang="en-US" sz="12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  <a:sym typeface="+mn-ea"/>
              </a:rPr>
              <a:t>确定二期招标，准备招标资料</a:t>
            </a:r>
            <a:r>
              <a:rPr lang="en-US" altLang="zh-CN" sz="12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  <a:sym typeface="+mn-ea"/>
              </a:rPr>
              <a:t> </a:t>
            </a:r>
            <a:endParaRPr lang="en-US" altLang="zh-CN" sz="1200">
              <a:solidFill>
                <a:schemeClr val="bg1"/>
              </a:solidFill>
              <a:latin typeface="阿里巴巴普惠体 L" panose="00020600040101010101" charset="-122"/>
              <a:ea typeface="阿里巴巴普惠体 L" panose="00020600040101010101" charset="-122"/>
              <a:sym typeface="+mn-ea"/>
            </a:endParaRPr>
          </a:p>
        </p:txBody>
      </p:sp>
      <p:sp>
        <p:nvSpPr>
          <p:cNvPr id="31" name="椭圆 30"/>
          <p:cNvSpPr/>
          <p:nvPr>
            <p:custDataLst>
              <p:tags r:id="rId6"/>
            </p:custDataLst>
          </p:nvPr>
        </p:nvSpPr>
        <p:spPr>
          <a:xfrm rot="19080000">
            <a:off x="5087620" y="1826260"/>
            <a:ext cx="1527175" cy="1527175"/>
          </a:xfrm>
          <a:prstGeom prst="ellipse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81000">
                  <a:srgbClr val="051929"/>
                </a:gs>
                <a:gs pos="47000">
                  <a:schemeClr val="accent1">
                    <a:lumMod val="30000"/>
                    <a:lumOff val="7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/>
          </a:p>
        </p:txBody>
      </p:sp>
      <p:sp>
        <p:nvSpPr>
          <p:cNvPr id="39" name="文本框 38"/>
          <p:cNvSpPr txBox="1"/>
          <p:nvPr>
            <p:custDataLst>
              <p:tags r:id="rId7"/>
            </p:custDataLst>
          </p:nvPr>
        </p:nvSpPr>
        <p:spPr>
          <a:xfrm>
            <a:off x="5175250" y="2304415"/>
            <a:ext cx="14084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</a:rPr>
              <a:t>新疆物资</a:t>
            </a:r>
            <a:endParaRPr lang="zh-CN" altLang="en-US" sz="2000">
              <a:solidFill>
                <a:schemeClr val="bg1"/>
              </a:solidFill>
              <a:latin typeface="阿里巴巴普惠体 L" panose="00020600040101010101" charset="-122"/>
              <a:ea typeface="阿里巴巴普惠体 L" panose="0002060004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8"/>
            </p:custDataLst>
          </p:nvPr>
        </p:nvSpPr>
        <p:spPr>
          <a:xfrm>
            <a:off x="4939665" y="2082800"/>
            <a:ext cx="16440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>
                <a:gradFill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71000">
                      <a:srgbClr val="2F465C">
                        <a:alpha val="0"/>
                      </a:srgbClr>
                    </a:gs>
                    <a:gs pos="41000">
                      <a:schemeClr val="bg1">
                        <a:alpha val="56000"/>
                      </a:schemeClr>
                    </a:gs>
                  </a:gsLst>
                  <a:lin ang="5400000" scaled="0"/>
                </a:gradFill>
                <a:latin typeface="等线 Light" panose="02010600030101010101" charset="-122"/>
                <a:ea typeface="等线 Light" panose="02010600030101010101" charset="-122"/>
                <a:sym typeface="+mn-ea"/>
              </a:rPr>
              <a:t> TITLE</a:t>
            </a:r>
            <a:endParaRPr lang="en-US" altLang="zh-CN" sz="1600" b="1">
              <a:gradFill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71000">
                    <a:srgbClr val="2F465C">
                      <a:alpha val="0"/>
                    </a:srgbClr>
                  </a:gs>
                  <a:gs pos="41000">
                    <a:schemeClr val="bg1">
                      <a:alpha val="56000"/>
                    </a:schemeClr>
                  </a:gs>
                </a:gsLst>
                <a:lin ang="5400000" scaled="0"/>
              </a:gradFill>
              <a:latin typeface="等线 Light" panose="02010600030101010101" charset="-122"/>
              <a:ea typeface="等线 Light" panose="02010600030101010101" charset="-122"/>
              <a:sym typeface="+mn-ea"/>
            </a:endParaRPr>
          </a:p>
        </p:txBody>
      </p:sp>
      <p:sp>
        <p:nvSpPr>
          <p:cNvPr id="41" name="文本框 40"/>
          <p:cNvSpPr txBox="1"/>
          <p:nvPr>
            <p:custDataLst>
              <p:tags r:id="rId9"/>
            </p:custDataLst>
          </p:nvPr>
        </p:nvSpPr>
        <p:spPr>
          <a:xfrm>
            <a:off x="4617085" y="3573780"/>
            <a:ext cx="2468880" cy="3492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40000"/>
              </a:lnSpc>
            </a:pPr>
            <a:r>
              <a:rPr lang="zh-CN" sz="12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  <a:sym typeface="+mn-ea"/>
              </a:rPr>
              <a:t>修改</a:t>
            </a:r>
            <a:r>
              <a:rPr lang="en-US" altLang="zh-CN" sz="12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  <a:sym typeface="+mn-ea"/>
              </a:rPr>
              <a:t>BUG</a:t>
            </a:r>
            <a:r>
              <a:rPr lang="zh-CN" altLang="en-US" sz="12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  <a:sym typeface="+mn-ea"/>
              </a:rPr>
              <a:t>，</a:t>
            </a:r>
            <a:r>
              <a:rPr lang="zh-CN" sz="12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  <a:sym typeface="+mn-ea"/>
              </a:rPr>
              <a:t>完成验收</a:t>
            </a:r>
            <a:endParaRPr lang="zh-CN" sz="1200">
              <a:solidFill>
                <a:schemeClr val="bg1"/>
              </a:solidFill>
              <a:latin typeface="阿里巴巴普惠体 L" panose="00020600040101010101" charset="-122"/>
              <a:ea typeface="阿里巴巴普惠体 L" panose="00020600040101010101" charset="-122"/>
              <a:sym typeface="+mn-ea"/>
            </a:endParaRPr>
          </a:p>
        </p:txBody>
      </p:sp>
      <p:sp>
        <p:nvSpPr>
          <p:cNvPr id="13" name="椭圆 12"/>
          <p:cNvSpPr/>
          <p:nvPr>
            <p:custDataLst>
              <p:tags r:id="rId10"/>
            </p:custDataLst>
          </p:nvPr>
        </p:nvSpPr>
        <p:spPr>
          <a:xfrm rot="19080000">
            <a:off x="8477885" y="1868170"/>
            <a:ext cx="1527175" cy="1527175"/>
          </a:xfrm>
          <a:prstGeom prst="ellipse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81000">
                  <a:srgbClr val="051929"/>
                </a:gs>
                <a:gs pos="47000">
                  <a:schemeClr val="accent1">
                    <a:lumMod val="30000"/>
                    <a:lumOff val="7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8594725" y="2304415"/>
            <a:ext cx="14084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</a:rPr>
              <a:t>私挖乱采</a:t>
            </a:r>
            <a:br>
              <a:rPr lang="zh-CN" altLang="en-US" sz="20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</a:rPr>
            </a:br>
            <a:r>
              <a:rPr lang="zh-CN" altLang="en-US" sz="20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</a:rPr>
              <a:t>监管平台</a:t>
            </a:r>
            <a:endParaRPr lang="zh-CN" altLang="en-US" sz="2000">
              <a:solidFill>
                <a:schemeClr val="bg1"/>
              </a:solidFill>
              <a:latin typeface="阿里巴巴普惠体 L" panose="00020600040101010101" charset="-122"/>
              <a:ea typeface="阿里巴巴普惠体 L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8341995" y="2078990"/>
            <a:ext cx="16440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>
                <a:gradFill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71000">
                      <a:srgbClr val="2F465C">
                        <a:alpha val="0"/>
                      </a:srgbClr>
                    </a:gs>
                    <a:gs pos="41000">
                      <a:schemeClr val="bg1">
                        <a:alpha val="56000"/>
                      </a:schemeClr>
                    </a:gs>
                  </a:gsLst>
                  <a:lin ang="5400000" scaled="0"/>
                </a:gradFill>
                <a:latin typeface="等线 Light" panose="02010600030101010101" charset="-122"/>
                <a:ea typeface="等线 Light" panose="02010600030101010101" charset="-122"/>
                <a:sym typeface="+mn-ea"/>
              </a:rPr>
              <a:t> TITLE</a:t>
            </a:r>
            <a:endParaRPr lang="en-US" altLang="zh-CN" sz="1600" b="1">
              <a:gradFill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71000">
                    <a:srgbClr val="2F465C">
                      <a:alpha val="0"/>
                    </a:srgbClr>
                  </a:gs>
                  <a:gs pos="41000">
                    <a:schemeClr val="bg1">
                      <a:alpha val="56000"/>
                    </a:schemeClr>
                  </a:gs>
                </a:gsLst>
                <a:lin ang="5400000" scaled="0"/>
              </a:gradFill>
              <a:latin typeface="等线 Light" panose="02010600030101010101" charset="-122"/>
              <a:ea typeface="等线 Light" panose="0201060003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8075295" y="3573780"/>
            <a:ext cx="2468880" cy="8661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40000"/>
              </a:lnSpc>
            </a:pPr>
            <a:r>
              <a:rPr lang="en-US" altLang="zh-CN" sz="12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  <a:sym typeface="+mn-ea"/>
              </a:rPr>
              <a:t>9</a:t>
            </a:r>
            <a:r>
              <a:rPr lang="zh-CN" altLang="en-US" sz="12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  <a:sym typeface="+mn-ea"/>
              </a:rPr>
              <a:t>月</a:t>
            </a:r>
            <a:r>
              <a:rPr lang="en-US" altLang="zh-CN" sz="12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  <a:sym typeface="+mn-ea"/>
              </a:rPr>
              <a:t>10</a:t>
            </a:r>
            <a:r>
              <a:rPr lang="zh-CN" altLang="en-US" sz="12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  <a:sym typeface="+mn-ea"/>
              </a:rPr>
              <a:t>号先上线一个先行版</a:t>
            </a:r>
            <a:endParaRPr lang="zh-CN" altLang="en-US" sz="1200">
              <a:solidFill>
                <a:schemeClr val="bg1"/>
              </a:solidFill>
              <a:latin typeface="阿里巴巴普惠体 L" panose="00020600040101010101" charset="-122"/>
              <a:ea typeface="阿里巴巴普惠体 L" panose="00020600040101010101" charset="-122"/>
              <a:sym typeface="+mn-ea"/>
            </a:endParaRPr>
          </a:p>
          <a:p>
            <a:pPr algn="ctr">
              <a:lnSpc>
                <a:spcPct val="140000"/>
              </a:lnSpc>
            </a:pPr>
            <a:r>
              <a:rPr lang="zh-CN" altLang="en-US" sz="1200">
                <a:solidFill>
                  <a:schemeClr val="bg1"/>
                </a:solidFill>
                <a:latin typeface="阿里巴巴普惠体 L" panose="00020600040101010101" charset="-122"/>
                <a:ea typeface="阿里巴巴普惠体 L" panose="00020600040101010101" charset="-122"/>
                <a:sym typeface="+mn-ea"/>
              </a:rPr>
              <a:t>供西昌相关领导汇报，之后深入开发，商务目前由西南大区陈总负责</a:t>
            </a:r>
            <a:endParaRPr lang="en-US" altLang="zh-CN" sz="1200">
              <a:solidFill>
                <a:schemeClr val="bg1"/>
              </a:solidFill>
              <a:latin typeface="阿里巴巴普惠体 L" panose="00020600040101010101" charset="-122"/>
              <a:ea typeface="阿里巴巴普惠体 L" panose="0002060004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3847465" y="2795270"/>
            <a:ext cx="449707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4000">
                <a:solidFill>
                  <a:schemeClr val="bg1"/>
                </a:solidFill>
                <a:effectLst>
                  <a:outerShdw blurRad="152400" dist="50800" dir="2700000" sx="101000" sy="101000" algn="tl" rotWithShape="0">
                    <a:prstClr val="black">
                      <a:alpha val="68000"/>
                    </a:prstClr>
                  </a:outerShdw>
                </a:effectLst>
                <a:latin typeface="阿里巴巴普惠体 L" panose="00020600040101010101" charset="-122"/>
                <a:ea typeface="阿里巴巴普惠体 L" panose="00020600040101010101" charset="-122"/>
                <a:cs typeface="微软雅黑" panose="020B0503020204020204" charset="-122"/>
              </a:rPr>
              <a:t>THANKS WATCHING</a:t>
            </a:r>
            <a:endParaRPr lang="en-US" sz="4000">
              <a:solidFill>
                <a:schemeClr val="bg1"/>
              </a:solidFill>
              <a:effectLst>
                <a:outerShdw blurRad="152400" dist="50800" dir="2700000" sx="101000" sy="101000" algn="tl" rotWithShape="0">
                  <a:prstClr val="black">
                    <a:alpha val="68000"/>
                  </a:prstClr>
                </a:outerShdw>
              </a:effectLst>
              <a:latin typeface="阿里巴巴普惠体 L" panose="00020600040101010101" charset="-122"/>
              <a:ea typeface="阿里巴巴普惠体 L" panose="00020600040101010101" charset="-122"/>
              <a:cs typeface="微软雅黑" panose="020B050302020402020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642870" y="3211195"/>
            <a:ext cx="899160" cy="635"/>
          </a:xfrm>
          <a:prstGeom prst="line">
            <a:avLst/>
          </a:prstGeom>
          <a:ln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769985" y="3211830"/>
            <a:ext cx="899160" cy="635"/>
          </a:xfrm>
          <a:prstGeom prst="line">
            <a:avLst/>
          </a:prstGeom>
          <a:ln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776470" y="1519555"/>
            <a:ext cx="202692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7200" b="1">
                <a:gradFill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71000">
                      <a:srgbClr val="2F465C">
                        <a:alpha val="0"/>
                      </a:srgbClr>
                    </a:gs>
                    <a:gs pos="41000">
                      <a:schemeClr val="bg1">
                        <a:alpha val="56000"/>
                      </a:schemeClr>
                    </a:gs>
                  </a:gsLst>
                  <a:lin ang="5400000" scaled="0"/>
                </a:gradFill>
                <a:latin typeface="阿里巴巴普惠体 L" panose="00020600040101010101" charset="-122"/>
                <a:ea typeface="阿里巴巴普惠体 L" panose="00020600040101010101" charset="-122"/>
              </a:rPr>
              <a:t>2023</a:t>
            </a:r>
            <a:endParaRPr lang="en-US" altLang="zh-CN" sz="7200" b="1">
              <a:gradFill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71000">
                    <a:srgbClr val="2F465C">
                      <a:alpha val="0"/>
                    </a:srgbClr>
                  </a:gs>
                  <a:gs pos="41000">
                    <a:schemeClr val="bg1">
                      <a:alpha val="56000"/>
                    </a:schemeClr>
                  </a:gs>
                </a:gsLst>
                <a:lin ang="5400000" scaled="0"/>
              </a:gradFill>
              <a:latin typeface="阿里巴巴普惠体 L" panose="00020600040101010101" charset="-122"/>
              <a:ea typeface="阿里巴巴普惠体 L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47465" y="2458085"/>
            <a:ext cx="42043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1600">
                <a:solidFill>
                  <a:schemeClr val="bg1"/>
                </a:solidFill>
                <a:effectLst>
                  <a:outerShdw blurRad="152400" dist="50800" dir="2700000" sx="101000" sy="101000" algn="tl" rotWithShape="0">
                    <a:prstClr val="black">
                      <a:alpha val="68000"/>
                    </a:prstClr>
                  </a:outerShdw>
                </a:effectLst>
                <a:latin typeface="阿里巴巴普惠体 L" panose="00020600040101010101" charset="-122"/>
                <a:ea typeface="阿里巴巴普惠体 L" panose="00020600040101010101" charset="-122"/>
                <a:cs typeface="阿里巴巴普惠体 L" panose="00020600040101010101" charset="-122"/>
                <a:sym typeface="+mn-ea"/>
              </a:rPr>
              <a:t>京卡</a:t>
            </a:r>
            <a:r>
              <a:rPr lang="en-US" altLang="zh-CN" sz="1600">
                <a:solidFill>
                  <a:schemeClr val="bg1"/>
                </a:solidFill>
                <a:effectLst>
                  <a:outerShdw blurRad="152400" dist="50800" dir="2700000" sx="101000" sy="101000" algn="tl" rotWithShape="0">
                    <a:prstClr val="black">
                      <a:alpha val="68000"/>
                    </a:prstClr>
                  </a:outerShdw>
                </a:effectLst>
                <a:latin typeface="阿里巴巴普惠体 L" panose="00020600040101010101" charset="-122"/>
                <a:ea typeface="阿里巴巴普惠体 L" panose="00020600040101010101" charset="-122"/>
                <a:cs typeface="阿里巴巴普惠体 L" panose="00020600040101010101" charset="-122"/>
                <a:sym typeface="+mn-ea"/>
              </a:rPr>
              <a:t>8</a:t>
            </a:r>
            <a:r>
              <a:rPr lang="zh-CN" altLang="en-US" sz="1600">
                <a:solidFill>
                  <a:schemeClr val="bg1"/>
                </a:solidFill>
                <a:effectLst>
                  <a:outerShdw blurRad="152400" dist="50800" dir="2700000" sx="101000" sy="101000" algn="tl" rotWithShape="0">
                    <a:prstClr val="black">
                      <a:alpha val="68000"/>
                    </a:prstClr>
                  </a:outerShdw>
                </a:effectLst>
                <a:latin typeface="阿里巴巴普惠体 L" panose="00020600040101010101" charset="-122"/>
                <a:ea typeface="阿里巴巴普惠体 L" panose="00020600040101010101" charset="-122"/>
                <a:cs typeface="阿里巴巴普惠体 L" panose="00020600040101010101" charset="-122"/>
                <a:sym typeface="+mn-ea"/>
              </a:rPr>
              <a:t>月总结暨</a:t>
            </a:r>
            <a:r>
              <a:rPr lang="en-US" altLang="zh-CN" sz="1600">
                <a:solidFill>
                  <a:schemeClr val="bg1"/>
                </a:solidFill>
                <a:effectLst>
                  <a:outerShdw blurRad="152400" dist="50800" dir="2700000" sx="101000" sy="101000" algn="tl" rotWithShape="0">
                    <a:prstClr val="black">
                      <a:alpha val="68000"/>
                    </a:prstClr>
                  </a:outerShdw>
                </a:effectLst>
                <a:latin typeface="阿里巴巴普惠体 L" panose="00020600040101010101" charset="-122"/>
                <a:ea typeface="阿里巴巴普惠体 L" panose="00020600040101010101" charset="-122"/>
                <a:cs typeface="阿里巴巴普惠体 L" panose="00020600040101010101" charset="-122"/>
                <a:sym typeface="+mn-ea"/>
              </a:rPr>
              <a:t>9</a:t>
            </a:r>
            <a:r>
              <a:rPr lang="zh-CN" altLang="en-US" sz="1600">
                <a:solidFill>
                  <a:schemeClr val="bg1"/>
                </a:solidFill>
                <a:effectLst>
                  <a:outerShdw blurRad="152400" dist="50800" dir="2700000" sx="101000" sy="101000" algn="tl" rotWithShape="0">
                    <a:prstClr val="black">
                      <a:alpha val="68000"/>
                    </a:prstClr>
                  </a:outerShdw>
                </a:effectLst>
                <a:latin typeface="阿里巴巴普惠体 L" panose="00020600040101010101" charset="-122"/>
                <a:ea typeface="阿里巴巴普惠体 L" panose="00020600040101010101" charset="-122"/>
                <a:cs typeface="阿里巴巴普惠体 L" panose="00020600040101010101" charset="-122"/>
                <a:sym typeface="+mn-ea"/>
              </a:rPr>
              <a:t>月计划</a:t>
            </a:r>
            <a:endParaRPr lang="en-US" altLang="zh-CN" sz="1600">
              <a:solidFill>
                <a:schemeClr val="bg1"/>
              </a:solidFill>
              <a:latin typeface="阿里巴巴普惠体 L" panose="00020600040101010101" charset="-122"/>
              <a:ea typeface="阿里巴巴普惠体 L" panose="00020600040101010101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PP_MARK_KEY" val="15ad5c58-c102-4e32-be16-e63a5fbadba8"/>
  <p:tag name="COMMONDATA" val="eyJjb3VudCI6NDMsImhkaWQiOiJlYjViOWY1YmIxMTkwMDM2ZGVkY2M2Yjk3NjE0ZWVhZiIsInVzZXJDb3VudCI6NX0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</Words>
  <Application>WPS 演示</Application>
  <PresentationFormat>宽屏</PresentationFormat>
  <Paragraphs>67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6" baseType="lpstr">
      <vt:lpstr>Arial</vt:lpstr>
      <vt:lpstr>宋体</vt:lpstr>
      <vt:lpstr>Wingdings</vt:lpstr>
      <vt:lpstr>阿里巴巴普惠体 L</vt:lpstr>
      <vt:lpstr>等线 Light</vt:lpstr>
      <vt:lpstr>Calibri</vt:lpstr>
      <vt:lpstr>阿里巴巴普惠体 R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zk_</dc:creator>
  <cp:lastModifiedBy>零。</cp:lastModifiedBy>
  <cp:revision>88</cp:revision>
  <dcterms:created xsi:type="dcterms:W3CDTF">2020-10-28T06:47:00Z</dcterms:created>
  <dcterms:modified xsi:type="dcterms:W3CDTF">2023-09-03T14:27:41Z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E5AE81DCD6FC4371AB15813E24840B03_13</vt:lpwstr>
  </property>
  <property fmtid="{D5CDD505-2E9C-101B-9397-08002B2CF9AE}" pid="4" name="KSOTemplateUUID">
    <vt:lpwstr>v1.0_mb_+lvlQnB4rp5aHWy8Oi8Ygg==</vt:lpwstr>
  </property>
</Properties>
</file>