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3"/>
    <p:sldId id="267" r:id="rId4"/>
    <p:sldId id="266" r:id="rId5"/>
    <p:sldId id="284" r:id="rId6"/>
    <p:sldId id="269" r:id="rId7"/>
    <p:sldId id="268" r:id="rId8"/>
    <p:sldId id="256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94BD"/>
    <a:srgbClr val="81A6C8"/>
    <a:srgbClr val="FFFFFF"/>
    <a:srgbClr val="F9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50" y="57"/>
      </p:cViewPr>
      <p:guideLst>
        <p:guide orient="horz" pos="22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4.svg"/><Relationship Id="rId7" Type="http://schemas.openxmlformats.org/officeDocument/2006/relationships/image" Target="../media/image8.png"/><Relationship Id="rId6" Type="http://schemas.openxmlformats.org/officeDocument/2006/relationships/image" Target="../media/image3.svg"/><Relationship Id="rId5" Type="http://schemas.openxmlformats.org/officeDocument/2006/relationships/image" Target="../media/image7.png"/><Relationship Id="rId4" Type="http://schemas.openxmlformats.org/officeDocument/2006/relationships/image" Target="../media/image2.svg"/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6.svg"/><Relationship Id="rId11" Type="http://schemas.openxmlformats.org/officeDocument/2006/relationships/image" Target="../media/image10.png"/><Relationship Id="rId10" Type="http://schemas.openxmlformats.org/officeDocument/2006/relationships/image" Target="../media/image5.sv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" y="0"/>
            <a:ext cx="4476212" cy="3952240"/>
            <a:chOff x="-1" y="0"/>
            <a:chExt cx="4476212" cy="3952240"/>
          </a:xfrm>
        </p:grpSpPr>
        <p:sp>
          <p:nvSpPr>
            <p:cNvPr id="2" name="矩形 1"/>
            <p:cNvSpPr/>
            <p:nvPr/>
          </p:nvSpPr>
          <p:spPr>
            <a:xfrm>
              <a:off x="1" y="0"/>
              <a:ext cx="4476210" cy="395224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1" y="0"/>
              <a:ext cx="4476212" cy="324862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 flipH="1" flipV="1">
            <a:off x="7715791" y="2905760"/>
            <a:ext cx="4476212" cy="3952240"/>
            <a:chOff x="-2" y="0"/>
            <a:chExt cx="4556761" cy="402336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4556759" cy="402336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2" y="0"/>
              <a:ext cx="4556761" cy="3307080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1874522" y="2906021"/>
            <a:ext cx="8442958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发货宝产品说明</a:t>
            </a:r>
            <a:endParaRPr lang="zh-CN" altLang="en-US" sz="60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5349240" y="4788856"/>
            <a:ext cx="1493520" cy="270742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z="120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焦世鑫</a:t>
            </a:r>
            <a:endParaRPr lang="zh-CN" altLang="en-US" sz="1200" dirty="0" err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75899" y="4103813"/>
            <a:ext cx="5040200" cy="3067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400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西安京卡物联科技有限公司</a:t>
            </a:r>
            <a:endParaRPr lang="zh-CN" altLang="en-US" sz="1400" spc="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58778" y="4242312"/>
            <a:ext cx="6074444" cy="0"/>
            <a:chOff x="3069305" y="3548577"/>
            <a:chExt cx="6074444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8649973" y="3548577"/>
              <a:ext cx="49377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069305" y="3548577"/>
              <a:ext cx="49377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992324" y="1229159"/>
            <a:ext cx="10207352" cy="4825365"/>
            <a:chOff x="1040211" y="1100911"/>
            <a:chExt cx="10207352" cy="4825365"/>
          </a:xfrm>
        </p:grpSpPr>
        <p:grpSp>
          <p:nvGrpSpPr>
            <p:cNvPr id="40" name="组合 39"/>
            <p:cNvGrpSpPr/>
            <p:nvPr/>
          </p:nvGrpSpPr>
          <p:grpSpPr>
            <a:xfrm>
              <a:off x="4276161" y="3613780"/>
              <a:ext cx="2600217" cy="2233830"/>
              <a:chOff x="4400057" y="3759868"/>
              <a:chExt cx="2239523" cy="1977076"/>
            </a:xfrm>
          </p:grpSpPr>
          <p:sp>
            <p:nvSpPr>
              <p:cNvPr id="44" name="Freeform 5"/>
              <p:cNvSpPr/>
              <p:nvPr/>
            </p:nvSpPr>
            <p:spPr bwMode="auto">
              <a:xfrm>
                <a:off x="4400057" y="3759868"/>
                <a:ext cx="2239523" cy="1328213"/>
              </a:xfrm>
              <a:custGeom>
                <a:avLst/>
                <a:gdLst>
                  <a:gd name="T0" fmla="*/ 630 w 891"/>
                  <a:gd name="T1" fmla="*/ 289 h 529"/>
                  <a:gd name="T2" fmla="*/ 842 w 891"/>
                  <a:gd name="T3" fmla="*/ 53 h 529"/>
                  <a:gd name="T4" fmla="*/ 889 w 891"/>
                  <a:gd name="T5" fmla="*/ 0 h 529"/>
                  <a:gd name="T6" fmla="*/ 891 w 891"/>
                  <a:gd name="T7" fmla="*/ 22 h 529"/>
                  <a:gd name="T8" fmla="*/ 890 w 891"/>
                  <a:gd name="T9" fmla="*/ 208 h 529"/>
                  <a:gd name="T10" fmla="*/ 880 w 891"/>
                  <a:gd name="T11" fmla="*/ 232 h 529"/>
                  <a:gd name="T12" fmla="*/ 619 w 891"/>
                  <a:gd name="T13" fmla="*/ 512 h 529"/>
                  <a:gd name="T14" fmla="*/ 591 w 891"/>
                  <a:gd name="T15" fmla="*/ 516 h 529"/>
                  <a:gd name="T16" fmla="*/ 439 w 891"/>
                  <a:gd name="T17" fmla="*/ 521 h 529"/>
                  <a:gd name="T18" fmla="*/ 412 w 891"/>
                  <a:gd name="T19" fmla="*/ 520 h 529"/>
                  <a:gd name="T20" fmla="*/ 12 w 891"/>
                  <a:gd name="T21" fmla="*/ 146 h 529"/>
                  <a:gd name="T22" fmla="*/ 0 w 891"/>
                  <a:gd name="T23" fmla="*/ 132 h 529"/>
                  <a:gd name="T24" fmla="*/ 25 w 891"/>
                  <a:gd name="T25" fmla="*/ 130 h 529"/>
                  <a:gd name="T26" fmla="*/ 182 w 891"/>
                  <a:gd name="T27" fmla="*/ 130 h 529"/>
                  <a:gd name="T28" fmla="*/ 218 w 891"/>
                  <a:gd name="T29" fmla="*/ 144 h 529"/>
                  <a:gd name="T30" fmla="*/ 491 w 891"/>
                  <a:gd name="T31" fmla="*/ 390 h 529"/>
                  <a:gd name="T32" fmla="*/ 519 w 891"/>
                  <a:gd name="T33" fmla="*/ 415 h 529"/>
                  <a:gd name="T34" fmla="*/ 630 w 891"/>
                  <a:gd name="T35" fmla="*/ 289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1" h="529">
                    <a:moveTo>
                      <a:pt x="630" y="289"/>
                    </a:moveTo>
                    <a:cubicBezTo>
                      <a:pt x="701" y="210"/>
                      <a:pt x="771" y="131"/>
                      <a:pt x="842" y="53"/>
                    </a:cubicBezTo>
                    <a:cubicBezTo>
                      <a:pt x="856" y="36"/>
                      <a:pt x="871" y="20"/>
                      <a:pt x="889" y="0"/>
                    </a:cubicBezTo>
                    <a:cubicBezTo>
                      <a:pt x="890" y="10"/>
                      <a:pt x="891" y="16"/>
                      <a:pt x="891" y="22"/>
                    </a:cubicBezTo>
                    <a:cubicBezTo>
                      <a:pt x="891" y="84"/>
                      <a:pt x="891" y="146"/>
                      <a:pt x="890" y="208"/>
                    </a:cubicBezTo>
                    <a:cubicBezTo>
                      <a:pt x="890" y="216"/>
                      <a:pt x="885" y="226"/>
                      <a:pt x="880" y="232"/>
                    </a:cubicBezTo>
                    <a:cubicBezTo>
                      <a:pt x="793" y="326"/>
                      <a:pt x="706" y="418"/>
                      <a:pt x="619" y="512"/>
                    </a:cubicBezTo>
                    <a:cubicBezTo>
                      <a:pt x="610" y="521"/>
                      <a:pt x="604" y="524"/>
                      <a:pt x="591" y="516"/>
                    </a:cubicBezTo>
                    <a:cubicBezTo>
                      <a:pt x="540" y="488"/>
                      <a:pt x="489" y="490"/>
                      <a:pt x="439" y="521"/>
                    </a:cubicBezTo>
                    <a:cubicBezTo>
                      <a:pt x="429" y="528"/>
                      <a:pt x="422" y="529"/>
                      <a:pt x="412" y="520"/>
                    </a:cubicBezTo>
                    <a:cubicBezTo>
                      <a:pt x="279" y="395"/>
                      <a:pt x="146" y="271"/>
                      <a:pt x="12" y="146"/>
                    </a:cubicBezTo>
                    <a:cubicBezTo>
                      <a:pt x="8" y="143"/>
                      <a:pt x="6" y="138"/>
                      <a:pt x="0" y="132"/>
                    </a:cubicBezTo>
                    <a:cubicBezTo>
                      <a:pt x="10" y="131"/>
                      <a:pt x="18" y="130"/>
                      <a:pt x="25" y="130"/>
                    </a:cubicBezTo>
                    <a:cubicBezTo>
                      <a:pt x="77" y="130"/>
                      <a:pt x="130" y="129"/>
                      <a:pt x="182" y="130"/>
                    </a:cubicBezTo>
                    <a:cubicBezTo>
                      <a:pt x="194" y="131"/>
                      <a:pt x="209" y="136"/>
                      <a:pt x="218" y="144"/>
                    </a:cubicBezTo>
                    <a:cubicBezTo>
                      <a:pt x="309" y="226"/>
                      <a:pt x="400" y="308"/>
                      <a:pt x="491" y="390"/>
                    </a:cubicBezTo>
                    <a:cubicBezTo>
                      <a:pt x="499" y="398"/>
                      <a:pt x="508" y="405"/>
                      <a:pt x="519" y="415"/>
                    </a:cubicBezTo>
                    <a:cubicBezTo>
                      <a:pt x="557" y="372"/>
                      <a:pt x="593" y="331"/>
                      <a:pt x="630" y="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5364815" y="5035975"/>
                <a:ext cx="682136" cy="700969"/>
              </a:xfrm>
              <a:custGeom>
                <a:avLst/>
                <a:gdLst>
                  <a:gd name="T0" fmla="*/ 0 w 285"/>
                  <a:gd name="T1" fmla="*/ 139 h 273"/>
                  <a:gd name="T2" fmla="*/ 46 w 285"/>
                  <a:gd name="T3" fmla="*/ 41 h 273"/>
                  <a:gd name="T4" fmla="*/ 227 w 285"/>
                  <a:gd name="T5" fmla="*/ 43 h 273"/>
                  <a:gd name="T6" fmla="*/ 236 w 285"/>
                  <a:gd name="T7" fmla="*/ 214 h 273"/>
                  <a:gd name="T8" fmla="*/ 25 w 285"/>
                  <a:gd name="T9" fmla="*/ 205 h 273"/>
                  <a:gd name="T10" fmla="*/ 0 w 285"/>
                  <a:gd name="T11" fmla="*/ 13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5" h="273">
                    <a:moveTo>
                      <a:pt x="0" y="139"/>
                    </a:moveTo>
                    <a:cubicBezTo>
                      <a:pt x="0" y="95"/>
                      <a:pt x="17" y="65"/>
                      <a:pt x="46" y="41"/>
                    </a:cubicBezTo>
                    <a:cubicBezTo>
                      <a:pt x="97" y="0"/>
                      <a:pt x="176" y="1"/>
                      <a:pt x="227" y="43"/>
                    </a:cubicBezTo>
                    <a:cubicBezTo>
                      <a:pt x="281" y="88"/>
                      <a:pt x="285" y="164"/>
                      <a:pt x="236" y="214"/>
                    </a:cubicBezTo>
                    <a:cubicBezTo>
                      <a:pt x="179" y="273"/>
                      <a:pt x="75" y="268"/>
                      <a:pt x="25" y="205"/>
                    </a:cubicBezTo>
                    <a:cubicBezTo>
                      <a:pt x="7" y="182"/>
                      <a:pt x="0" y="161"/>
                      <a:pt x="0" y="1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5637309" y="5329834"/>
              <a:ext cx="263018" cy="249825"/>
              <a:chOff x="3530192" y="2543266"/>
              <a:chExt cx="596901" cy="582613"/>
            </a:xfrm>
            <a:solidFill>
              <a:schemeClr val="bg1"/>
            </a:solidFill>
          </p:grpSpPr>
          <p:sp>
            <p:nvSpPr>
              <p:cNvPr id="42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43" name="Freeform 37"/>
              <p:cNvSpPr/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3855721" y="1904731"/>
              <a:ext cx="2258902" cy="2528849"/>
              <a:chOff x="4037936" y="2247255"/>
              <a:chExt cx="1945554" cy="2238186"/>
            </a:xfrm>
          </p:grpSpPr>
          <p:sp>
            <p:nvSpPr>
              <p:cNvPr id="38" name="Freeform 6"/>
              <p:cNvSpPr/>
              <p:nvPr/>
            </p:nvSpPr>
            <p:spPr bwMode="auto">
              <a:xfrm>
                <a:off x="4673984" y="2247255"/>
                <a:ext cx="1309506" cy="2238186"/>
              </a:xfrm>
              <a:custGeom>
                <a:avLst/>
                <a:gdLst>
                  <a:gd name="T0" fmla="*/ 521 w 521"/>
                  <a:gd name="T1" fmla="*/ 891 h 891"/>
                  <a:gd name="T2" fmla="*/ 327 w 521"/>
                  <a:gd name="T3" fmla="*/ 890 h 891"/>
                  <a:gd name="T4" fmla="*/ 290 w 521"/>
                  <a:gd name="T5" fmla="*/ 875 h 891"/>
                  <a:gd name="T6" fmla="*/ 19 w 521"/>
                  <a:gd name="T7" fmla="*/ 621 h 891"/>
                  <a:gd name="T8" fmla="*/ 13 w 521"/>
                  <a:gd name="T9" fmla="*/ 590 h 891"/>
                  <a:gd name="T10" fmla="*/ 7 w 521"/>
                  <a:gd name="T11" fmla="*/ 439 h 891"/>
                  <a:gd name="T12" fmla="*/ 8 w 521"/>
                  <a:gd name="T13" fmla="*/ 413 h 891"/>
                  <a:gd name="T14" fmla="*/ 382 w 521"/>
                  <a:gd name="T15" fmla="*/ 12 h 891"/>
                  <a:gd name="T16" fmla="*/ 389 w 521"/>
                  <a:gd name="T17" fmla="*/ 0 h 891"/>
                  <a:gd name="T18" fmla="*/ 394 w 521"/>
                  <a:gd name="T19" fmla="*/ 3 h 891"/>
                  <a:gd name="T20" fmla="*/ 396 w 521"/>
                  <a:gd name="T21" fmla="*/ 17 h 891"/>
                  <a:gd name="T22" fmla="*/ 396 w 521"/>
                  <a:gd name="T23" fmla="*/ 187 h 891"/>
                  <a:gd name="T24" fmla="*/ 379 w 521"/>
                  <a:gd name="T25" fmla="*/ 222 h 891"/>
                  <a:gd name="T26" fmla="*/ 122 w 521"/>
                  <a:gd name="T27" fmla="*/ 508 h 891"/>
                  <a:gd name="T28" fmla="*/ 113 w 521"/>
                  <a:gd name="T29" fmla="*/ 520 h 891"/>
                  <a:gd name="T30" fmla="*/ 145 w 521"/>
                  <a:gd name="T31" fmla="*/ 549 h 891"/>
                  <a:gd name="T32" fmla="*/ 508 w 521"/>
                  <a:gd name="T33" fmla="*/ 875 h 891"/>
                  <a:gd name="T34" fmla="*/ 521 w 521"/>
                  <a:gd name="T35" fmla="*/ 891 h 891"/>
                  <a:gd name="T36" fmla="*/ 521 w 521"/>
                  <a:gd name="T37" fmla="*/ 89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891">
                    <a:moveTo>
                      <a:pt x="521" y="891"/>
                    </a:moveTo>
                    <a:cubicBezTo>
                      <a:pt x="457" y="891"/>
                      <a:pt x="392" y="890"/>
                      <a:pt x="327" y="890"/>
                    </a:cubicBezTo>
                    <a:cubicBezTo>
                      <a:pt x="312" y="890"/>
                      <a:pt x="301" y="886"/>
                      <a:pt x="290" y="875"/>
                    </a:cubicBezTo>
                    <a:cubicBezTo>
                      <a:pt x="200" y="790"/>
                      <a:pt x="110" y="706"/>
                      <a:pt x="19" y="621"/>
                    </a:cubicBezTo>
                    <a:cubicBezTo>
                      <a:pt x="8" y="611"/>
                      <a:pt x="5" y="604"/>
                      <a:pt x="13" y="590"/>
                    </a:cubicBezTo>
                    <a:cubicBezTo>
                      <a:pt x="41" y="539"/>
                      <a:pt x="38" y="488"/>
                      <a:pt x="7" y="439"/>
                    </a:cubicBezTo>
                    <a:cubicBezTo>
                      <a:pt x="0" y="428"/>
                      <a:pt x="0" y="422"/>
                      <a:pt x="8" y="413"/>
                    </a:cubicBezTo>
                    <a:cubicBezTo>
                      <a:pt x="133" y="280"/>
                      <a:pt x="257" y="146"/>
                      <a:pt x="382" y="12"/>
                    </a:cubicBezTo>
                    <a:cubicBezTo>
                      <a:pt x="385" y="9"/>
                      <a:pt x="386" y="4"/>
                      <a:pt x="389" y="0"/>
                    </a:cubicBezTo>
                    <a:cubicBezTo>
                      <a:pt x="391" y="1"/>
                      <a:pt x="393" y="2"/>
                      <a:pt x="394" y="3"/>
                    </a:cubicBezTo>
                    <a:cubicBezTo>
                      <a:pt x="395" y="8"/>
                      <a:pt x="396" y="13"/>
                      <a:pt x="396" y="17"/>
                    </a:cubicBezTo>
                    <a:cubicBezTo>
                      <a:pt x="396" y="74"/>
                      <a:pt x="397" y="131"/>
                      <a:pt x="396" y="187"/>
                    </a:cubicBezTo>
                    <a:cubicBezTo>
                      <a:pt x="395" y="199"/>
                      <a:pt x="388" y="212"/>
                      <a:pt x="379" y="222"/>
                    </a:cubicBezTo>
                    <a:cubicBezTo>
                      <a:pt x="294" y="318"/>
                      <a:pt x="208" y="413"/>
                      <a:pt x="122" y="508"/>
                    </a:cubicBezTo>
                    <a:cubicBezTo>
                      <a:pt x="119" y="511"/>
                      <a:pt x="117" y="515"/>
                      <a:pt x="113" y="520"/>
                    </a:cubicBezTo>
                    <a:cubicBezTo>
                      <a:pt x="124" y="530"/>
                      <a:pt x="134" y="539"/>
                      <a:pt x="145" y="549"/>
                    </a:cubicBezTo>
                    <a:cubicBezTo>
                      <a:pt x="266" y="658"/>
                      <a:pt x="387" y="766"/>
                      <a:pt x="508" y="875"/>
                    </a:cubicBezTo>
                    <a:cubicBezTo>
                      <a:pt x="513" y="879"/>
                      <a:pt x="517" y="886"/>
                      <a:pt x="521" y="891"/>
                    </a:cubicBezTo>
                    <a:cubicBezTo>
                      <a:pt x="521" y="891"/>
                      <a:pt x="521" y="891"/>
                      <a:pt x="521" y="8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Freeform 10"/>
              <p:cNvSpPr/>
              <p:nvPr/>
            </p:nvSpPr>
            <p:spPr bwMode="auto">
              <a:xfrm>
                <a:off x="4037936" y="3171926"/>
                <a:ext cx="682136" cy="700969"/>
              </a:xfrm>
              <a:custGeom>
                <a:avLst/>
                <a:gdLst>
                  <a:gd name="T0" fmla="*/ 1 w 254"/>
                  <a:gd name="T1" fmla="*/ 153 h 287"/>
                  <a:gd name="T2" fmla="*/ 40 w 254"/>
                  <a:gd name="T3" fmla="*/ 48 h 287"/>
                  <a:gd name="T4" fmla="*/ 204 w 254"/>
                  <a:gd name="T5" fmla="*/ 47 h 287"/>
                  <a:gd name="T6" fmla="*/ 237 w 254"/>
                  <a:gd name="T7" fmla="*/ 193 h 287"/>
                  <a:gd name="T8" fmla="*/ 136 w 254"/>
                  <a:gd name="T9" fmla="*/ 281 h 287"/>
                  <a:gd name="T10" fmla="*/ 33 w 254"/>
                  <a:gd name="T11" fmla="*/ 238 h 287"/>
                  <a:gd name="T12" fmla="*/ 1 w 254"/>
                  <a:gd name="T13" fmla="*/ 15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287">
                    <a:moveTo>
                      <a:pt x="1" y="153"/>
                    </a:moveTo>
                    <a:cubicBezTo>
                      <a:pt x="1" y="108"/>
                      <a:pt x="14" y="75"/>
                      <a:pt x="40" y="48"/>
                    </a:cubicBezTo>
                    <a:cubicBezTo>
                      <a:pt x="86" y="0"/>
                      <a:pt x="158" y="0"/>
                      <a:pt x="204" y="47"/>
                    </a:cubicBezTo>
                    <a:cubicBezTo>
                      <a:pt x="244" y="89"/>
                      <a:pt x="254" y="139"/>
                      <a:pt x="237" y="193"/>
                    </a:cubicBezTo>
                    <a:cubicBezTo>
                      <a:pt x="221" y="242"/>
                      <a:pt x="189" y="274"/>
                      <a:pt x="136" y="281"/>
                    </a:cubicBezTo>
                    <a:cubicBezTo>
                      <a:pt x="94" y="287"/>
                      <a:pt x="59" y="270"/>
                      <a:pt x="33" y="238"/>
                    </a:cubicBezTo>
                    <a:cubicBezTo>
                      <a:pt x="11" y="211"/>
                      <a:pt x="0" y="180"/>
                      <a:pt x="1" y="1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4084521" y="3237966"/>
              <a:ext cx="261272" cy="249825"/>
              <a:chOff x="3488917" y="4964203"/>
              <a:chExt cx="638175" cy="627063"/>
            </a:xfrm>
            <a:solidFill>
              <a:schemeClr val="bg1"/>
            </a:solidFill>
          </p:grpSpPr>
          <p:sp>
            <p:nvSpPr>
              <p:cNvPr id="34" name="Freeform 66"/>
              <p:cNvSpPr/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5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6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37" name="Freeform 69"/>
              <p:cNvSpPr/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318729" y="1406508"/>
              <a:ext cx="2580048" cy="2232936"/>
              <a:chOff x="5298004" y="1806299"/>
              <a:chExt cx="2222152" cy="1976285"/>
            </a:xfrm>
          </p:grpSpPr>
          <p:sp>
            <p:nvSpPr>
              <p:cNvPr id="30" name="Freeform 8"/>
              <p:cNvSpPr/>
              <p:nvPr/>
            </p:nvSpPr>
            <p:spPr bwMode="auto">
              <a:xfrm>
                <a:off x="5298004" y="2509156"/>
                <a:ext cx="2222152" cy="1273428"/>
              </a:xfrm>
              <a:custGeom>
                <a:avLst/>
                <a:gdLst>
                  <a:gd name="T0" fmla="*/ 884 w 884"/>
                  <a:gd name="T1" fmla="*/ 395 h 507"/>
                  <a:gd name="T2" fmla="*/ 863 w 884"/>
                  <a:gd name="T3" fmla="*/ 396 h 507"/>
                  <a:gd name="T4" fmla="*/ 699 w 884"/>
                  <a:gd name="T5" fmla="*/ 395 h 507"/>
                  <a:gd name="T6" fmla="*/ 671 w 884"/>
                  <a:gd name="T7" fmla="*/ 385 h 507"/>
                  <a:gd name="T8" fmla="*/ 385 w 884"/>
                  <a:gd name="T9" fmla="*/ 126 h 507"/>
                  <a:gd name="T10" fmla="*/ 352 w 884"/>
                  <a:gd name="T11" fmla="*/ 127 h 507"/>
                  <a:gd name="T12" fmla="*/ 127 w 884"/>
                  <a:gd name="T13" fmla="*/ 379 h 507"/>
                  <a:gd name="T14" fmla="*/ 97 w 884"/>
                  <a:gd name="T15" fmla="*/ 417 h 507"/>
                  <a:gd name="T16" fmla="*/ 3 w 884"/>
                  <a:gd name="T17" fmla="*/ 507 h 507"/>
                  <a:gd name="T18" fmla="*/ 1 w 884"/>
                  <a:gd name="T19" fmla="*/ 490 h 507"/>
                  <a:gd name="T20" fmla="*/ 2 w 884"/>
                  <a:gd name="T21" fmla="*/ 327 h 507"/>
                  <a:gd name="T22" fmla="*/ 18 w 884"/>
                  <a:gd name="T23" fmla="*/ 290 h 507"/>
                  <a:gd name="T24" fmla="*/ 230 w 884"/>
                  <a:gd name="T25" fmla="*/ 59 h 507"/>
                  <a:gd name="T26" fmla="*/ 270 w 884"/>
                  <a:gd name="T27" fmla="*/ 16 h 507"/>
                  <a:gd name="T28" fmla="*/ 294 w 884"/>
                  <a:gd name="T29" fmla="*/ 13 h 507"/>
                  <a:gd name="T30" fmla="*/ 449 w 884"/>
                  <a:gd name="T31" fmla="*/ 7 h 507"/>
                  <a:gd name="T32" fmla="*/ 472 w 884"/>
                  <a:gd name="T33" fmla="*/ 8 h 507"/>
                  <a:gd name="T34" fmla="*/ 875 w 884"/>
                  <a:gd name="T35" fmla="*/ 384 h 507"/>
                  <a:gd name="T36" fmla="*/ 884 w 884"/>
                  <a:gd name="T37" fmla="*/ 39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4" h="507">
                    <a:moveTo>
                      <a:pt x="884" y="395"/>
                    </a:moveTo>
                    <a:cubicBezTo>
                      <a:pt x="875" y="395"/>
                      <a:pt x="869" y="396"/>
                      <a:pt x="863" y="396"/>
                    </a:cubicBezTo>
                    <a:cubicBezTo>
                      <a:pt x="808" y="396"/>
                      <a:pt x="754" y="397"/>
                      <a:pt x="699" y="395"/>
                    </a:cubicBezTo>
                    <a:cubicBezTo>
                      <a:pt x="690" y="395"/>
                      <a:pt x="678" y="391"/>
                      <a:pt x="671" y="385"/>
                    </a:cubicBezTo>
                    <a:cubicBezTo>
                      <a:pt x="575" y="299"/>
                      <a:pt x="480" y="213"/>
                      <a:pt x="385" y="126"/>
                    </a:cubicBezTo>
                    <a:cubicBezTo>
                      <a:pt x="372" y="113"/>
                      <a:pt x="364" y="113"/>
                      <a:pt x="352" y="127"/>
                    </a:cubicBezTo>
                    <a:cubicBezTo>
                      <a:pt x="277" y="212"/>
                      <a:pt x="202" y="295"/>
                      <a:pt x="127" y="379"/>
                    </a:cubicBezTo>
                    <a:cubicBezTo>
                      <a:pt x="116" y="391"/>
                      <a:pt x="109" y="405"/>
                      <a:pt x="97" y="417"/>
                    </a:cubicBezTo>
                    <a:cubicBezTo>
                      <a:pt x="67" y="447"/>
                      <a:pt x="36" y="476"/>
                      <a:pt x="3" y="507"/>
                    </a:cubicBezTo>
                    <a:cubicBezTo>
                      <a:pt x="3" y="502"/>
                      <a:pt x="1" y="496"/>
                      <a:pt x="1" y="490"/>
                    </a:cubicBezTo>
                    <a:cubicBezTo>
                      <a:pt x="1" y="436"/>
                      <a:pt x="0" y="381"/>
                      <a:pt x="2" y="327"/>
                    </a:cubicBezTo>
                    <a:cubicBezTo>
                      <a:pt x="2" y="314"/>
                      <a:pt x="9" y="299"/>
                      <a:pt x="18" y="290"/>
                    </a:cubicBezTo>
                    <a:cubicBezTo>
                      <a:pt x="88" y="212"/>
                      <a:pt x="159" y="136"/>
                      <a:pt x="230" y="59"/>
                    </a:cubicBezTo>
                    <a:cubicBezTo>
                      <a:pt x="244" y="45"/>
                      <a:pt x="257" y="31"/>
                      <a:pt x="270" y="16"/>
                    </a:cubicBezTo>
                    <a:cubicBezTo>
                      <a:pt x="277" y="8"/>
                      <a:pt x="284" y="8"/>
                      <a:pt x="294" y="13"/>
                    </a:cubicBezTo>
                    <a:cubicBezTo>
                      <a:pt x="347" y="41"/>
                      <a:pt x="399" y="40"/>
                      <a:pt x="449" y="7"/>
                    </a:cubicBezTo>
                    <a:cubicBezTo>
                      <a:pt x="458" y="1"/>
                      <a:pt x="463" y="0"/>
                      <a:pt x="472" y="8"/>
                    </a:cubicBezTo>
                    <a:cubicBezTo>
                      <a:pt x="606" y="133"/>
                      <a:pt x="741" y="259"/>
                      <a:pt x="875" y="384"/>
                    </a:cubicBezTo>
                    <a:cubicBezTo>
                      <a:pt x="878" y="386"/>
                      <a:pt x="880" y="389"/>
                      <a:pt x="884" y="39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12"/>
              <p:cNvSpPr/>
              <p:nvPr/>
            </p:nvSpPr>
            <p:spPr bwMode="auto">
              <a:xfrm>
                <a:off x="5855212" y="1806299"/>
                <a:ext cx="682136" cy="700969"/>
              </a:xfrm>
              <a:custGeom>
                <a:avLst/>
                <a:gdLst>
                  <a:gd name="T0" fmla="*/ 154 w 292"/>
                  <a:gd name="T1" fmla="*/ 256 h 256"/>
                  <a:gd name="T2" fmla="*/ 58 w 292"/>
                  <a:gd name="T3" fmla="*/ 223 h 256"/>
                  <a:gd name="T4" fmla="*/ 55 w 292"/>
                  <a:gd name="T5" fmla="*/ 47 h 256"/>
                  <a:gd name="T6" fmla="*/ 242 w 292"/>
                  <a:gd name="T7" fmla="*/ 45 h 256"/>
                  <a:gd name="T8" fmla="*/ 281 w 292"/>
                  <a:gd name="T9" fmla="*/ 160 h 256"/>
                  <a:gd name="T10" fmla="*/ 184 w 292"/>
                  <a:gd name="T11" fmla="*/ 251 h 256"/>
                  <a:gd name="T12" fmla="*/ 154 w 292"/>
                  <a:gd name="T1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56">
                    <a:moveTo>
                      <a:pt x="154" y="256"/>
                    </a:moveTo>
                    <a:cubicBezTo>
                      <a:pt x="115" y="255"/>
                      <a:pt x="84" y="245"/>
                      <a:pt x="58" y="223"/>
                    </a:cubicBezTo>
                    <a:cubicBezTo>
                      <a:pt x="1" y="177"/>
                      <a:pt x="0" y="95"/>
                      <a:pt x="55" y="47"/>
                    </a:cubicBezTo>
                    <a:cubicBezTo>
                      <a:pt x="107" y="1"/>
                      <a:pt x="191" y="0"/>
                      <a:pt x="242" y="45"/>
                    </a:cubicBezTo>
                    <a:cubicBezTo>
                      <a:pt x="277" y="76"/>
                      <a:pt x="292" y="114"/>
                      <a:pt x="281" y="160"/>
                    </a:cubicBezTo>
                    <a:cubicBezTo>
                      <a:pt x="268" y="211"/>
                      <a:pt x="232" y="238"/>
                      <a:pt x="184" y="251"/>
                    </a:cubicBezTo>
                    <a:cubicBezTo>
                      <a:pt x="172" y="254"/>
                      <a:pt x="160" y="255"/>
                      <a:pt x="154" y="2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6213824" y="1709327"/>
              <a:ext cx="303833" cy="249825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24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5" name="Freeform 51"/>
              <p:cNvSpPr/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6" name="Freeform 52"/>
              <p:cNvSpPr/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7" name="Freeform 53"/>
              <p:cNvSpPr/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8" name="Freeform 54"/>
              <p:cNvSpPr/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29" name="Freeform 55"/>
              <p:cNvSpPr/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068077" y="2875507"/>
              <a:ext cx="2312412" cy="2545457"/>
              <a:chOff x="5943403" y="3106452"/>
              <a:chExt cx="1991643" cy="2252884"/>
            </a:xfrm>
          </p:grpSpPr>
          <p:sp>
            <p:nvSpPr>
              <p:cNvPr id="20" name="Freeform 7"/>
              <p:cNvSpPr/>
              <p:nvPr/>
            </p:nvSpPr>
            <p:spPr bwMode="auto">
              <a:xfrm>
                <a:off x="5943403" y="3106452"/>
                <a:ext cx="1325541" cy="2252884"/>
              </a:xfrm>
              <a:custGeom>
                <a:avLst/>
                <a:gdLst>
                  <a:gd name="T0" fmla="*/ 522 w 527"/>
                  <a:gd name="T1" fmla="*/ 286 h 897"/>
                  <a:gd name="T2" fmla="*/ 527 w 527"/>
                  <a:gd name="T3" fmla="*/ 470 h 897"/>
                  <a:gd name="T4" fmla="*/ 129 w 527"/>
                  <a:gd name="T5" fmla="*/ 897 h 897"/>
                  <a:gd name="T6" fmla="*/ 128 w 527"/>
                  <a:gd name="T7" fmla="*/ 870 h 897"/>
                  <a:gd name="T8" fmla="*/ 128 w 527"/>
                  <a:gd name="T9" fmla="*/ 714 h 897"/>
                  <a:gd name="T10" fmla="*/ 143 w 527"/>
                  <a:gd name="T11" fmla="*/ 675 h 897"/>
                  <a:gd name="T12" fmla="*/ 401 w 527"/>
                  <a:gd name="T13" fmla="*/ 389 h 897"/>
                  <a:gd name="T14" fmla="*/ 413 w 527"/>
                  <a:gd name="T15" fmla="*/ 375 h 897"/>
                  <a:gd name="T16" fmla="*/ 0 w 527"/>
                  <a:gd name="T17" fmla="*/ 5 h 897"/>
                  <a:gd name="T18" fmla="*/ 101 w 527"/>
                  <a:gd name="T19" fmla="*/ 5 h 897"/>
                  <a:gd name="T20" fmla="*/ 165 w 527"/>
                  <a:gd name="T21" fmla="*/ 5 h 897"/>
                  <a:gd name="T22" fmla="*/ 258 w 527"/>
                  <a:gd name="T23" fmla="*/ 41 h 897"/>
                  <a:gd name="T24" fmla="*/ 497 w 527"/>
                  <a:gd name="T25" fmla="*/ 265 h 897"/>
                  <a:gd name="T26" fmla="*/ 522 w 527"/>
                  <a:gd name="T27" fmla="*/ 286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7" h="897">
                    <a:moveTo>
                      <a:pt x="522" y="286"/>
                    </a:moveTo>
                    <a:cubicBezTo>
                      <a:pt x="482" y="350"/>
                      <a:pt x="483" y="410"/>
                      <a:pt x="527" y="470"/>
                    </a:cubicBezTo>
                    <a:cubicBezTo>
                      <a:pt x="395" y="611"/>
                      <a:pt x="264" y="752"/>
                      <a:pt x="129" y="897"/>
                    </a:cubicBezTo>
                    <a:cubicBezTo>
                      <a:pt x="129" y="884"/>
                      <a:pt x="128" y="877"/>
                      <a:pt x="128" y="870"/>
                    </a:cubicBezTo>
                    <a:cubicBezTo>
                      <a:pt x="128" y="818"/>
                      <a:pt x="128" y="766"/>
                      <a:pt x="128" y="714"/>
                    </a:cubicBezTo>
                    <a:cubicBezTo>
                      <a:pt x="127" y="698"/>
                      <a:pt x="132" y="687"/>
                      <a:pt x="143" y="675"/>
                    </a:cubicBezTo>
                    <a:cubicBezTo>
                      <a:pt x="229" y="580"/>
                      <a:pt x="315" y="485"/>
                      <a:pt x="401" y="389"/>
                    </a:cubicBezTo>
                    <a:cubicBezTo>
                      <a:pt x="405" y="385"/>
                      <a:pt x="408" y="381"/>
                      <a:pt x="413" y="375"/>
                    </a:cubicBezTo>
                    <a:cubicBezTo>
                      <a:pt x="276" y="253"/>
                      <a:pt x="140" y="131"/>
                      <a:pt x="0" y="5"/>
                    </a:cubicBezTo>
                    <a:cubicBezTo>
                      <a:pt x="38" y="5"/>
                      <a:pt x="70" y="5"/>
                      <a:pt x="101" y="5"/>
                    </a:cubicBezTo>
                    <a:cubicBezTo>
                      <a:pt x="123" y="5"/>
                      <a:pt x="144" y="8"/>
                      <a:pt x="165" y="5"/>
                    </a:cubicBezTo>
                    <a:cubicBezTo>
                      <a:pt x="204" y="0"/>
                      <a:pt x="231" y="15"/>
                      <a:pt x="258" y="41"/>
                    </a:cubicBezTo>
                    <a:cubicBezTo>
                      <a:pt x="337" y="117"/>
                      <a:pt x="417" y="191"/>
                      <a:pt x="497" y="265"/>
                    </a:cubicBezTo>
                    <a:cubicBezTo>
                      <a:pt x="505" y="273"/>
                      <a:pt x="513" y="279"/>
                      <a:pt x="522" y="2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7252909" y="3685039"/>
                <a:ext cx="682137" cy="700968"/>
              </a:xfrm>
              <a:custGeom>
                <a:avLst/>
                <a:gdLst>
                  <a:gd name="T0" fmla="*/ 256 w 256"/>
                  <a:gd name="T1" fmla="*/ 142 h 282"/>
                  <a:gd name="T2" fmla="*/ 128 w 256"/>
                  <a:gd name="T3" fmla="*/ 280 h 282"/>
                  <a:gd name="T4" fmla="*/ 44 w 256"/>
                  <a:gd name="T5" fmla="*/ 235 h 282"/>
                  <a:gd name="T6" fmla="*/ 47 w 256"/>
                  <a:gd name="T7" fmla="*/ 50 h 282"/>
                  <a:gd name="T8" fmla="*/ 169 w 256"/>
                  <a:gd name="T9" fmla="*/ 16 h 282"/>
                  <a:gd name="T10" fmla="*/ 255 w 256"/>
                  <a:gd name="T11" fmla="*/ 126 h 282"/>
                  <a:gd name="T12" fmla="*/ 256 w 256"/>
                  <a:gd name="T13" fmla="*/ 14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82">
                    <a:moveTo>
                      <a:pt x="256" y="142"/>
                    </a:moveTo>
                    <a:cubicBezTo>
                      <a:pt x="255" y="224"/>
                      <a:pt x="200" y="282"/>
                      <a:pt x="128" y="280"/>
                    </a:cubicBezTo>
                    <a:cubicBezTo>
                      <a:pt x="93" y="278"/>
                      <a:pt x="65" y="262"/>
                      <a:pt x="44" y="235"/>
                    </a:cubicBezTo>
                    <a:cubicBezTo>
                      <a:pt x="0" y="183"/>
                      <a:pt x="2" y="100"/>
                      <a:pt x="47" y="50"/>
                    </a:cubicBezTo>
                    <a:cubicBezTo>
                      <a:pt x="80" y="13"/>
                      <a:pt x="122" y="0"/>
                      <a:pt x="169" y="16"/>
                    </a:cubicBezTo>
                    <a:cubicBezTo>
                      <a:pt x="221" y="33"/>
                      <a:pt x="246" y="74"/>
                      <a:pt x="255" y="126"/>
                    </a:cubicBezTo>
                    <a:cubicBezTo>
                      <a:pt x="256" y="133"/>
                      <a:pt x="256" y="139"/>
                      <a:pt x="256" y="1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3" name="组合 12"/>
            <p:cNvGrpSpPr>
              <a:grpSpLocks noChangeAspect="1"/>
            </p:cNvGrpSpPr>
            <p:nvPr/>
          </p:nvGrpSpPr>
          <p:grpSpPr>
            <a:xfrm>
              <a:off x="7874344" y="3816736"/>
              <a:ext cx="255263" cy="249825"/>
              <a:chOff x="4005263" y="4962526"/>
              <a:chExt cx="277812" cy="279400"/>
            </a:xfrm>
            <a:solidFill>
              <a:schemeClr val="bg1"/>
            </a:solidFill>
          </p:grpSpPr>
          <p:sp>
            <p:nvSpPr>
              <p:cNvPr id="15" name="Freeform 478"/>
              <p:cNvSpPr/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7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8" name="Freeform 480"/>
              <p:cNvSpPr/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19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zh-CN" altLang="en-US" sz="1280"/>
              </a:p>
            </p:txBody>
          </p:sp>
        </p:grpSp>
        <p:sp>
          <p:nvSpPr>
            <p:cNvPr id="3" name="TextBox 7"/>
            <p:cNvSpPr txBox="1">
              <a:spLocks noChangeArrowheads="1"/>
            </p:cNvSpPr>
            <p:nvPr/>
          </p:nvSpPr>
          <p:spPr bwMode="auto">
            <a:xfrm flipH="1">
              <a:off x="8693811" y="3749209"/>
              <a:ext cx="2553752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  <a:sym typeface="+mn-ea"/>
                </a:rPr>
                <a:t>中标客户剩余库存无法实时得知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存在过量拉运等风险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610888" y="3417325"/>
              <a:ext cx="22063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微软雅黑" panose="020B0503020204020204" pitchFamily="34" charset="-122"/>
                  <a:cs typeface="Calibri Light" panose="020F0302020204030204" pitchFamily="34" charset="0"/>
                </a:rPr>
                <a:t>进销存无法实时掌控</a:t>
              </a:r>
              <a:endPara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endParaRPr>
            </a:p>
          </p:txBody>
        </p:sp>
        <p:sp>
          <p:nvSpPr>
            <p:cNvPr id="49" name="TextBox 7"/>
            <p:cNvSpPr txBox="1">
              <a:spLocks noChangeArrowheads="1"/>
            </p:cNvSpPr>
            <p:nvPr/>
          </p:nvSpPr>
          <p:spPr bwMode="auto">
            <a:xfrm flipH="1">
              <a:off x="7084141" y="1433016"/>
              <a:ext cx="3234055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宋体" panose="02010600030101010101" pitchFamily="2" charset="-122"/>
                  <a:cs typeface="Calibri Light" panose="020F0302020204030204" pitchFamily="34" charset="0"/>
                </a:rPr>
                <a:t>无法自动控制放量，黑名单车辆无法限制派单</a:t>
              </a:r>
              <a:b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宋体" panose="02010600030101010101" pitchFamily="2" charset="-122"/>
                  <a:cs typeface="Calibri Light" panose="020F0302020204030204" pitchFamily="34" charset="0"/>
                </a:rPr>
              </a:b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宋体" panose="02010600030101010101" pitchFamily="2" charset="-122"/>
                  <a:cs typeface="Calibri Light" panose="020F0302020204030204" pitchFamily="34" charset="0"/>
                </a:rPr>
                <a:t>厂区内外车辆数目无法掌控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001591" y="1100911"/>
              <a:ext cx="275272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微软雅黑" panose="020B0503020204020204" pitchFamily="34" charset="-122"/>
                  <a:cs typeface="Calibri Light" panose="020F0302020204030204" pitchFamily="34" charset="0"/>
                </a:rPr>
                <a:t>纸质提煤单无法满足信息化要求</a:t>
              </a:r>
              <a:endPara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endParaRPr>
            </a:p>
          </p:txBody>
        </p:sp>
        <p:sp>
          <p:nvSpPr>
            <p:cNvPr id="52" name="TextBox 7"/>
            <p:cNvSpPr txBox="1">
              <a:spLocks noChangeArrowheads="1"/>
            </p:cNvSpPr>
            <p:nvPr/>
          </p:nvSpPr>
          <p:spPr bwMode="auto">
            <a:xfrm flipH="1">
              <a:off x="2310211" y="5441771"/>
              <a:ext cx="2734310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中标企业库存需手动维护，繁琐易出错</a:t>
              </a:r>
              <a:b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</a:b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开放接口，可供网络货运企业派车查单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310846" y="5110301"/>
              <a:ext cx="273367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微软雅黑" panose="020B0503020204020204" pitchFamily="34" charset="-122"/>
                  <a:cs typeface="Calibri Light" panose="020F0302020204030204" pitchFamily="34" charset="0"/>
                </a:rPr>
                <a:t>数据不能与第三方同步</a:t>
              </a:r>
              <a:endPara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endParaRPr>
            </a:p>
          </p:txBody>
        </p:sp>
        <p:sp>
          <p:nvSpPr>
            <p:cNvPr id="54" name="TextBox 7"/>
            <p:cNvSpPr txBox="1">
              <a:spLocks noChangeArrowheads="1"/>
            </p:cNvSpPr>
            <p:nvPr/>
          </p:nvSpPr>
          <p:spPr bwMode="auto">
            <a:xfrm flipH="1">
              <a:off x="1040211" y="3207391"/>
              <a:ext cx="2553752" cy="484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  <a:t>领取、核验、回收纸质提煤单费时费力</a:t>
              </a:r>
              <a:b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Castellar" panose="020A0402060406010301" charset="0"/>
                  <a:cs typeface="Calibri Light" panose="020F0302020204030204" pitchFamily="34" charset="0"/>
                </a:rPr>
              </a:br>
              <a:r>
                <a:rPr lang="zh-CN" altLang="en-US" sz="1050" dirty="0">
                  <a:solidFill>
                    <a:srgbClr val="444444"/>
                  </a:solidFill>
                  <a:latin typeface="Calibri Light" panose="020F0302020204030204" pitchFamily="34" charset="0"/>
                  <a:ea typeface="宋体" panose="02010600030101010101" pitchFamily="2" charset="-122"/>
                  <a:cs typeface="Calibri Light" panose="020F0302020204030204" pitchFamily="34" charset="0"/>
                </a:rPr>
                <a:t>过磅下车，不易于疫情防控</a:t>
              </a:r>
              <a:endPara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386976" y="2875507"/>
              <a:ext cx="220635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/>
                  </a:solidFill>
                  <a:latin typeface="Calibri Light" panose="020F0302020204030204" pitchFamily="34" charset="0"/>
                  <a:ea typeface="微软雅黑" panose="020B0503020204020204" pitchFamily="34" charset="-122"/>
                  <a:cs typeface="Calibri Light" panose="020F0302020204030204" pitchFamily="34" charset="0"/>
                </a:rPr>
                <a:t>司机使用不便</a:t>
              </a:r>
              <a:endPara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15670" y="436245"/>
            <a:ext cx="500253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煤炭交易运输存在问题</a:t>
            </a:r>
            <a:endParaRPr lang="zh-CN" altLang="en-US" sz="28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什么是发货宝</a:t>
            </a:r>
            <a:endParaRPr lang="zh-CN" altLang="en-US" sz="28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5150485" y="2222500"/>
            <a:ext cx="1722120" cy="1411605"/>
          </a:xfrm>
          <a:custGeom>
            <a:avLst/>
            <a:gdLst>
              <a:gd name="T0" fmla="*/ 981368 w 521"/>
              <a:gd name="T1" fmla="*/ 0 h 427"/>
              <a:gd name="T2" fmla="*/ 0 w 521"/>
              <a:gd name="T3" fmla="*/ 981020 h 427"/>
              <a:gd name="T4" fmla="*/ 206802 w 521"/>
              <a:gd name="T5" fmla="*/ 1578652 h 427"/>
              <a:gd name="T6" fmla="*/ 206802 w 521"/>
              <a:gd name="T7" fmla="*/ 1578652 h 427"/>
              <a:gd name="T8" fmla="*/ 225602 w 521"/>
              <a:gd name="T9" fmla="*/ 1604963 h 427"/>
              <a:gd name="T10" fmla="*/ 981368 w 521"/>
              <a:gd name="T11" fmla="*/ 1277957 h 427"/>
              <a:gd name="T12" fmla="*/ 1733373 w 521"/>
              <a:gd name="T13" fmla="*/ 1604963 h 427"/>
              <a:gd name="T14" fmla="*/ 1752173 w 521"/>
              <a:gd name="T15" fmla="*/ 1578652 h 427"/>
              <a:gd name="T16" fmla="*/ 1752173 w 521"/>
              <a:gd name="T17" fmla="*/ 1578652 h 427"/>
              <a:gd name="T18" fmla="*/ 1958975 w 521"/>
              <a:gd name="T19" fmla="*/ 981020 h 427"/>
              <a:gd name="T20" fmla="*/ 981368 w 521"/>
              <a:gd name="T21" fmla="*/ 0 h 42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21"/>
              <a:gd name="T34" fmla="*/ 0 h 427"/>
              <a:gd name="T35" fmla="*/ 521 w 521"/>
              <a:gd name="T36" fmla="*/ 427 h 42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21" h="427">
                <a:moveTo>
                  <a:pt x="261" y="0"/>
                </a:moveTo>
                <a:cubicBezTo>
                  <a:pt x="117" y="0"/>
                  <a:pt x="0" y="117"/>
                  <a:pt x="0" y="261"/>
                </a:cubicBezTo>
                <a:cubicBezTo>
                  <a:pt x="0" y="321"/>
                  <a:pt x="21" y="376"/>
                  <a:pt x="55" y="420"/>
                </a:cubicBezTo>
                <a:cubicBezTo>
                  <a:pt x="55" y="420"/>
                  <a:pt x="55" y="420"/>
                  <a:pt x="55" y="420"/>
                </a:cubicBezTo>
                <a:cubicBezTo>
                  <a:pt x="56" y="422"/>
                  <a:pt x="58" y="424"/>
                  <a:pt x="60" y="427"/>
                </a:cubicBezTo>
                <a:cubicBezTo>
                  <a:pt x="110" y="373"/>
                  <a:pt x="181" y="340"/>
                  <a:pt x="261" y="340"/>
                </a:cubicBezTo>
                <a:cubicBezTo>
                  <a:pt x="340" y="340"/>
                  <a:pt x="411" y="373"/>
                  <a:pt x="461" y="427"/>
                </a:cubicBezTo>
                <a:cubicBezTo>
                  <a:pt x="463" y="424"/>
                  <a:pt x="465" y="422"/>
                  <a:pt x="466" y="420"/>
                </a:cubicBezTo>
                <a:cubicBezTo>
                  <a:pt x="466" y="420"/>
                  <a:pt x="466" y="420"/>
                  <a:pt x="466" y="420"/>
                </a:cubicBezTo>
                <a:cubicBezTo>
                  <a:pt x="500" y="376"/>
                  <a:pt x="521" y="321"/>
                  <a:pt x="521" y="261"/>
                </a:cubicBezTo>
                <a:cubicBezTo>
                  <a:pt x="521" y="117"/>
                  <a:pt x="404" y="0"/>
                  <a:pt x="2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altLang="zh-CN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1" name="Freeform 8"/>
          <p:cNvSpPr/>
          <p:nvPr/>
        </p:nvSpPr>
        <p:spPr bwMode="auto">
          <a:xfrm>
            <a:off x="3977640" y="3399155"/>
            <a:ext cx="1406525" cy="1718310"/>
          </a:xfrm>
          <a:custGeom>
            <a:avLst/>
            <a:gdLst>
              <a:gd name="T0" fmla="*/ 0 w 426"/>
              <a:gd name="T1" fmla="*/ 260 h 520"/>
              <a:gd name="T2" fmla="*/ 260 w 426"/>
              <a:gd name="T3" fmla="*/ 520 h 520"/>
              <a:gd name="T4" fmla="*/ 420 w 426"/>
              <a:gd name="T5" fmla="*/ 466 h 520"/>
              <a:gd name="T6" fmla="*/ 420 w 426"/>
              <a:gd name="T7" fmla="*/ 466 h 520"/>
              <a:gd name="T8" fmla="*/ 426 w 426"/>
              <a:gd name="T9" fmla="*/ 461 h 520"/>
              <a:gd name="T10" fmla="*/ 340 w 426"/>
              <a:gd name="T11" fmla="*/ 260 h 520"/>
              <a:gd name="T12" fmla="*/ 426 w 426"/>
              <a:gd name="T13" fmla="*/ 59 h 520"/>
              <a:gd name="T14" fmla="*/ 420 w 426"/>
              <a:gd name="T15" fmla="*/ 54 h 520"/>
              <a:gd name="T16" fmla="*/ 420 w 426"/>
              <a:gd name="T17" fmla="*/ 54 h 520"/>
              <a:gd name="T18" fmla="*/ 260 w 426"/>
              <a:gd name="T19" fmla="*/ 0 h 520"/>
              <a:gd name="T20" fmla="*/ 0 w 426"/>
              <a:gd name="T21" fmla="*/ 26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26" h="520">
                <a:moveTo>
                  <a:pt x="0" y="260"/>
                </a:moveTo>
                <a:cubicBezTo>
                  <a:pt x="0" y="404"/>
                  <a:pt x="117" y="520"/>
                  <a:pt x="260" y="520"/>
                </a:cubicBezTo>
                <a:cubicBezTo>
                  <a:pt x="320" y="520"/>
                  <a:pt x="376" y="500"/>
                  <a:pt x="420" y="466"/>
                </a:cubicBezTo>
                <a:cubicBezTo>
                  <a:pt x="420" y="466"/>
                  <a:pt x="420" y="466"/>
                  <a:pt x="420" y="466"/>
                </a:cubicBezTo>
                <a:cubicBezTo>
                  <a:pt x="422" y="464"/>
                  <a:pt x="424" y="462"/>
                  <a:pt x="426" y="461"/>
                </a:cubicBezTo>
                <a:cubicBezTo>
                  <a:pt x="373" y="410"/>
                  <a:pt x="340" y="339"/>
                  <a:pt x="340" y="260"/>
                </a:cubicBezTo>
                <a:cubicBezTo>
                  <a:pt x="340" y="181"/>
                  <a:pt x="373" y="109"/>
                  <a:pt x="426" y="59"/>
                </a:cubicBezTo>
                <a:cubicBezTo>
                  <a:pt x="424" y="57"/>
                  <a:pt x="422" y="56"/>
                  <a:pt x="420" y="54"/>
                </a:cubicBezTo>
                <a:cubicBezTo>
                  <a:pt x="420" y="54"/>
                  <a:pt x="420" y="54"/>
                  <a:pt x="420" y="54"/>
                </a:cubicBezTo>
                <a:cubicBezTo>
                  <a:pt x="376" y="20"/>
                  <a:pt x="320" y="0"/>
                  <a:pt x="260" y="0"/>
                </a:cubicBezTo>
                <a:cubicBezTo>
                  <a:pt x="117" y="0"/>
                  <a:pt x="0" y="116"/>
                  <a:pt x="0" y="2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5150485" y="4881245"/>
            <a:ext cx="1722120" cy="1408430"/>
          </a:xfrm>
          <a:custGeom>
            <a:avLst/>
            <a:gdLst>
              <a:gd name="T0" fmla="*/ 261 w 521"/>
              <a:gd name="T1" fmla="*/ 426 h 426"/>
              <a:gd name="T2" fmla="*/ 521 w 521"/>
              <a:gd name="T3" fmla="*/ 166 h 426"/>
              <a:gd name="T4" fmla="*/ 466 w 521"/>
              <a:gd name="T5" fmla="*/ 7 h 426"/>
              <a:gd name="T6" fmla="*/ 466 w 521"/>
              <a:gd name="T7" fmla="*/ 7 h 426"/>
              <a:gd name="T8" fmla="*/ 461 w 521"/>
              <a:gd name="T9" fmla="*/ 0 h 426"/>
              <a:gd name="T10" fmla="*/ 261 w 521"/>
              <a:gd name="T11" fmla="*/ 87 h 426"/>
              <a:gd name="T12" fmla="*/ 60 w 521"/>
              <a:gd name="T13" fmla="*/ 0 h 426"/>
              <a:gd name="T14" fmla="*/ 55 w 521"/>
              <a:gd name="T15" fmla="*/ 7 h 426"/>
              <a:gd name="T16" fmla="*/ 55 w 521"/>
              <a:gd name="T17" fmla="*/ 7 h 426"/>
              <a:gd name="T18" fmla="*/ 0 w 521"/>
              <a:gd name="T19" fmla="*/ 166 h 426"/>
              <a:gd name="T20" fmla="*/ 261 w 521"/>
              <a:gd name="T21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1" h="426">
                <a:moveTo>
                  <a:pt x="261" y="426"/>
                </a:moveTo>
                <a:cubicBezTo>
                  <a:pt x="404" y="426"/>
                  <a:pt x="521" y="310"/>
                  <a:pt x="521" y="166"/>
                </a:cubicBezTo>
                <a:cubicBezTo>
                  <a:pt x="521" y="106"/>
                  <a:pt x="500" y="51"/>
                  <a:pt x="466" y="7"/>
                </a:cubicBezTo>
                <a:cubicBezTo>
                  <a:pt x="466" y="7"/>
                  <a:pt x="466" y="7"/>
                  <a:pt x="466" y="7"/>
                </a:cubicBezTo>
                <a:cubicBezTo>
                  <a:pt x="465" y="5"/>
                  <a:pt x="463" y="2"/>
                  <a:pt x="461" y="0"/>
                </a:cubicBezTo>
                <a:cubicBezTo>
                  <a:pt x="411" y="53"/>
                  <a:pt x="340" y="87"/>
                  <a:pt x="261" y="87"/>
                </a:cubicBezTo>
                <a:cubicBezTo>
                  <a:pt x="181" y="87"/>
                  <a:pt x="110" y="53"/>
                  <a:pt x="60" y="0"/>
                </a:cubicBezTo>
                <a:cubicBezTo>
                  <a:pt x="58" y="2"/>
                  <a:pt x="56" y="5"/>
                  <a:pt x="55" y="7"/>
                </a:cubicBezTo>
                <a:cubicBezTo>
                  <a:pt x="55" y="7"/>
                  <a:pt x="55" y="7"/>
                  <a:pt x="55" y="7"/>
                </a:cubicBezTo>
                <a:cubicBezTo>
                  <a:pt x="21" y="51"/>
                  <a:pt x="0" y="106"/>
                  <a:pt x="0" y="166"/>
                </a:cubicBezTo>
                <a:cubicBezTo>
                  <a:pt x="0" y="310"/>
                  <a:pt x="117" y="426"/>
                  <a:pt x="261" y="4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6636385" y="3399155"/>
            <a:ext cx="1408430" cy="1718310"/>
          </a:xfrm>
          <a:custGeom>
            <a:avLst/>
            <a:gdLst>
              <a:gd name="T0" fmla="*/ 1601788 w 426"/>
              <a:gd name="T1" fmla="*/ 977107 h 520"/>
              <a:gd name="T2" fmla="*/ 624171 w 426"/>
              <a:gd name="T3" fmla="*/ 0 h 520"/>
              <a:gd name="T4" fmla="*/ 26320 w 426"/>
              <a:gd name="T5" fmla="*/ 202937 h 520"/>
              <a:gd name="T6" fmla="*/ 22560 w 426"/>
              <a:gd name="T7" fmla="*/ 202937 h 520"/>
              <a:gd name="T8" fmla="*/ 0 w 426"/>
              <a:gd name="T9" fmla="*/ 221728 h 520"/>
              <a:gd name="T10" fmla="*/ 323366 w 426"/>
              <a:gd name="T11" fmla="*/ 977107 h 520"/>
              <a:gd name="T12" fmla="*/ 0 w 426"/>
              <a:gd name="T13" fmla="*/ 1732485 h 520"/>
              <a:gd name="T14" fmla="*/ 22560 w 426"/>
              <a:gd name="T15" fmla="*/ 1751275 h 520"/>
              <a:gd name="T16" fmla="*/ 22560 w 426"/>
              <a:gd name="T17" fmla="*/ 1751275 h 520"/>
              <a:gd name="T18" fmla="*/ 624171 w 426"/>
              <a:gd name="T19" fmla="*/ 1954213 h 520"/>
              <a:gd name="T20" fmla="*/ 1601788 w 426"/>
              <a:gd name="T21" fmla="*/ 977107 h 52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6"/>
              <a:gd name="T34" fmla="*/ 0 h 520"/>
              <a:gd name="T35" fmla="*/ 426 w 426"/>
              <a:gd name="T36" fmla="*/ 520 h 52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6" h="520">
                <a:moveTo>
                  <a:pt x="426" y="260"/>
                </a:moveTo>
                <a:cubicBezTo>
                  <a:pt x="426" y="116"/>
                  <a:pt x="309" y="0"/>
                  <a:pt x="166" y="0"/>
                </a:cubicBezTo>
                <a:cubicBezTo>
                  <a:pt x="106" y="0"/>
                  <a:pt x="51" y="20"/>
                  <a:pt x="7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4" y="56"/>
                  <a:pt x="2" y="57"/>
                  <a:pt x="0" y="59"/>
                </a:cubicBezTo>
                <a:cubicBezTo>
                  <a:pt x="53" y="109"/>
                  <a:pt x="86" y="181"/>
                  <a:pt x="86" y="260"/>
                </a:cubicBezTo>
                <a:cubicBezTo>
                  <a:pt x="86" y="339"/>
                  <a:pt x="53" y="410"/>
                  <a:pt x="0" y="461"/>
                </a:cubicBezTo>
                <a:cubicBezTo>
                  <a:pt x="2" y="462"/>
                  <a:pt x="4" y="464"/>
                  <a:pt x="6" y="466"/>
                </a:cubicBezTo>
                <a:cubicBezTo>
                  <a:pt x="6" y="466"/>
                  <a:pt x="6" y="466"/>
                  <a:pt x="6" y="466"/>
                </a:cubicBezTo>
                <a:cubicBezTo>
                  <a:pt x="50" y="500"/>
                  <a:pt x="106" y="520"/>
                  <a:pt x="166" y="520"/>
                </a:cubicBezTo>
                <a:cubicBezTo>
                  <a:pt x="309" y="520"/>
                  <a:pt x="426" y="404"/>
                  <a:pt x="426" y="2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altLang="zh-CN" sz="3600" dirty="0">
              <a:solidFill>
                <a:srgbClr val="FFFFFF"/>
              </a:solidFill>
              <a:latin typeface="Calibri Light" panose="020F0302020204030204" pitchFamily="34" charset="0"/>
              <a:ea typeface="RuixianSunHeiHeavyGB1.0" panose="02000500000000000000" charset="-122"/>
              <a:cs typeface="Calibri Light" panose="020F0302020204030204" pitchFamily="34" charset="0"/>
            </a:endParaRPr>
          </a:p>
        </p:txBody>
      </p:sp>
      <p:sp>
        <p:nvSpPr>
          <p:cNvPr id="29" name="Right Arrow 15"/>
          <p:cNvSpPr/>
          <p:nvPr/>
        </p:nvSpPr>
        <p:spPr>
          <a:xfrm>
            <a:off x="6921500" y="2628900"/>
            <a:ext cx="770255" cy="446405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Right Arrow 18"/>
          <p:cNvSpPr/>
          <p:nvPr/>
        </p:nvSpPr>
        <p:spPr>
          <a:xfrm flipH="1">
            <a:off x="3181985" y="4052570"/>
            <a:ext cx="770255" cy="448310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Right Arrow 20"/>
          <p:cNvSpPr/>
          <p:nvPr/>
        </p:nvSpPr>
        <p:spPr>
          <a:xfrm flipH="1">
            <a:off x="4374515" y="5422900"/>
            <a:ext cx="770255" cy="448310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Right Arrow 21"/>
          <p:cNvSpPr/>
          <p:nvPr/>
        </p:nvSpPr>
        <p:spPr>
          <a:xfrm>
            <a:off x="8054975" y="4142105"/>
            <a:ext cx="770255" cy="446405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2">
                  <a:alpha val="5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97170" y="2693670"/>
            <a:ext cx="14274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华文细黑" panose="02010600040101010101" pitchFamily="2" charset="-122"/>
                <a:cs typeface="Calibri Light" panose="020F0302020204030204" pitchFamily="34" charset="0"/>
                <a:sym typeface="+mn-ea"/>
              </a:rPr>
              <a:t>直连上下游</a:t>
            </a: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华文细黑" panose="02010600040101010101" pitchFamily="2" charset="-122"/>
                <a:cs typeface="Calibri Light" panose="020F0302020204030204" pitchFamily="34" charset="0"/>
              </a:rPr>
              <a:t>系统</a:t>
            </a:r>
            <a:endParaRPr lang="zh-CN" altLang="en-US" sz="1400" dirty="0">
              <a:solidFill>
                <a:schemeClr val="bg1"/>
              </a:solidFill>
              <a:latin typeface="Calibri Light" panose="020F0302020204030204" pitchFamily="34" charset="0"/>
              <a:ea typeface="华文细黑" panose="0201060004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74970" y="5484495"/>
            <a:ext cx="10718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华文细黑" panose="02010600040101010101" pitchFamily="2" charset="-122"/>
                <a:cs typeface="Calibri Light" panose="020F0302020204030204" pitchFamily="34" charset="0"/>
              </a:rPr>
              <a:t>电子提煤单</a:t>
            </a:r>
            <a:endParaRPr lang="zh-CN" altLang="en-US" sz="1400" dirty="0">
              <a:solidFill>
                <a:schemeClr val="bg1"/>
              </a:solidFill>
              <a:latin typeface="Calibri Light" panose="020F0302020204030204" pitchFamily="34" charset="0"/>
              <a:ea typeface="华文细黑" panose="0201060004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08425" y="4093845"/>
            <a:ext cx="12496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华文细黑" panose="02010600040101010101" pitchFamily="2" charset="-122"/>
                <a:cs typeface="Calibri Light" panose="020F0302020204030204" pitchFamily="34" charset="0"/>
              </a:rPr>
              <a:t>实时掌控库存</a:t>
            </a:r>
            <a:endParaRPr lang="zh-CN" altLang="en-US" sz="1400" dirty="0">
              <a:solidFill>
                <a:schemeClr val="bg1"/>
              </a:solidFill>
              <a:latin typeface="Calibri Light" panose="020F0302020204030204" pitchFamily="34" charset="0"/>
              <a:ea typeface="华文细黑" panose="0201060004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72605" y="4093845"/>
            <a:ext cx="12496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华文细黑" panose="02010600040101010101" pitchFamily="2" charset="-122"/>
                <a:cs typeface="Calibri Light" panose="020F0302020204030204" pitchFamily="34" charset="0"/>
              </a:rPr>
              <a:t>实时掌控余额</a:t>
            </a:r>
            <a:endParaRPr lang="zh-CN" altLang="en-US" sz="1400" dirty="0">
              <a:solidFill>
                <a:schemeClr val="bg1"/>
              </a:solidFill>
              <a:latin typeface="Calibri Light" panose="020F0302020204030204" pitchFamily="34" charset="0"/>
              <a:ea typeface="华文细黑" panose="0201060004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37" name="TextBox 7"/>
          <p:cNvSpPr txBox="1">
            <a:spLocks noChangeArrowheads="1"/>
          </p:cNvSpPr>
          <p:nvPr/>
        </p:nvSpPr>
        <p:spPr bwMode="auto">
          <a:xfrm flipH="1">
            <a:off x="1711960" y="5514975"/>
            <a:ext cx="251206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  <a:sym typeface="+mn-ea"/>
              </a:rPr>
              <a:t>放量情况实时掌控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宋体" panose="02010600030101010101" pitchFamily="2" charset="-122"/>
              <a:cs typeface="Calibri Light" panose="020F0302020204030204" pitchFamily="34" charset="0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  <a:sym typeface="+mn-ea"/>
              </a:rPr>
              <a:t>厂区内外车辆数目一目了然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宋体" panose="0201060003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995805" y="5183505"/>
            <a:ext cx="23348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实时监控提煤单状态</a:t>
            </a:r>
            <a:endParaRPr lang="zh-CN" altLang="en-US" sz="1400" dirty="0">
              <a:solidFill>
                <a:schemeClr val="accent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39" name="TextBox 7"/>
          <p:cNvSpPr txBox="1">
            <a:spLocks noChangeArrowheads="1"/>
          </p:cNvSpPr>
          <p:nvPr/>
        </p:nvSpPr>
        <p:spPr bwMode="auto">
          <a:xfrm flipH="1">
            <a:off x="7847330" y="2773045"/>
            <a:ext cx="3183255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</a:rPr>
              <a:t>何时中标，中标数量在中标后，数据自动同步</a:t>
            </a:r>
            <a:b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</a:rPr>
            </a:b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Calibri Light" panose="020F0302020204030204" pitchFamily="34" charset="0"/>
              </a:rPr>
              <a:t>中标公司绑定网络货运企业，放量后自动派单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宋体" panose="02010600030101010101" pitchFamily="2" charset="-122"/>
              <a:cs typeface="Calibri Light" panose="020F030202020403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764780" y="2441575"/>
            <a:ext cx="41224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中标信息实时同步，网络货运系统自动派单</a:t>
            </a:r>
            <a:endParaRPr lang="zh-CN" altLang="en-US" sz="1400" dirty="0">
              <a:solidFill>
                <a:schemeClr val="accent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41" name="TextBox 7"/>
          <p:cNvSpPr txBox="1">
            <a:spLocks noChangeArrowheads="1"/>
          </p:cNvSpPr>
          <p:nvPr/>
        </p:nvSpPr>
        <p:spPr bwMode="auto">
          <a:xfrm flipH="1">
            <a:off x="8372475" y="4926330"/>
            <a:ext cx="2553970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rPr>
              <a:t>上下游账户资金随提煤单实时变动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Castellar" panose="020A0402060406010301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ea typeface="Castellar" panose="020A0402060406010301" charset="0"/>
                <a:cs typeface="Calibri Light" panose="020F0302020204030204" pitchFamily="34" charset="0"/>
              </a:rPr>
              <a:t>实时掌握账户余额，避免欠费情况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Castellar" panose="020A0402060406010301" charset="0"/>
              <a:cs typeface="Calibri Light" panose="020F03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289925" y="4594225"/>
            <a:ext cx="30880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中标、放量、拉运全流程信息化</a:t>
            </a:r>
            <a:endParaRPr lang="en-US" altLang="zh-CN" sz="1400" dirty="0">
              <a:solidFill>
                <a:schemeClr val="accent2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43" name="TextBox 7"/>
          <p:cNvSpPr txBox="1">
            <a:spLocks noChangeArrowheads="1"/>
          </p:cNvSpPr>
          <p:nvPr/>
        </p:nvSpPr>
        <p:spPr bwMode="auto">
          <a:xfrm flipH="1">
            <a:off x="605790" y="3331210"/>
            <a:ext cx="3171825" cy="48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精煤，沫煤，块煤，煤泥各种库存实时掌握</a:t>
            </a:r>
            <a:b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zh-CN" altLang="en-US" sz="1050" dirty="0">
                <a:solidFill>
                  <a:srgbClr val="44444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经销商对账上下游出单即出账</a:t>
            </a:r>
            <a:endParaRPr lang="zh-CN" altLang="en-US" sz="1050" dirty="0">
              <a:solidFill>
                <a:srgbClr val="444444"/>
              </a:solidFill>
              <a:latin typeface="Calibri Light" panose="020F0302020204030204" pitchFamily="34" charset="0"/>
              <a:ea typeface="Castellar" panose="020A0402060406010301" charset="0"/>
              <a:cs typeface="Calibri Light" panose="020F030202020403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549400" y="2999105"/>
            <a:ext cx="23348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2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库存、资金随单而动</a:t>
            </a:r>
            <a:endParaRPr lang="zh-CN" altLang="en-US" sz="1400" dirty="0">
              <a:solidFill>
                <a:schemeClr val="accent2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62910" y="1196340"/>
            <a:ext cx="6265545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煤炭经销运输管理系统</a:t>
            </a:r>
            <a:endParaRPr lang="zh-CN" altLang="en-US" sz="3600" spc="3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670" y="436245"/>
            <a:ext cx="500253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详细业务流程图</a:t>
            </a:r>
            <a:endParaRPr lang="zh-CN" altLang="en-US" sz="28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0" y="1103630"/>
            <a:ext cx="79248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  <a:sym typeface="+mn-ea"/>
              </a:rPr>
              <a:t>发货宝</a:t>
            </a:r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信息系统架构</a:t>
            </a:r>
            <a:endParaRPr lang="zh-CN" altLang="en-US" sz="28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590" y="959485"/>
            <a:ext cx="9100185" cy="57473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52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6039" y="419180"/>
            <a:ext cx="193337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9600" y="419180"/>
            <a:ext cx="193337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Oval 46"/>
          <p:cNvSpPr/>
          <p:nvPr/>
        </p:nvSpPr>
        <p:spPr>
          <a:xfrm>
            <a:off x="5083810" y="3057525"/>
            <a:ext cx="2020570" cy="2020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5743575" y="3679825"/>
            <a:ext cx="700405" cy="798195"/>
          </a:xfrm>
          <a:custGeom>
            <a:avLst/>
            <a:gdLst>
              <a:gd name="T0" fmla="*/ 152 w 304"/>
              <a:gd name="T1" fmla="*/ 0 h 347"/>
              <a:gd name="T2" fmla="*/ 0 w 304"/>
              <a:gd name="T3" fmla="*/ 71 h 347"/>
              <a:gd name="T4" fmla="*/ 0 w 304"/>
              <a:gd name="T5" fmla="*/ 277 h 347"/>
              <a:gd name="T6" fmla="*/ 152 w 304"/>
              <a:gd name="T7" fmla="*/ 347 h 347"/>
              <a:gd name="T8" fmla="*/ 304 w 304"/>
              <a:gd name="T9" fmla="*/ 277 h 347"/>
              <a:gd name="T10" fmla="*/ 304 w 304"/>
              <a:gd name="T11" fmla="*/ 71 h 347"/>
              <a:gd name="T12" fmla="*/ 152 w 304"/>
              <a:gd name="T13" fmla="*/ 0 h 347"/>
              <a:gd name="T14" fmla="*/ 282 w 304"/>
              <a:gd name="T15" fmla="*/ 277 h 347"/>
              <a:gd name="T16" fmla="*/ 152 w 304"/>
              <a:gd name="T17" fmla="*/ 326 h 347"/>
              <a:gd name="T18" fmla="*/ 22 w 304"/>
              <a:gd name="T19" fmla="*/ 277 h 347"/>
              <a:gd name="T20" fmla="*/ 22 w 304"/>
              <a:gd name="T21" fmla="*/ 236 h 347"/>
              <a:gd name="T22" fmla="*/ 152 w 304"/>
              <a:gd name="T23" fmla="*/ 271 h 347"/>
              <a:gd name="T24" fmla="*/ 282 w 304"/>
              <a:gd name="T25" fmla="*/ 236 h 347"/>
              <a:gd name="T26" fmla="*/ 282 w 304"/>
              <a:gd name="T27" fmla="*/ 277 h 347"/>
              <a:gd name="T28" fmla="*/ 282 w 304"/>
              <a:gd name="T29" fmla="*/ 212 h 347"/>
              <a:gd name="T30" fmla="*/ 282 w 304"/>
              <a:gd name="T31" fmla="*/ 212 h 347"/>
              <a:gd name="T32" fmla="*/ 282 w 304"/>
              <a:gd name="T33" fmla="*/ 212 h 347"/>
              <a:gd name="T34" fmla="*/ 152 w 304"/>
              <a:gd name="T35" fmla="*/ 261 h 347"/>
              <a:gd name="T36" fmla="*/ 22 w 304"/>
              <a:gd name="T37" fmla="*/ 212 h 347"/>
              <a:gd name="T38" fmla="*/ 22 w 304"/>
              <a:gd name="T39" fmla="*/ 212 h 347"/>
              <a:gd name="T40" fmla="*/ 22 w 304"/>
              <a:gd name="T41" fmla="*/ 212 h 347"/>
              <a:gd name="T42" fmla="*/ 22 w 304"/>
              <a:gd name="T43" fmla="*/ 171 h 347"/>
              <a:gd name="T44" fmla="*/ 152 w 304"/>
              <a:gd name="T45" fmla="*/ 206 h 347"/>
              <a:gd name="T46" fmla="*/ 282 w 304"/>
              <a:gd name="T47" fmla="*/ 171 h 347"/>
              <a:gd name="T48" fmla="*/ 282 w 304"/>
              <a:gd name="T49" fmla="*/ 212 h 347"/>
              <a:gd name="T50" fmla="*/ 282 w 304"/>
              <a:gd name="T51" fmla="*/ 147 h 347"/>
              <a:gd name="T52" fmla="*/ 282 w 304"/>
              <a:gd name="T53" fmla="*/ 147 h 347"/>
              <a:gd name="T54" fmla="*/ 282 w 304"/>
              <a:gd name="T55" fmla="*/ 147 h 347"/>
              <a:gd name="T56" fmla="*/ 152 w 304"/>
              <a:gd name="T57" fmla="*/ 195 h 347"/>
              <a:gd name="T58" fmla="*/ 22 w 304"/>
              <a:gd name="T59" fmla="*/ 147 h 347"/>
              <a:gd name="T60" fmla="*/ 22 w 304"/>
              <a:gd name="T61" fmla="*/ 147 h 347"/>
              <a:gd name="T62" fmla="*/ 22 w 304"/>
              <a:gd name="T63" fmla="*/ 147 h 347"/>
              <a:gd name="T64" fmla="*/ 22 w 304"/>
              <a:gd name="T65" fmla="*/ 109 h 347"/>
              <a:gd name="T66" fmla="*/ 152 w 304"/>
              <a:gd name="T67" fmla="*/ 141 h 347"/>
              <a:gd name="T68" fmla="*/ 282 w 304"/>
              <a:gd name="T69" fmla="*/ 109 h 347"/>
              <a:gd name="T70" fmla="*/ 282 w 304"/>
              <a:gd name="T71" fmla="*/ 147 h 347"/>
              <a:gd name="T72" fmla="*/ 152 w 304"/>
              <a:gd name="T73" fmla="*/ 119 h 347"/>
              <a:gd name="T74" fmla="*/ 22 w 304"/>
              <a:gd name="T75" fmla="*/ 71 h 347"/>
              <a:gd name="T76" fmla="*/ 152 w 304"/>
              <a:gd name="T77" fmla="*/ 22 h 347"/>
              <a:gd name="T78" fmla="*/ 282 w 304"/>
              <a:gd name="T79" fmla="*/ 71 h 347"/>
              <a:gd name="T80" fmla="*/ 152 w 304"/>
              <a:gd name="T81" fmla="*/ 11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04" h="347">
                <a:moveTo>
                  <a:pt x="152" y="0"/>
                </a:moveTo>
                <a:cubicBezTo>
                  <a:pt x="79" y="0"/>
                  <a:pt x="0" y="22"/>
                  <a:pt x="0" y="7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325"/>
                  <a:pt x="79" y="347"/>
                  <a:pt x="152" y="347"/>
                </a:cubicBezTo>
                <a:cubicBezTo>
                  <a:pt x="225" y="347"/>
                  <a:pt x="304" y="325"/>
                  <a:pt x="304" y="277"/>
                </a:cubicBezTo>
                <a:cubicBezTo>
                  <a:pt x="304" y="71"/>
                  <a:pt x="304" y="71"/>
                  <a:pt x="304" y="71"/>
                </a:cubicBezTo>
                <a:cubicBezTo>
                  <a:pt x="304" y="22"/>
                  <a:pt x="225" y="0"/>
                  <a:pt x="152" y="0"/>
                </a:cubicBezTo>
                <a:close/>
                <a:moveTo>
                  <a:pt x="282" y="277"/>
                </a:moveTo>
                <a:cubicBezTo>
                  <a:pt x="282" y="304"/>
                  <a:pt x="224" y="326"/>
                  <a:pt x="152" y="326"/>
                </a:cubicBezTo>
                <a:cubicBezTo>
                  <a:pt x="80" y="326"/>
                  <a:pt x="22" y="304"/>
                  <a:pt x="22" y="277"/>
                </a:cubicBezTo>
                <a:cubicBezTo>
                  <a:pt x="22" y="236"/>
                  <a:pt x="22" y="236"/>
                  <a:pt x="22" y="236"/>
                </a:cubicBezTo>
                <a:cubicBezTo>
                  <a:pt x="44" y="259"/>
                  <a:pt x="98" y="271"/>
                  <a:pt x="152" y="271"/>
                </a:cubicBezTo>
                <a:cubicBezTo>
                  <a:pt x="206" y="271"/>
                  <a:pt x="260" y="259"/>
                  <a:pt x="282" y="236"/>
                </a:cubicBezTo>
                <a:lnTo>
                  <a:pt x="282" y="277"/>
                </a:lnTo>
                <a:close/>
                <a:moveTo>
                  <a:pt x="282" y="212"/>
                </a:moveTo>
                <a:cubicBezTo>
                  <a:pt x="282" y="212"/>
                  <a:pt x="282" y="212"/>
                  <a:pt x="282" y="212"/>
                </a:cubicBezTo>
                <a:cubicBezTo>
                  <a:pt x="282" y="212"/>
                  <a:pt x="282" y="212"/>
                  <a:pt x="282" y="212"/>
                </a:cubicBezTo>
                <a:cubicBezTo>
                  <a:pt x="282" y="239"/>
                  <a:pt x="224" y="261"/>
                  <a:pt x="152" y="261"/>
                </a:cubicBezTo>
                <a:cubicBezTo>
                  <a:pt x="80" y="261"/>
                  <a:pt x="22" y="239"/>
                  <a:pt x="22" y="212"/>
                </a:cubicBezTo>
                <a:cubicBezTo>
                  <a:pt x="22" y="212"/>
                  <a:pt x="22" y="212"/>
                  <a:pt x="22" y="212"/>
                </a:cubicBezTo>
                <a:cubicBezTo>
                  <a:pt x="22" y="212"/>
                  <a:pt x="22" y="212"/>
                  <a:pt x="22" y="212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44" y="194"/>
                  <a:pt x="98" y="206"/>
                  <a:pt x="152" y="206"/>
                </a:cubicBezTo>
                <a:cubicBezTo>
                  <a:pt x="206" y="206"/>
                  <a:pt x="260" y="194"/>
                  <a:pt x="282" y="171"/>
                </a:cubicBezTo>
                <a:lnTo>
                  <a:pt x="282" y="212"/>
                </a:lnTo>
                <a:close/>
                <a:moveTo>
                  <a:pt x="282" y="147"/>
                </a:moveTo>
                <a:cubicBezTo>
                  <a:pt x="282" y="147"/>
                  <a:pt x="282" y="147"/>
                  <a:pt x="282" y="147"/>
                </a:cubicBezTo>
                <a:cubicBezTo>
                  <a:pt x="282" y="147"/>
                  <a:pt x="282" y="147"/>
                  <a:pt x="282" y="147"/>
                </a:cubicBezTo>
                <a:cubicBezTo>
                  <a:pt x="282" y="174"/>
                  <a:pt x="224" y="195"/>
                  <a:pt x="152" y="195"/>
                </a:cubicBezTo>
                <a:cubicBezTo>
                  <a:pt x="80" y="195"/>
                  <a:pt x="22" y="174"/>
                  <a:pt x="22" y="14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2" y="109"/>
                  <a:pt x="22" y="109"/>
                  <a:pt x="22" y="109"/>
                </a:cubicBezTo>
                <a:cubicBezTo>
                  <a:pt x="50" y="131"/>
                  <a:pt x="102" y="141"/>
                  <a:pt x="152" y="141"/>
                </a:cubicBezTo>
                <a:cubicBezTo>
                  <a:pt x="202" y="141"/>
                  <a:pt x="254" y="131"/>
                  <a:pt x="282" y="109"/>
                </a:cubicBezTo>
                <a:lnTo>
                  <a:pt x="282" y="147"/>
                </a:lnTo>
                <a:close/>
                <a:moveTo>
                  <a:pt x="152" y="119"/>
                </a:moveTo>
                <a:cubicBezTo>
                  <a:pt x="80" y="119"/>
                  <a:pt x="22" y="98"/>
                  <a:pt x="22" y="71"/>
                </a:cubicBezTo>
                <a:cubicBezTo>
                  <a:pt x="22" y="44"/>
                  <a:pt x="80" y="22"/>
                  <a:pt x="152" y="22"/>
                </a:cubicBezTo>
                <a:cubicBezTo>
                  <a:pt x="224" y="22"/>
                  <a:pt x="282" y="44"/>
                  <a:pt x="282" y="71"/>
                </a:cubicBezTo>
                <a:cubicBezTo>
                  <a:pt x="282" y="98"/>
                  <a:pt x="224" y="119"/>
                  <a:pt x="152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Oval 31"/>
          <p:cNvSpPr>
            <a:spLocks noChangeArrowheads="1"/>
          </p:cNvSpPr>
          <p:nvPr/>
        </p:nvSpPr>
        <p:spPr bwMode="auto">
          <a:xfrm>
            <a:off x="6294755" y="4303395"/>
            <a:ext cx="50165" cy="5143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Oval 32"/>
          <p:cNvSpPr>
            <a:spLocks noChangeArrowheads="1"/>
          </p:cNvSpPr>
          <p:nvPr/>
        </p:nvSpPr>
        <p:spPr bwMode="auto">
          <a:xfrm>
            <a:off x="6294755" y="4153535"/>
            <a:ext cx="50165" cy="5143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Oval 33"/>
          <p:cNvSpPr>
            <a:spLocks noChangeArrowheads="1"/>
          </p:cNvSpPr>
          <p:nvPr/>
        </p:nvSpPr>
        <p:spPr bwMode="auto">
          <a:xfrm>
            <a:off x="6294755" y="4004310"/>
            <a:ext cx="50165" cy="501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Oval 8"/>
          <p:cNvSpPr/>
          <p:nvPr/>
        </p:nvSpPr>
        <p:spPr bwMode="auto">
          <a:xfrm flipH="1">
            <a:off x="6971665" y="196024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Oval 9"/>
          <p:cNvSpPr/>
          <p:nvPr/>
        </p:nvSpPr>
        <p:spPr bwMode="auto">
          <a:xfrm flipH="1">
            <a:off x="7748905" y="3450590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Oval 5"/>
          <p:cNvSpPr/>
          <p:nvPr/>
        </p:nvSpPr>
        <p:spPr bwMode="auto">
          <a:xfrm>
            <a:off x="3982085" y="196024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Oval 6"/>
          <p:cNvSpPr/>
          <p:nvPr/>
        </p:nvSpPr>
        <p:spPr bwMode="auto">
          <a:xfrm>
            <a:off x="3204845" y="3450590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Oval 7"/>
          <p:cNvSpPr/>
          <p:nvPr/>
        </p:nvSpPr>
        <p:spPr bwMode="auto">
          <a:xfrm>
            <a:off x="3982085" y="494093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Oval 10"/>
          <p:cNvSpPr/>
          <p:nvPr/>
        </p:nvSpPr>
        <p:spPr bwMode="auto">
          <a:xfrm flipH="1">
            <a:off x="6971665" y="4940935"/>
            <a:ext cx="1234440" cy="1234440"/>
          </a:xfrm>
          <a:prstGeom prst="ellipse">
            <a:avLst/>
          </a:prstGeom>
          <a:noFill/>
          <a:ln w="11430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id-ID" sz="16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467725" y="2346960"/>
            <a:ext cx="2527935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库存与放量情况实时掌握</a:t>
            </a:r>
            <a:endParaRPr lang="zh-CN" altLang="en-US" sz="16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467725" y="5327650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车辆过磅全自动</a:t>
            </a:r>
            <a:endParaRPr lang="en-US" altLang="zh-CN" sz="16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165590" y="383730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司机在线查单</a:t>
            </a:r>
            <a:endParaRPr lang="zh-CN" altLang="en-US" sz="1600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63065" y="230187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资金对账无忧</a:t>
            </a:r>
            <a:endParaRPr lang="zh-CN" altLang="en-US" sz="1600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42720" y="5328285"/>
            <a:ext cx="2284095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运单记录每笔交易详情</a:t>
            </a:r>
            <a:endParaRPr lang="zh-CN" altLang="en-US" sz="1600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5670" y="3837305"/>
            <a:ext cx="2063750" cy="4603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磅房操作方便快速</a:t>
            </a:r>
            <a:endParaRPr lang="zh-CN" altLang="en-US" sz="16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5670" y="436245"/>
            <a:ext cx="5582920" cy="52197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平台全方位覆盖煤炭交易运输业务</a:t>
            </a:r>
            <a:endParaRPr lang="zh-CN" altLang="en-US" sz="28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  <p:pic>
        <p:nvPicPr>
          <p:cNvPr id="2" name="图片 1" descr="303b333530343131373bd7cabdf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6400" y="2237740"/>
            <a:ext cx="720000" cy="720000"/>
          </a:xfrm>
          <a:prstGeom prst="rect">
            <a:avLst/>
          </a:prstGeom>
        </p:spPr>
      </p:pic>
      <p:pic>
        <p:nvPicPr>
          <p:cNvPr id="4" name="图片 3" descr="303b32313534313936363bb5d8b5e3cfdfc2b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2020" y="3707765"/>
            <a:ext cx="720000" cy="720000"/>
          </a:xfrm>
          <a:prstGeom prst="rect">
            <a:avLst/>
          </a:prstGeom>
        </p:spPr>
      </p:pic>
      <p:pic>
        <p:nvPicPr>
          <p:cNvPr id="14" name="图片 13" descr="303b333530353432313bb6a9b5a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9260" y="5198110"/>
            <a:ext cx="720000" cy="720000"/>
          </a:xfrm>
          <a:prstGeom prst="rect">
            <a:avLst/>
          </a:prstGeom>
        </p:spPr>
      </p:pic>
      <p:pic>
        <p:nvPicPr>
          <p:cNvPr id="15" name="图片 14" descr="303b333530343133343bbfe2b4e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8840" y="2171700"/>
            <a:ext cx="720000" cy="720000"/>
          </a:xfrm>
          <a:prstGeom prst="rect">
            <a:avLst/>
          </a:prstGeom>
        </p:spPr>
      </p:pic>
      <p:pic>
        <p:nvPicPr>
          <p:cNvPr id="16" name="图片 15" descr="303b343532303837373bcbbebbfa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6080" y="3669030"/>
            <a:ext cx="720000" cy="720000"/>
          </a:xfrm>
          <a:prstGeom prst="rect">
            <a:avLst/>
          </a:prstGeom>
        </p:spPr>
      </p:pic>
      <p:pic>
        <p:nvPicPr>
          <p:cNvPr id="59" name="图片 58" descr="303b32313537343237363bb3b5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75195" y="5198110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" y="0"/>
            <a:ext cx="4476212" cy="3952240"/>
            <a:chOff x="-1" y="0"/>
            <a:chExt cx="4476212" cy="3952240"/>
          </a:xfrm>
        </p:grpSpPr>
        <p:sp>
          <p:nvSpPr>
            <p:cNvPr id="2" name="矩形 1"/>
            <p:cNvSpPr/>
            <p:nvPr/>
          </p:nvSpPr>
          <p:spPr>
            <a:xfrm>
              <a:off x="1" y="0"/>
              <a:ext cx="4476210" cy="395224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1" y="0"/>
              <a:ext cx="4476212" cy="324862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 flipH="1" flipV="1">
            <a:off x="7715791" y="2905760"/>
            <a:ext cx="4476212" cy="3952240"/>
            <a:chOff x="-2" y="0"/>
            <a:chExt cx="4556761" cy="402336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4556759" cy="402336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2" y="0"/>
              <a:ext cx="4556761" cy="3307080"/>
            </a:xfrm>
            <a:prstGeom prst="rect">
              <a:avLst/>
            </a:prstGeom>
          </p:spPr>
        </p:pic>
      </p:grpSp>
      <p:sp>
        <p:nvSpPr>
          <p:cNvPr id="48" name="文本框 47"/>
          <p:cNvSpPr txBox="1"/>
          <p:nvPr/>
        </p:nvSpPr>
        <p:spPr>
          <a:xfrm>
            <a:off x="3236536" y="2902510"/>
            <a:ext cx="5718928" cy="7067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FZSJ-YOUST" panose="02010600010101010101" charset="-122"/>
                <a:ea typeface="FZSJ-YOUST" panose="02010600010101010101" charset="-122"/>
              </a:rPr>
              <a:t>感谢观看</a:t>
            </a:r>
            <a:endParaRPr lang="zh-CN" altLang="en-US" sz="4000" dirty="0">
              <a:solidFill>
                <a:schemeClr val="accent1"/>
              </a:solidFill>
              <a:latin typeface="FZSJ-YOUST" panose="02010600010101010101" charset="-122"/>
              <a:ea typeface="FZSJ-YOUST" panose="0201060001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23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794BD"/>
      </a:accent1>
      <a:accent2>
        <a:srgbClr val="A1BDD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</Words>
  <Application>WPS 演示</Application>
  <PresentationFormat>宽屏</PresentationFormat>
  <Paragraphs>75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宋体</vt:lpstr>
      <vt:lpstr>Wingdings</vt:lpstr>
      <vt:lpstr>FZSJ-YOUST</vt:lpstr>
      <vt:lpstr>微软雅黑</vt:lpstr>
      <vt:lpstr>Calibri</vt:lpstr>
      <vt:lpstr>Calibri Light</vt:lpstr>
      <vt:lpstr>Castellar</vt:lpstr>
      <vt:lpstr>RuixianSunHeiHeavyGB1.0</vt:lpstr>
      <vt:lpstr>华文细黑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零。</cp:lastModifiedBy>
  <cp:revision>131</cp:revision>
  <dcterms:created xsi:type="dcterms:W3CDTF">2020-10-27T06:22:00Z</dcterms:created>
  <dcterms:modified xsi:type="dcterms:W3CDTF">2021-10-11T17:49:42Z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v1.0_mb_3bZ/EAZ3qwwESjKNEFSX+g==</vt:lpwstr>
  </property>
  <property fmtid="{D5CDD505-2E9C-101B-9397-08002B2CF9AE}" pid="4" name="ICV">
    <vt:lpwstr>91A4014A54284402BD436AC25D0DC4E2</vt:lpwstr>
  </property>
</Properties>
</file>