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3"/>
    <p:sldId id="257" r:id="rId4"/>
    <p:sldId id="262" r:id="rId5"/>
    <p:sldId id="261" r:id="rId6"/>
    <p:sldId id="300" r:id="rId7"/>
    <p:sldId id="301" r:id="rId8"/>
    <p:sldId id="302" r:id="rId9"/>
    <p:sldId id="303" r:id="rId10"/>
    <p:sldId id="304" r:id="rId11"/>
    <p:sldId id="305" r:id="rId12"/>
    <p:sldId id="280" r:id="rId13"/>
    <p:sldId id="266" r:id="rId14"/>
    <p:sldId id="281" r:id="rId15"/>
    <p:sldId id="265" r:id="rId16"/>
    <p:sldId id="267" r:id="rId17"/>
    <p:sldId id="308" r:id="rId18"/>
    <p:sldId id="306" r:id="rId19"/>
    <p:sldId id="283" r:id="rId20"/>
    <p:sldId id="284" r:id="rId22"/>
    <p:sldId id="282" r:id="rId23"/>
    <p:sldId id="294" r:id="rId24"/>
    <p:sldId id="299" r:id="rId25"/>
    <p:sldId id="296" r:id="rId26"/>
    <p:sldId id="297" r:id="rId27"/>
    <p:sldId id="298" r:id="rId28"/>
    <p:sldId id="27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ds" initials="g"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E67AA"/>
    <a:srgbClr val="5F5AA7"/>
    <a:srgbClr val="00A992"/>
    <a:srgbClr val="7B509F"/>
    <a:srgbClr val="3077AF"/>
    <a:srgbClr val="008C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686" y="-540"/>
      </p:cViewPr>
      <p:guideLst>
        <p:guide orient="horz" pos="2160"/>
        <p:guide pos="38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5" Type="http://schemas.openxmlformats.org/officeDocument/2006/relationships/slideLayout" Target="../slideLayouts/slideLayout1.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1" Type="http://schemas.openxmlformats.org/officeDocument/2006/relationships/slideLayout" Target="../slideLayouts/slideLayout1.xml"/><Relationship Id="rId30" Type="http://schemas.openxmlformats.org/officeDocument/2006/relationships/image" Target="../media/image8.png"/><Relationship Id="rId3" Type="http://schemas.openxmlformats.org/officeDocument/2006/relationships/tags" Target="../tags/tag37.xml"/><Relationship Id="rId29" Type="http://schemas.openxmlformats.org/officeDocument/2006/relationships/tags" Target="../tags/tag63.xml"/><Relationship Id="rId28" Type="http://schemas.openxmlformats.org/officeDocument/2006/relationships/tags" Target="../tags/tag62.xml"/><Relationship Id="rId27" Type="http://schemas.openxmlformats.org/officeDocument/2006/relationships/tags" Target="../tags/tag61.xml"/><Relationship Id="rId26" Type="http://schemas.openxmlformats.org/officeDocument/2006/relationships/tags" Target="../tags/tag60.xml"/><Relationship Id="rId25" Type="http://schemas.openxmlformats.org/officeDocument/2006/relationships/tags" Target="../tags/tag59.xml"/><Relationship Id="rId24" Type="http://schemas.openxmlformats.org/officeDocument/2006/relationships/tags" Target="../tags/tag58.xml"/><Relationship Id="rId23" Type="http://schemas.openxmlformats.org/officeDocument/2006/relationships/tags" Target="../tags/tag57.xml"/><Relationship Id="rId22" Type="http://schemas.openxmlformats.org/officeDocument/2006/relationships/tags" Target="../tags/tag56.xml"/><Relationship Id="rId21" Type="http://schemas.openxmlformats.org/officeDocument/2006/relationships/tags" Target="../tags/tag55.xml"/><Relationship Id="rId20" Type="http://schemas.openxmlformats.org/officeDocument/2006/relationships/tags" Target="../tags/tag54.xml"/><Relationship Id="rId2" Type="http://schemas.openxmlformats.org/officeDocument/2006/relationships/tags" Target="../tags/tag36.xml"/><Relationship Id="rId19" Type="http://schemas.openxmlformats.org/officeDocument/2006/relationships/tags" Target="../tags/tag53.xml"/><Relationship Id="rId18" Type="http://schemas.openxmlformats.org/officeDocument/2006/relationships/tags" Target="../tags/tag52.xml"/><Relationship Id="rId17" Type="http://schemas.openxmlformats.org/officeDocument/2006/relationships/tags" Target="../tags/tag51.xml"/><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17.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1" Type="http://schemas.openxmlformats.org/officeDocument/2006/relationships/slideLayout" Target="../slideLayouts/slideLayout1.xml"/><Relationship Id="rId30" Type="http://schemas.openxmlformats.org/officeDocument/2006/relationships/tags" Target="../tags/tag93.xml"/><Relationship Id="rId3" Type="http://schemas.openxmlformats.org/officeDocument/2006/relationships/tags" Target="../tags/tag66.xml"/><Relationship Id="rId29" Type="http://schemas.openxmlformats.org/officeDocument/2006/relationships/tags" Target="../tags/tag92.xml"/><Relationship Id="rId28" Type="http://schemas.openxmlformats.org/officeDocument/2006/relationships/tags" Target="../tags/tag91.xml"/><Relationship Id="rId27" Type="http://schemas.openxmlformats.org/officeDocument/2006/relationships/tags" Target="../tags/tag90.xml"/><Relationship Id="rId26" Type="http://schemas.openxmlformats.org/officeDocument/2006/relationships/tags" Target="../tags/tag89.xml"/><Relationship Id="rId25" Type="http://schemas.openxmlformats.org/officeDocument/2006/relationships/tags" Target="../tags/tag88.xml"/><Relationship Id="rId24" Type="http://schemas.openxmlformats.org/officeDocument/2006/relationships/tags" Target="../tags/tag87.xml"/><Relationship Id="rId23" Type="http://schemas.openxmlformats.org/officeDocument/2006/relationships/tags" Target="../tags/tag86.xml"/><Relationship Id="rId22" Type="http://schemas.openxmlformats.org/officeDocument/2006/relationships/tags" Target="../tags/tag85.xml"/><Relationship Id="rId21" Type="http://schemas.openxmlformats.org/officeDocument/2006/relationships/tags" Target="../tags/tag84.xml"/><Relationship Id="rId20" Type="http://schemas.openxmlformats.org/officeDocument/2006/relationships/tags" Target="../tags/tag83.xml"/><Relationship Id="rId2" Type="http://schemas.openxmlformats.org/officeDocument/2006/relationships/tags" Target="../tags/tag65.xml"/><Relationship Id="rId19" Type="http://schemas.openxmlformats.org/officeDocument/2006/relationships/tags" Target="../tags/tag82.xml"/><Relationship Id="rId18" Type="http://schemas.openxmlformats.org/officeDocument/2006/relationships/tags" Target="../tags/tag81.xml"/><Relationship Id="rId17" Type="http://schemas.openxmlformats.org/officeDocument/2006/relationships/tags" Target="../tags/tag80.xml"/><Relationship Id="rId16" Type="http://schemas.openxmlformats.org/officeDocument/2006/relationships/tags" Target="../tags/tag79.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7" Type="http://schemas.openxmlformats.org/officeDocument/2006/relationships/notesSlide" Target="../notesSlides/notesSlide2.xml"/><Relationship Id="rId16" Type="http://schemas.openxmlformats.org/officeDocument/2006/relationships/slideLayout" Target="../slideLayouts/slideLayout1.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24.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1" Type="http://schemas.openxmlformats.org/officeDocument/2006/relationships/slideLayout" Target="../slideLayouts/slideLayout1.xml"/><Relationship Id="rId20" Type="http://schemas.openxmlformats.org/officeDocument/2006/relationships/tags" Target="../tags/tag136.xml"/><Relationship Id="rId2" Type="http://schemas.openxmlformats.org/officeDocument/2006/relationships/tags" Target="../tags/tag118.xml"/><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tags" Target="../tags/tag129.xml"/><Relationship Id="rId12" Type="http://schemas.openxmlformats.org/officeDocument/2006/relationships/tags" Target="../tags/tag128.xml"/><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tags" Target="../tags/tag1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3129043" y="5174021"/>
            <a:ext cx="5684993"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3200" dirty="0" smtClean="0">
                <a:solidFill>
                  <a:schemeClr val="accent2">
                    <a:lumMod val="75000"/>
                  </a:schemeClr>
                </a:solidFill>
                <a:cs typeface="+mn-ea"/>
                <a:sym typeface="+mn-lt"/>
              </a:rPr>
              <a:t>助力物流产业转型升级</a:t>
            </a:r>
            <a:endParaRPr lang="zh-CN" altLang="en-US" sz="3200" dirty="0" smtClean="0">
              <a:solidFill>
                <a:schemeClr val="accent2">
                  <a:lumMod val="75000"/>
                </a:schemeClr>
              </a:solidFill>
              <a:cs typeface="+mn-ea"/>
              <a:sym typeface="+mn-lt"/>
            </a:endParaRPr>
          </a:p>
        </p:txBody>
      </p:sp>
      <p:sp>
        <p:nvSpPr>
          <p:cNvPr id="9" name="矩形 8"/>
          <p:cNvSpPr/>
          <p:nvPr/>
        </p:nvSpPr>
        <p:spPr>
          <a:xfrm>
            <a:off x="4858385" y="1022985"/>
            <a:ext cx="2473960" cy="14465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schemeClr val="accent2">
                    <a:lumMod val="75000"/>
                  </a:schemeClr>
                </a:solidFill>
                <a:effectLst/>
                <a:uLnTx/>
                <a:uFillTx/>
                <a:cs typeface="+mn-ea"/>
                <a:sym typeface="+mn-lt"/>
              </a:rPr>
              <a:t>2020</a:t>
            </a:r>
            <a:endParaRPr kumimoji="0" lang="en-US" altLang="zh-CN" sz="8800" b="0" i="0" u="none" strike="noStrike" kern="1200" cap="none" spc="0" normalizeH="0" baseline="0" noProof="0" dirty="0">
              <a:ln>
                <a:noFill/>
              </a:ln>
              <a:solidFill>
                <a:schemeClr val="accent2">
                  <a:lumMod val="75000"/>
                </a:schemeClr>
              </a:solidFill>
              <a:effectLst/>
              <a:uLnTx/>
              <a:uFillTx/>
              <a:cs typeface="+mn-ea"/>
              <a:sym typeface="+mn-lt"/>
            </a:endParaRPr>
          </a:p>
        </p:txBody>
      </p:sp>
      <p:sp>
        <p:nvSpPr>
          <p:cNvPr id="12" name="矩形 11"/>
          <p:cNvSpPr/>
          <p:nvPr/>
        </p:nvSpPr>
        <p:spPr>
          <a:xfrm>
            <a:off x="258445" y="2675255"/>
            <a:ext cx="11674475" cy="175323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sz="5400" b="1" cap="all" dirty="0" smtClean="0">
                <a:solidFill>
                  <a:schemeClr val="tx1"/>
                </a:solidFill>
                <a:effectLst>
                  <a:outerShdw blurRad="38100" dist="19050" dir="2700000" algn="tl" rotWithShape="0">
                    <a:schemeClr val="dk1">
                      <a:alpha val="40000"/>
                    </a:schemeClr>
                  </a:outerShdw>
                </a:effectLst>
                <a:cs typeface="Arial" panose="020B0604020202090204" pitchFamily="34" charset="0"/>
                <a:sym typeface="+mn-ea"/>
              </a:rPr>
              <a:t>陕西榆林物流产业</a:t>
            </a:r>
            <a:endParaRPr lang="zh-CN" sz="5400" b="1" cap="all" dirty="0" smtClean="0">
              <a:solidFill>
                <a:schemeClr val="tx1"/>
              </a:solidFill>
              <a:effectLst>
                <a:outerShdw blurRad="38100" dist="19050" dir="2700000" algn="tl" rotWithShape="0">
                  <a:schemeClr val="dk1">
                    <a:alpha val="40000"/>
                  </a:schemeClr>
                </a:outerShdw>
              </a:effectLst>
              <a:cs typeface="Arial" panose="020B0604020202090204" pitchFamily="34" charset="0"/>
              <a:sym typeface="+mn-ea"/>
            </a:endParaRPr>
          </a:p>
          <a:p>
            <a:pPr algn="ctr">
              <a:buNone/>
            </a:pPr>
            <a:r>
              <a:rPr lang="zh-CN" sz="5400" b="1" cap="all" dirty="0" smtClean="0">
                <a:solidFill>
                  <a:schemeClr val="tx1"/>
                </a:solidFill>
                <a:effectLst>
                  <a:outerShdw blurRad="38100" dist="19050" dir="2700000" algn="tl" rotWithShape="0">
                    <a:schemeClr val="dk1">
                      <a:alpha val="40000"/>
                    </a:schemeClr>
                  </a:outerShdw>
                </a:effectLst>
                <a:cs typeface="Arial" panose="020B0604020202090204" pitchFamily="34" charset="0"/>
                <a:sym typeface="+mn-ea"/>
              </a:rPr>
              <a:t>数字经济平台后市场建设规划</a:t>
            </a:r>
            <a:endParaRPr lang="zh-CN" sz="5400" b="1" cap="all" dirty="0" smtClean="0">
              <a:solidFill>
                <a:schemeClr val="tx1"/>
              </a:solidFill>
              <a:effectLst>
                <a:outerShdw blurRad="38100" dist="19050" dir="2700000" algn="tl" rotWithShape="0">
                  <a:schemeClr val="dk1">
                    <a:alpha val="40000"/>
                  </a:schemeClr>
                </a:outerShdw>
              </a:effectLst>
              <a:cs typeface="Arial" panose="020B0604020202090204" pitchFamily="34" charset="0"/>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2304245" y="3231736"/>
            <a:ext cx="738664" cy="1015663"/>
          </a:xfrm>
          <a:prstGeom prst="rect">
            <a:avLst/>
          </a:prstGeom>
        </p:spPr>
        <p:txBody>
          <a:bodyPr vert="eaVert" wrap="none">
            <a:spAutoFit/>
          </a:bodyPr>
          <a:lstStyle/>
          <a:p>
            <a:pPr algn="ctr"/>
            <a:r>
              <a:rPr lang="zh-CN" altLang="en-US" sz="3600" b="1" dirty="0" smtClean="0">
                <a:cs typeface="+mn-ea"/>
                <a:sym typeface="+mn-lt"/>
              </a:rPr>
              <a:t>目录</a:t>
            </a:r>
            <a:endParaRPr lang="en-US" altLang="zh-CN" sz="3600" b="1" dirty="0">
              <a:cs typeface="+mn-ea"/>
              <a:sym typeface="+mn-lt"/>
            </a:endParaRPr>
          </a:p>
        </p:txBody>
      </p:sp>
      <p:sp>
        <p:nvSpPr>
          <p:cNvPr id="16" name="圆角矩形 15"/>
          <p:cNvSpPr/>
          <p:nvPr/>
        </p:nvSpPr>
        <p:spPr>
          <a:xfrm>
            <a:off x="4038595" y="1890890"/>
            <a:ext cx="504056" cy="5040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7" name="矩形 16"/>
          <p:cNvSpPr/>
          <p:nvPr/>
        </p:nvSpPr>
        <p:spPr>
          <a:xfrm>
            <a:off x="4645774" y="5295888"/>
            <a:ext cx="2474595" cy="398780"/>
          </a:xfrm>
          <a:prstGeom prst="rect">
            <a:avLst/>
          </a:prstGeom>
        </p:spPr>
        <p:txBody>
          <a:bodyPr wrap="none">
            <a:spAutoFit/>
          </a:bodyPr>
          <a:lstStyle/>
          <a:p>
            <a:r>
              <a:rPr lang="zh-CN" altLang="en-US" sz="2000" b="1" dirty="0">
                <a:cs typeface="+mn-ea"/>
                <a:sym typeface="+mn-lt"/>
              </a:rPr>
              <a:t>网络货运的政策趋势</a:t>
            </a:r>
            <a:endParaRPr lang="zh-CN" altLang="en-US" sz="2000" b="1" dirty="0">
              <a:cs typeface="+mn-ea"/>
              <a:sym typeface="+mn-lt"/>
            </a:endParaRPr>
          </a:p>
        </p:txBody>
      </p:sp>
      <p:sp>
        <p:nvSpPr>
          <p:cNvPr id="19" name="圆角矩形 18"/>
          <p:cNvSpPr/>
          <p:nvPr/>
        </p:nvSpPr>
        <p:spPr>
          <a:xfrm>
            <a:off x="4038595" y="2985352"/>
            <a:ext cx="504056" cy="5040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20" name="矩形 19"/>
          <p:cNvSpPr/>
          <p:nvPr/>
        </p:nvSpPr>
        <p:spPr>
          <a:xfrm>
            <a:off x="4645774" y="1996150"/>
            <a:ext cx="4257040" cy="398780"/>
          </a:xfrm>
          <a:prstGeom prst="rect">
            <a:avLst/>
          </a:prstGeom>
        </p:spPr>
        <p:txBody>
          <a:bodyPr wrap="none">
            <a:spAutoFit/>
          </a:bodyPr>
          <a:lstStyle/>
          <a:p>
            <a:r>
              <a:rPr lang="zh-CN" altLang="en-US" sz="2000" b="1" dirty="0">
                <a:cs typeface="+mn-ea"/>
                <a:sym typeface="+mn-lt"/>
              </a:rPr>
              <a:t>绥德网络货运监管服务平台功能简介</a:t>
            </a:r>
            <a:endParaRPr lang="zh-CN" altLang="en-US" sz="2000" b="1" dirty="0">
              <a:cs typeface="+mn-ea"/>
              <a:sym typeface="+mn-lt"/>
            </a:endParaRPr>
          </a:p>
        </p:txBody>
      </p:sp>
      <p:sp>
        <p:nvSpPr>
          <p:cNvPr id="22" name="圆角矩形 21"/>
          <p:cNvSpPr/>
          <p:nvPr/>
        </p:nvSpPr>
        <p:spPr>
          <a:xfrm>
            <a:off x="4019048" y="4149676"/>
            <a:ext cx="504056" cy="5040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23" name="矩形 22"/>
          <p:cNvSpPr/>
          <p:nvPr/>
        </p:nvSpPr>
        <p:spPr>
          <a:xfrm>
            <a:off x="4645775" y="3090624"/>
            <a:ext cx="4766310" cy="398780"/>
          </a:xfrm>
          <a:prstGeom prst="rect">
            <a:avLst/>
          </a:prstGeom>
        </p:spPr>
        <p:txBody>
          <a:bodyPr wrap="none">
            <a:spAutoFit/>
          </a:bodyPr>
          <a:lstStyle/>
          <a:p>
            <a:pPr algn="l"/>
            <a:r>
              <a:rPr lang="zh-CN" altLang="en-US" sz="2000" b="1" dirty="0">
                <a:cs typeface="+mn-ea"/>
                <a:sym typeface="+mn-lt"/>
              </a:rPr>
              <a:t>绥德物流产业数字经济平台的价值和意义</a:t>
            </a:r>
            <a:endParaRPr lang="zh-CN" altLang="en-US" sz="2000" b="1" dirty="0">
              <a:cs typeface="+mn-ea"/>
              <a:sym typeface="+mn-lt"/>
            </a:endParaRPr>
          </a:p>
        </p:txBody>
      </p:sp>
      <p:sp>
        <p:nvSpPr>
          <p:cNvPr id="25" name="圆角矩形 24"/>
          <p:cNvSpPr/>
          <p:nvPr/>
        </p:nvSpPr>
        <p:spPr>
          <a:xfrm>
            <a:off x="4019048" y="5190778"/>
            <a:ext cx="504056" cy="50405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26" name="矩形 25"/>
          <p:cNvSpPr/>
          <p:nvPr/>
        </p:nvSpPr>
        <p:spPr>
          <a:xfrm>
            <a:off x="4645912" y="4254916"/>
            <a:ext cx="5020945" cy="398780"/>
          </a:xfrm>
          <a:prstGeom prst="rect">
            <a:avLst/>
          </a:prstGeom>
        </p:spPr>
        <p:txBody>
          <a:bodyPr wrap="none">
            <a:spAutoFit/>
          </a:bodyPr>
          <a:lstStyle/>
          <a:p>
            <a:pPr algn="l"/>
            <a:r>
              <a:rPr lang="zh-CN" altLang="en-US" sz="2000" b="1" dirty="0">
                <a:cs typeface="+mn-ea"/>
                <a:sym typeface="+mn-lt"/>
              </a:rPr>
              <a:t>绥德物流产业数字经济平台未来后市场规划</a:t>
            </a:r>
            <a:endParaRPr lang="zh-CN" altLang="en-US" sz="2000" b="1" dirty="0">
              <a:cs typeface="+mn-ea"/>
              <a:sym typeface="+mn-lt"/>
            </a:endParaRPr>
          </a:p>
        </p:txBody>
      </p:sp>
      <p:sp>
        <p:nvSpPr>
          <p:cNvPr id="28" name="矩形 27"/>
          <p:cNvSpPr/>
          <p:nvPr/>
        </p:nvSpPr>
        <p:spPr>
          <a:xfrm>
            <a:off x="4121549" y="1957130"/>
            <a:ext cx="389850" cy="461665"/>
          </a:xfrm>
          <a:prstGeom prst="rect">
            <a:avLst/>
          </a:prstGeom>
        </p:spPr>
        <p:txBody>
          <a:bodyPr wrap="none">
            <a:spAutoFit/>
          </a:bodyPr>
          <a:lstStyle/>
          <a:p>
            <a:pPr algn="ctr"/>
            <a:r>
              <a:rPr lang="en-US" altLang="zh-CN" sz="2400" dirty="0">
                <a:cs typeface="+mn-ea"/>
                <a:sym typeface="+mn-lt"/>
              </a:rPr>
              <a:t>01</a:t>
            </a:r>
            <a:endParaRPr lang="zh-CN" altLang="en-US" sz="2400" dirty="0">
              <a:cs typeface="+mn-ea"/>
              <a:sym typeface="+mn-lt"/>
            </a:endParaRPr>
          </a:p>
        </p:txBody>
      </p:sp>
      <p:sp>
        <p:nvSpPr>
          <p:cNvPr id="29" name="矩形 28"/>
          <p:cNvSpPr/>
          <p:nvPr/>
        </p:nvSpPr>
        <p:spPr>
          <a:xfrm>
            <a:off x="4064446" y="3030870"/>
            <a:ext cx="489238" cy="461665"/>
          </a:xfrm>
          <a:prstGeom prst="rect">
            <a:avLst/>
          </a:prstGeom>
        </p:spPr>
        <p:txBody>
          <a:bodyPr wrap="none">
            <a:spAutoFit/>
          </a:bodyPr>
          <a:lstStyle/>
          <a:p>
            <a:pPr algn="ctr"/>
            <a:r>
              <a:rPr lang="en-US" altLang="zh-CN" sz="2400" dirty="0" smtClean="0">
                <a:cs typeface="+mn-ea"/>
                <a:sym typeface="+mn-lt"/>
              </a:rPr>
              <a:t>02</a:t>
            </a:r>
            <a:endParaRPr lang="zh-CN" altLang="en-US" sz="2400" dirty="0">
              <a:cs typeface="+mn-ea"/>
              <a:sym typeface="+mn-lt"/>
            </a:endParaRPr>
          </a:p>
        </p:txBody>
      </p:sp>
      <p:sp>
        <p:nvSpPr>
          <p:cNvPr id="30" name="矩形 29"/>
          <p:cNvSpPr/>
          <p:nvPr/>
        </p:nvSpPr>
        <p:spPr>
          <a:xfrm>
            <a:off x="4019048" y="4192067"/>
            <a:ext cx="489238" cy="461665"/>
          </a:xfrm>
          <a:prstGeom prst="rect">
            <a:avLst/>
          </a:prstGeom>
        </p:spPr>
        <p:txBody>
          <a:bodyPr wrap="none">
            <a:spAutoFit/>
          </a:bodyPr>
          <a:lstStyle/>
          <a:p>
            <a:pPr algn="ctr"/>
            <a:r>
              <a:rPr lang="en-US" altLang="zh-CN" sz="2400" dirty="0" smtClean="0">
                <a:cs typeface="+mn-ea"/>
                <a:sym typeface="+mn-lt"/>
              </a:rPr>
              <a:t>03</a:t>
            </a:r>
            <a:endParaRPr lang="zh-CN" altLang="en-US" sz="2400" dirty="0">
              <a:cs typeface="+mn-ea"/>
              <a:sym typeface="+mn-lt"/>
            </a:endParaRPr>
          </a:p>
        </p:txBody>
      </p:sp>
      <p:sp>
        <p:nvSpPr>
          <p:cNvPr id="31" name="矩形 30"/>
          <p:cNvSpPr/>
          <p:nvPr/>
        </p:nvSpPr>
        <p:spPr>
          <a:xfrm>
            <a:off x="4019048" y="5233169"/>
            <a:ext cx="487634" cy="461665"/>
          </a:xfrm>
          <a:prstGeom prst="rect">
            <a:avLst/>
          </a:prstGeom>
        </p:spPr>
        <p:txBody>
          <a:bodyPr wrap="none">
            <a:spAutoFit/>
          </a:bodyPr>
          <a:lstStyle/>
          <a:p>
            <a:pPr algn="ctr"/>
            <a:r>
              <a:rPr lang="en-US" altLang="zh-CN" sz="2400" dirty="0" smtClean="0">
                <a:cs typeface="+mn-ea"/>
                <a:sym typeface="+mn-lt"/>
              </a:rPr>
              <a:t>04</a:t>
            </a:r>
            <a:endParaRPr lang="zh-CN" altLang="en-US" sz="2400" dirty="0">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1988820" y="3271520"/>
            <a:ext cx="8321040" cy="706755"/>
          </a:xfrm>
          <a:prstGeom prst="rect">
            <a:avLst/>
          </a:prstGeom>
        </p:spPr>
        <p:txBody>
          <a:bodyPr wrap="none">
            <a:spAutoFit/>
          </a:bodyPr>
          <a:lstStyle/>
          <a:p>
            <a:pPr algn="ctr"/>
            <a:r>
              <a:rPr lang="zh-CN" altLang="en-US" sz="4000" b="1" dirty="0">
                <a:solidFill>
                  <a:schemeClr val="accent2">
                    <a:lumMod val="75000"/>
                  </a:schemeClr>
                </a:solidFill>
                <a:cs typeface="+mn-ea"/>
                <a:sym typeface="+mn-lt"/>
              </a:rPr>
              <a:t>绥德网络货运监管服务平台功能简介</a:t>
            </a:r>
            <a:endParaRPr lang="zh-CN" altLang="en-US" sz="4000" b="1" dirty="0">
              <a:solidFill>
                <a:schemeClr val="accent2">
                  <a:lumMod val="75000"/>
                </a:schemeClr>
              </a:solidFill>
              <a:cs typeface="+mn-ea"/>
              <a:sym typeface="+mn-lt"/>
            </a:endParaRPr>
          </a:p>
        </p:txBody>
      </p:sp>
      <p:sp>
        <p:nvSpPr>
          <p:cNvPr id="2" name="矩形 1"/>
          <p:cNvSpPr/>
          <p:nvPr/>
        </p:nvSpPr>
        <p:spPr>
          <a:xfrm>
            <a:off x="5106117" y="1920636"/>
            <a:ext cx="1980030" cy="707886"/>
          </a:xfrm>
          <a:prstGeom prst="rect">
            <a:avLst/>
          </a:prstGeom>
        </p:spPr>
        <p:txBody>
          <a:bodyPr wrap="none">
            <a:spAutoFit/>
          </a:bodyPr>
          <a:p>
            <a:pPr algn="ctr"/>
            <a:r>
              <a:rPr lang="en-US" altLang="zh-CN" sz="4000" b="1" dirty="0" smtClean="0">
                <a:cs typeface="+mn-ea"/>
                <a:sym typeface="+mn-lt"/>
              </a:rPr>
              <a:t>PART ONE</a:t>
            </a:r>
            <a:endParaRPr lang="zh-CN" altLang="en-US" sz="4000" b="1" dirty="0">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75970" y="492760"/>
            <a:ext cx="517017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绥德网络货运监管服务平台简介</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AutoShape 8"/>
          <p:cNvSpPr/>
          <p:nvPr/>
        </p:nvSpPr>
        <p:spPr bwMode="auto">
          <a:xfrm>
            <a:off x="908844" y="3991860"/>
            <a:ext cx="594519" cy="593725"/>
          </a:xfrm>
          <a:prstGeom prst="roundRect">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algn="ctr" defTabSz="292100" eaLnBrk="1" fontAlgn="base" hangingPunct="0">
              <a:lnSpc>
                <a:spcPct val="150000"/>
              </a:lnSpc>
              <a:spcBef>
                <a:spcPct val="0"/>
              </a:spcBef>
              <a:spcAft>
                <a:spcPct val="0"/>
              </a:spcAft>
            </a:pPr>
            <a:endParaRPr lang="zh-CN" altLang="zh-CN" sz="1600">
              <a:solidFill>
                <a:schemeClr val="tx1"/>
              </a:solidFill>
              <a:latin typeface="+mn-lt"/>
              <a:ea typeface="+mn-ea"/>
              <a:cs typeface="+mn-ea"/>
              <a:sym typeface="+mn-lt"/>
            </a:endParaRPr>
          </a:p>
        </p:txBody>
      </p:sp>
      <p:sp>
        <p:nvSpPr>
          <p:cNvPr id="20" name="AutoShape 10"/>
          <p:cNvSpPr/>
          <p:nvPr/>
        </p:nvSpPr>
        <p:spPr bwMode="auto">
          <a:xfrm>
            <a:off x="1640205" y="4015740"/>
            <a:ext cx="2349500" cy="39370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lnSpc>
                <a:spcPct val="150000"/>
              </a:lnSpc>
              <a:spcBef>
                <a:spcPts val="850"/>
              </a:spcBef>
              <a:spcAft>
                <a:spcPct val="0"/>
              </a:spcAft>
              <a:defRPr/>
            </a:pPr>
            <a:r>
              <a:rPr lang="zh-CN" altLang="es-ES" sz="2400" b="1" dirty="0">
                <a:cs typeface="+mn-ea"/>
                <a:sym typeface="+mn-lt"/>
              </a:rPr>
              <a:t>数据统计</a:t>
            </a:r>
            <a:endParaRPr lang="zh-CN" altLang="es-ES" sz="2400" b="1" dirty="0">
              <a:cs typeface="+mn-ea"/>
              <a:sym typeface="+mn-lt"/>
            </a:endParaRPr>
          </a:p>
        </p:txBody>
      </p:sp>
      <p:sp>
        <p:nvSpPr>
          <p:cNvPr id="22" name="AutoShape 12"/>
          <p:cNvSpPr/>
          <p:nvPr/>
        </p:nvSpPr>
        <p:spPr bwMode="auto">
          <a:xfrm>
            <a:off x="908685" y="4705985"/>
            <a:ext cx="3550920" cy="187261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fontAlgn="base" hangingPunct="0">
              <a:lnSpc>
                <a:spcPct val="120000"/>
              </a:lnSpc>
              <a:spcBef>
                <a:spcPts val="850"/>
              </a:spcBef>
              <a:defRPr/>
            </a:pPr>
            <a:r>
              <a:rPr lang="zh-CN" altLang="en-US" sz="1800" dirty="0">
                <a:solidFill>
                  <a:schemeClr val="tx1"/>
                </a:solidFill>
                <a:cs typeface="+mn-ea"/>
                <a:sym typeface="+mn-lt"/>
              </a:rPr>
              <a:t>1、地区行业数据统计分析</a:t>
            </a:r>
            <a:endParaRPr lang="zh-CN" altLang="en-US" sz="1800" dirty="0">
              <a:solidFill>
                <a:schemeClr val="tx1"/>
              </a:solidFill>
              <a:cs typeface="+mn-ea"/>
              <a:sym typeface="+mn-lt"/>
            </a:endParaRPr>
          </a:p>
          <a:p>
            <a:pPr algn="l" defTabSz="323850" fontAlgn="base" hangingPunct="0">
              <a:lnSpc>
                <a:spcPct val="120000"/>
              </a:lnSpc>
              <a:spcBef>
                <a:spcPts val="850"/>
              </a:spcBef>
              <a:defRPr/>
            </a:pPr>
            <a:r>
              <a:rPr lang="zh-CN" altLang="en-US" sz="1800" dirty="0">
                <a:solidFill>
                  <a:schemeClr val="tx1"/>
                </a:solidFill>
                <a:cs typeface="+mn-ea"/>
                <a:sym typeface="+mn-lt"/>
              </a:rPr>
              <a:t>2、企业经营数据汇总分析</a:t>
            </a:r>
            <a:endParaRPr lang="zh-CN" altLang="en-US" sz="1800" dirty="0">
              <a:solidFill>
                <a:schemeClr val="tx1"/>
              </a:solidFill>
              <a:cs typeface="+mn-ea"/>
              <a:sym typeface="+mn-lt"/>
            </a:endParaRPr>
          </a:p>
          <a:p>
            <a:pPr algn="l" defTabSz="323850" fontAlgn="base" hangingPunct="0">
              <a:lnSpc>
                <a:spcPct val="120000"/>
              </a:lnSpc>
              <a:spcBef>
                <a:spcPts val="850"/>
              </a:spcBef>
              <a:defRPr/>
            </a:pPr>
            <a:r>
              <a:rPr lang="zh-CN" altLang="en-US" sz="1800" dirty="0">
                <a:solidFill>
                  <a:schemeClr val="tx1"/>
                </a:solidFill>
                <a:cs typeface="+mn-ea"/>
                <a:sym typeface="+mn-lt"/>
              </a:rPr>
              <a:t>3、合同流、业务流、资金流、票</a:t>
            </a:r>
            <a:endParaRPr lang="zh-CN" altLang="en-US" sz="1800" dirty="0">
              <a:solidFill>
                <a:schemeClr val="tx1"/>
              </a:solidFill>
              <a:cs typeface="+mn-ea"/>
              <a:sym typeface="+mn-lt"/>
            </a:endParaRPr>
          </a:p>
          <a:p>
            <a:pPr algn="l" defTabSz="323850" fontAlgn="base" hangingPunct="0">
              <a:lnSpc>
                <a:spcPct val="120000"/>
              </a:lnSpc>
              <a:spcBef>
                <a:spcPts val="850"/>
              </a:spcBef>
              <a:defRPr/>
            </a:pPr>
            <a:r>
              <a:rPr lang="zh-CN" altLang="en-US" sz="1800" dirty="0">
                <a:solidFill>
                  <a:schemeClr val="tx1"/>
                </a:solidFill>
                <a:cs typeface="+mn-ea"/>
                <a:sym typeface="+mn-lt"/>
              </a:rPr>
              <a:t>     据流数据统计</a:t>
            </a:r>
            <a:endParaRPr lang="zh-CN" altLang="en-US" sz="1800" dirty="0">
              <a:solidFill>
                <a:schemeClr val="tx1"/>
              </a:solidFill>
              <a:cs typeface="+mn-ea"/>
              <a:sym typeface="+mn-lt"/>
            </a:endParaRPr>
          </a:p>
        </p:txBody>
      </p:sp>
      <p:sp>
        <p:nvSpPr>
          <p:cNvPr id="23" name="AutoShape 13"/>
          <p:cNvSpPr/>
          <p:nvPr/>
        </p:nvSpPr>
        <p:spPr bwMode="auto">
          <a:xfrm>
            <a:off x="4610894" y="3991860"/>
            <a:ext cx="594519" cy="593725"/>
          </a:xfrm>
          <a:prstGeom prst="roundRect">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algn="ctr" defTabSz="292100" eaLnBrk="1" fontAlgn="base" hangingPunct="0">
              <a:lnSpc>
                <a:spcPct val="150000"/>
              </a:lnSpc>
              <a:spcBef>
                <a:spcPct val="0"/>
              </a:spcBef>
              <a:spcAft>
                <a:spcPct val="0"/>
              </a:spcAft>
            </a:pPr>
            <a:endParaRPr lang="zh-CN" altLang="zh-CN" sz="1600">
              <a:solidFill>
                <a:schemeClr val="tx1"/>
              </a:solidFill>
              <a:latin typeface="+mn-lt"/>
              <a:ea typeface="+mn-ea"/>
              <a:cs typeface="+mn-ea"/>
              <a:sym typeface="+mn-lt"/>
            </a:endParaRPr>
          </a:p>
        </p:txBody>
      </p:sp>
      <p:sp>
        <p:nvSpPr>
          <p:cNvPr id="24" name="AutoShape 15"/>
          <p:cNvSpPr/>
          <p:nvPr/>
        </p:nvSpPr>
        <p:spPr bwMode="auto">
          <a:xfrm>
            <a:off x="5342890" y="4001135"/>
            <a:ext cx="2349500" cy="42164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lnSpc>
                <a:spcPct val="150000"/>
              </a:lnSpc>
              <a:spcBef>
                <a:spcPts val="850"/>
              </a:spcBef>
              <a:spcAft>
                <a:spcPct val="0"/>
              </a:spcAft>
              <a:defRPr/>
            </a:pPr>
            <a:r>
              <a:rPr lang="zh-CN" altLang="es-ES" sz="2400" b="1" dirty="0">
                <a:cs typeface="+mn-ea"/>
                <a:sym typeface="+mn-lt"/>
              </a:rPr>
              <a:t>业务合规性分析</a:t>
            </a:r>
            <a:endParaRPr lang="zh-CN" altLang="es-ES" sz="2400" b="1" dirty="0">
              <a:cs typeface="+mn-ea"/>
              <a:sym typeface="+mn-lt"/>
            </a:endParaRPr>
          </a:p>
        </p:txBody>
      </p:sp>
      <p:sp>
        <p:nvSpPr>
          <p:cNvPr id="26" name="AutoShape 17"/>
          <p:cNvSpPr/>
          <p:nvPr/>
        </p:nvSpPr>
        <p:spPr bwMode="auto">
          <a:xfrm>
            <a:off x="4599940" y="4705985"/>
            <a:ext cx="3358515" cy="224345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fontAlgn="base" hangingPunct="0">
              <a:lnSpc>
                <a:spcPct val="120000"/>
              </a:lnSpc>
              <a:spcBef>
                <a:spcPts val="850"/>
              </a:spcBef>
              <a:buNone/>
              <a:defRPr/>
            </a:pPr>
            <a:r>
              <a:rPr lang="zh-CN" altLang="en-US" sz="1800" dirty="0">
                <a:cs typeface="+mn-ea"/>
                <a:sym typeface="+mn-lt"/>
              </a:rPr>
              <a:t>1、司机、车辆资质分析</a:t>
            </a:r>
            <a:endParaRPr lang="zh-CN" altLang="en-US" sz="1800" dirty="0">
              <a:cs typeface="+mn-ea"/>
              <a:sym typeface="+mn-lt"/>
            </a:endParaRPr>
          </a:p>
          <a:p>
            <a:pPr algn="l" defTabSz="323850" fontAlgn="base" hangingPunct="0">
              <a:lnSpc>
                <a:spcPct val="120000"/>
              </a:lnSpc>
              <a:spcBef>
                <a:spcPts val="850"/>
              </a:spcBef>
              <a:buNone/>
              <a:defRPr/>
            </a:pPr>
            <a:r>
              <a:rPr lang="zh-CN" altLang="en-US" sz="1800" dirty="0">
                <a:cs typeface="+mn-ea"/>
                <a:sym typeface="+mn-lt"/>
              </a:rPr>
              <a:t>2、运单行驶轨迹合规分析</a:t>
            </a:r>
            <a:endParaRPr lang="zh-CN" altLang="en-US" sz="1800" dirty="0">
              <a:cs typeface="+mn-ea"/>
              <a:sym typeface="+mn-lt"/>
            </a:endParaRPr>
          </a:p>
          <a:p>
            <a:pPr algn="l" defTabSz="323850" fontAlgn="base" hangingPunct="0">
              <a:lnSpc>
                <a:spcPct val="120000"/>
              </a:lnSpc>
              <a:spcBef>
                <a:spcPts val="850"/>
              </a:spcBef>
              <a:buNone/>
              <a:defRPr/>
            </a:pPr>
            <a:r>
              <a:rPr lang="zh-CN" altLang="en-US" sz="1800" dirty="0">
                <a:cs typeface="+mn-ea"/>
                <a:sym typeface="+mn-lt"/>
              </a:rPr>
              <a:t>3、运单资金流水单合规分析</a:t>
            </a:r>
            <a:endParaRPr lang="zh-CN" altLang="en-US" sz="1800" dirty="0">
              <a:cs typeface="+mn-ea"/>
              <a:sym typeface="+mn-lt"/>
            </a:endParaRPr>
          </a:p>
          <a:p>
            <a:pPr algn="l" defTabSz="323850" fontAlgn="base" hangingPunct="0">
              <a:lnSpc>
                <a:spcPct val="120000"/>
              </a:lnSpc>
              <a:spcBef>
                <a:spcPts val="850"/>
              </a:spcBef>
              <a:buNone/>
              <a:defRPr/>
            </a:pPr>
            <a:r>
              <a:rPr lang="zh-CN" altLang="en-US" sz="1800" dirty="0">
                <a:cs typeface="+mn-ea"/>
                <a:sym typeface="+mn-lt"/>
              </a:rPr>
              <a:t>4、四流合规分析</a:t>
            </a:r>
            <a:endParaRPr lang="zh-CN" altLang="en-US" sz="1800" dirty="0">
              <a:cs typeface="+mn-ea"/>
              <a:sym typeface="+mn-lt"/>
            </a:endParaRPr>
          </a:p>
        </p:txBody>
      </p:sp>
      <p:sp>
        <p:nvSpPr>
          <p:cNvPr id="27" name="AutoShape 18"/>
          <p:cNvSpPr/>
          <p:nvPr/>
        </p:nvSpPr>
        <p:spPr bwMode="auto">
          <a:xfrm>
            <a:off x="8315325" y="3991860"/>
            <a:ext cx="594519" cy="593725"/>
          </a:xfrm>
          <a:prstGeom prst="roundRect">
            <a:avLst/>
          </a:prstGeom>
          <a:solidFill>
            <a:schemeClr val="accent3"/>
          </a:solidFill>
          <a:ln>
            <a:noFill/>
          </a:ln>
          <a:effectLst/>
        </p:spPr>
        <p:txBody>
          <a:bodyPr lIns="0" tIns="0" rIns="0" bIns="0" anchor="ctr"/>
          <a:lstStyle/>
          <a:p>
            <a:pPr algn="ctr" defTabSz="292100" fontAlgn="base" hangingPunct="0">
              <a:lnSpc>
                <a:spcPct val="150000"/>
              </a:lnSpc>
              <a:spcBef>
                <a:spcPct val="0"/>
              </a:spcBef>
              <a:spcAft>
                <a:spcPct val="0"/>
              </a:spcAft>
              <a:defRPr/>
            </a:pPr>
            <a:endParaRPr lang="es-ES" sz="1600">
              <a:cs typeface="+mn-ea"/>
              <a:sym typeface="+mn-lt"/>
            </a:endParaRPr>
          </a:p>
        </p:txBody>
      </p:sp>
      <p:sp>
        <p:nvSpPr>
          <p:cNvPr id="28" name="AutoShape 20"/>
          <p:cNvSpPr/>
          <p:nvPr/>
        </p:nvSpPr>
        <p:spPr bwMode="auto">
          <a:xfrm>
            <a:off x="9046210" y="4001135"/>
            <a:ext cx="2363470" cy="3930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lnSpc>
                <a:spcPct val="150000"/>
              </a:lnSpc>
              <a:spcBef>
                <a:spcPts val="850"/>
              </a:spcBef>
              <a:spcAft>
                <a:spcPct val="0"/>
              </a:spcAft>
              <a:defRPr/>
            </a:pPr>
            <a:r>
              <a:rPr lang="zh-CN" altLang="es-ES" sz="2400" b="1" dirty="0">
                <a:cs typeface="+mn-ea"/>
                <a:sym typeface="+mn-lt"/>
              </a:rPr>
              <a:t>行业趋势分析</a:t>
            </a:r>
            <a:endParaRPr lang="zh-CN" altLang="es-ES" sz="2400" b="1" dirty="0">
              <a:cs typeface="+mn-ea"/>
              <a:sym typeface="+mn-lt"/>
            </a:endParaRPr>
          </a:p>
        </p:txBody>
      </p:sp>
      <p:sp>
        <p:nvSpPr>
          <p:cNvPr id="30" name="AutoShape 22"/>
          <p:cNvSpPr/>
          <p:nvPr/>
        </p:nvSpPr>
        <p:spPr bwMode="auto">
          <a:xfrm>
            <a:off x="8304530" y="4705985"/>
            <a:ext cx="3340735" cy="170942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fontAlgn="base" hangingPunct="0">
              <a:lnSpc>
                <a:spcPct val="120000"/>
              </a:lnSpc>
              <a:spcBef>
                <a:spcPts val="850"/>
              </a:spcBef>
              <a:buNone/>
              <a:defRPr/>
            </a:pPr>
            <a:r>
              <a:rPr lang="zh-CN" altLang="en-US" sz="1800" dirty="0">
                <a:cs typeface="+mn-ea"/>
                <a:sym typeface="+mn-lt"/>
              </a:rPr>
              <a:t>1、地区交通物流大数据</a:t>
            </a:r>
            <a:endParaRPr lang="zh-CN" altLang="en-US" sz="1800" dirty="0">
              <a:cs typeface="+mn-ea"/>
              <a:sym typeface="+mn-lt"/>
            </a:endParaRPr>
          </a:p>
          <a:p>
            <a:pPr algn="l" defTabSz="323850" fontAlgn="base" hangingPunct="0">
              <a:lnSpc>
                <a:spcPct val="120000"/>
              </a:lnSpc>
              <a:spcBef>
                <a:spcPts val="850"/>
              </a:spcBef>
              <a:buNone/>
              <a:defRPr/>
            </a:pPr>
            <a:r>
              <a:rPr lang="zh-CN" altLang="en-US" sz="1800" dirty="0">
                <a:cs typeface="+mn-ea"/>
                <a:sym typeface="+mn-lt"/>
              </a:rPr>
              <a:t>2、地区物流财政大数据</a:t>
            </a:r>
            <a:endParaRPr lang="zh-CN" altLang="en-US" sz="1800" dirty="0">
              <a:cs typeface="+mn-ea"/>
              <a:sym typeface="+mn-lt"/>
            </a:endParaRPr>
          </a:p>
          <a:p>
            <a:pPr algn="l" defTabSz="323850" fontAlgn="base" hangingPunct="0">
              <a:lnSpc>
                <a:spcPct val="120000"/>
              </a:lnSpc>
              <a:spcBef>
                <a:spcPts val="850"/>
              </a:spcBef>
              <a:buNone/>
              <a:defRPr/>
            </a:pPr>
            <a:r>
              <a:rPr lang="zh-CN" altLang="en-US" sz="1800" dirty="0">
                <a:cs typeface="+mn-ea"/>
                <a:sym typeface="+mn-lt"/>
              </a:rPr>
              <a:t>3、物流货运流通指数</a:t>
            </a:r>
            <a:endParaRPr lang="zh-CN" altLang="en-US" sz="1800" dirty="0">
              <a:cs typeface="+mn-ea"/>
              <a:sym typeface="+mn-lt"/>
            </a:endParaRPr>
          </a:p>
        </p:txBody>
      </p:sp>
      <p:sp>
        <p:nvSpPr>
          <p:cNvPr id="31" name="AutoShape 1"/>
          <p:cNvSpPr/>
          <p:nvPr/>
        </p:nvSpPr>
        <p:spPr bwMode="auto">
          <a:xfrm>
            <a:off x="8453230" y="4129040"/>
            <a:ext cx="318708" cy="319365"/>
          </a:xfrm>
          <a:custGeom>
            <a:avLst/>
            <a:gdLst/>
            <a:ahLst/>
            <a:cxnLst/>
            <a:rect l="0" t="0" r="r" b="b"/>
            <a:pathLst>
              <a:path w="21600" h="21600">
                <a:moveTo>
                  <a:pt x="7425" y="5400"/>
                </a:moveTo>
                <a:lnTo>
                  <a:pt x="6075" y="5400"/>
                </a:lnTo>
                <a:lnTo>
                  <a:pt x="6075" y="6750"/>
                </a:lnTo>
                <a:lnTo>
                  <a:pt x="7425" y="6750"/>
                </a:lnTo>
                <a:cubicBezTo>
                  <a:pt x="7425" y="6750"/>
                  <a:pt x="7425" y="5400"/>
                  <a:pt x="7425" y="5400"/>
                </a:cubicBezTo>
                <a:close/>
                <a:moveTo>
                  <a:pt x="6750" y="8100"/>
                </a:moveTo>
                <a:cubicBezTo>
                  <a:pt x="5632" y="8100"/>
                  <a:pt x="4725" y="7193"/>
                  <a:pt x="4725" y="6075"/>
                </a:cubicBezTo>
                <a:cubicBezTo>
                  <a:pt x="4725" y="4957"/>
                  <a:pt x="5632" y="4050"/>
                  <a:pt x="6750" y="4050"/>
                </a:cubicBezTo>
                <a:cubicBezTo>
                  <a:pt x="7869" y="4050"/>
                  <a:pt x="8775" y="4957"/>
                  <a:pt x="8775" y="6075"/>
                </a:cubicBezTo>
                <a:cubicBezTo>
                  <a:pt x="8775" y="7193"/>
                  <a:pt x="7869" y="8100"/>
                  <a:pt x="6750" y="8100"/>
                </a:cubicBezTo>
                <a:close/>
                <a:moveTo>
                  <a:pt x="12668" y="15982"/>
                </a:moveTo>
                <a:cubicBezTo>
                  <a:pt x="12525" y="16125"/>
                  <a:pt x="12337" y="16191"/>
                  <a:pt x="12150" y="16185"/>
                </a:cubicBezTo>
                <a:cubicBezTo>
                  <a:pt x="11963" y="16191"/>
                  <a:pt x="11775" y="16125"/>
                  <a:pt x="11632" y="15982"/>
                </a:cubicBezTo>
                <a:lnTo>
                  <a:pt x="7565" y="13093"/>
                </a:lnTo>
                <a:lnTo>
                  <a:pt x="3893" y="18007"/>
                </a:lnTo>
                <a:cubicBezTo>
                  <a:pt x="3617" y="18283"/>
                  <a:pt x="3171" y="18283"/>
                  <a:pt x="2895" y="18007"/>
                </a:cubicBezTo>
                <a:cubicBezTo>
                  <a:pt x="2620" y="17732"/>
                  <a:pt x="2620" y="17286"/>
                  <a:pt x="2895" y="17010"/>
                </a:cubicBezTo>
                <a:lnTo>
                  <a:pt x="6885" y="11670"/>
                </a:lnTo>
                <a:cubicBezTo>
                  <a:pt x="7034" y="11522"/>
                  <a:pt x="7231" y="11460"/>
                  <a:pt x="7425" y="11472"/>
                </a:cubicBezTo>
                <a:cubicBezTo>
                  <a:pt x="7619" y="11460"/>
                  <a:pt x="7817" y="11522"/>
                  <a:pt x="7965" y="11670"/>
                </a:cubicBezTo>
                <a:lnTo>
                  <a:pt x="12044" y="14569"/>
                </a:lnTo>
                <a:lnTo>
                  <a:pt x="17685" y="8295"/>
                </a:lnTo>
                <a:cubicBezTo>
                  <a:pt x="17961" y="8020"/>
                  <a:pt x="18407" y="8020"/>
                  <a:pt x="18682" y="8295"/>
                </a:cubicBezTo>
                <a:cubicBezTo>
                  <a:pt x="18958" y="8571"/>
                  <a:pt x="18958" y="9017"/>
                  <a:pt x="18682" y="9293"/>
                </a:cubicBezTo>
                <a:cubicBezTo>
                  <a:pt x="18682" y="9293"/>
                  <a:pt x="12668" y="15982"/>
                  <a:pt x="12668" y="15982"/>
                </a:cubicBezTo>
                <a:close/>
                <a:moveTo>
                  <a:pt x="20250" y="2025"/>
                </a:moveTo>
                <a:cubicBezTo>
                  <a:pt x="20250" y="1653"/>
                  <a:pt x="19948" y="1350"/>
                  <a:pt x="19575" y="1350"/>
                </a:cubicBezTo>
                <a:lnTo>
                  <a:pt x="2025" y="1350"/>
                </a:lnTo>
                <a:cubicBezTo>
                  <a:pt x="1652" y="1350"/>
                  <a:pt x="1350" y="1653"/>
                  <a:pt x="1350" y="2025"/>
                </a:cubicBezTo>
                <a:lnTo>
                  <a:pt x="1350" y="19575"/>
                </a:lnTo>
                <a:cubicBezTo>
                  <a:pt x="1350" y="19947"/>
                  <a:pt x="1652" y="20250"/>
                  <a:pt x="2025" y="20250"/>
                </a:cubicBezTo>
                <a:lnTo>
                  <a:pt x="19575" y="20250"/>
                </a:lnTo>
                <a:cubicBezTo>
                  <a:pt x="19948" y="20250"/>
                  <a:pt x="20250" y="19947"/>
                  <a:pt x="20250" y="19575"/>
                </a:cubicBezTo>
                <a:cubicBezTo>
                  <a:pt x="20250" y="19575"/>
                  <a:pt x="20250" y="2025"/>
                  <a:pt x="20250" y="2025"/>
                </a:cubicBezTo>
                <a:close/>
                <a:moveTo>
                  <a:pt x="20250" y="21600"/>
                </a:moveTo>
                <a:lnTo>
                  <a:pt x="1350" y="21600"/>
                </a:lnTo>
                <a:cubicBezTo>
                  <a:pt x="605" y="21600"/>
                  <a:pt x="0" y="20996"/>
                  <a:pt x="0" y="20250"/>
                </a:cubicBezTo>
                <a:lnTo>
                  <a:pt x="0" y="1350"/>
                </a:lnTo>
                <a:cubicBezTo>
                  <a:pt x="0" y="604"/>
                  <a:pt x="605" y="0"/>
                  <a:pt x="1350" y="0"/>
                </a:cubicBezTo>
                <a:lnTo>
                  <a:pt x="20250" y="0"/>
                </a:lnTo>
                <a:cubicBezTo>
                  <a:pt x="20996" y="0"/>
                  <a:pt x="21600" y="604"/>
                  <a:pt x="21600" y="1350"/>
                </a:cubicBezTo>
                <a:lnTo>
                  <a:pt x="21600" y="20250"/>
                </a:lnTo>
                <a:cubicBezTo>
                  <a:pt x="21600" y="20996"/>
                  <a:pt x="20996" y="21600"/>
                  <a:pt x="20250" y="21600"/>
                </a:cubicBezTo>
                <a:close/>
                <a:moveTo>
                  <a:pt x="20250" y="21600"/>
                </a:moveTo>
              </a:path>
            </a:pathLst>
          </a:custGeom>
          <a:solidFill>
            <a:schemeClr val="bg2"/>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50000"/>
              </a:lnSpc>
            </a:pPr>
            <a:endParaRPr lang="en-US" sz="3600">
              <a:cs typeface="+mn-ea"/>
              <a:sym typeface="+mn-lt"/>
            </a:endParaRPr>
          </a:p>
        </p:txBody>
      </p:sp>
      <p:sp>
        <p:nvSpPr>
          <p:cNvPr id="32" name="AutoShape 8"/>
          <p:cNvSpPr/>
          <p:nvPr/>
        </p:nvSpPr>
        <p:spPr bwMode="auto">
          <a:xfrm>
            <a:off x="4748471" y="4139225"/>
            <a:ext cx="319365" cy="298994"/>
          </a:xfrm>
          <a:custGeom>
            <a:avLst/>
            <a:gdLst/>
            <a:ahLst/>
            <a:cxnLst/>
            <a:rect l="0" t="0" r="r" b="b"/>
            <a:pathLst>
              <a:path w="21600" h="21600">
                <a:moveTo>
                  <a:pt x="20250" y="2160"/>
                </a:moveTo>
                <a:lnTo>
                  <a:pt x="11475" y="4165"/>
                </a:lnTo>
                <a:lnTo>
                  <a:pt x="11475" y="19954"/>
                </a:lnTo>
                <a:lnTo>
                  <a:pt x="20250" y="17280"/>
                </a:lnTo>
                <a:cubicBezTo>
                  <a:pt x="20250" y="17280"/>
                  <a:pt x="20250" y="2160"/>
                  <a:pt x="20250" y="2160"/>
                </a:cubicBezTo>
                <a:close/>
                <a:moveTo>
                  <a:pt x="1350" y="17280"/>
                </a:moveTo>
                <a:lnTo>
                  <a:pt x="10125" y="19954"/>
                </a:lnTo>
                <a:lnTo>
                  <a:pt x="10125" y="4165"/>
                </a:lnTo>
                <a:lnTo>
                  <a:pt x="1350" y="2160"/>
                </a:lnTo>
                <a:cubicBezTo>
                  <a:pt x="1350" y="2160"/>
                  <a:pt x="1350" y="17280"/>
                  <a:pt x="1350" y="17280"/>
                </a:cubicBezTo>
                <a:close/>
                <a:moveTo>
                  <a:pt x="10800" y="21600"/>
                </a:moveTo>
                <a:lnTo>
                  <a:pt x="0" y="18720"/>
                </a:lnTo>
                <a:lnTo>
                  <a:pt x="0" y="0"/>
                </a:lnTo>
                <a:lnTo>
                  <a:pt x="10800" y="2880"/>
                </a:lnTo>
                <a:lnTo>
                  <a:pt x="21600" y="0"/>
                </a:lnTo>
                <a:lnTo>
                  <a:pt x="21600" y="18720"/>
                </a:lnTo>
                <a:cubicBezTo>
                  <a:pt x="21600" y="18720"/>
                  <a:pt x="10800" y="21600"/>
                  <a:pt x="10800" y="21600"/>
                </a:cubicBezTo>
                <a:close/>
                <a:moveTo>
                  <a:pt x="10800" y="21600"/>
                </a:moveTo>
              </a:path>
            </a:pathLst>
          </a:custGeom>
          <a:solidFill>
            <a:schemeClr val="bg2"/>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50000"/>
              </a:lnSpc>
            </a:pPr>
            <a:endParaRPr lang="en-US" sz="3600">
              <a:cs typeface="+mn-ea"/>
              <a:sym typeface="+mn-lt"/>
            </a:endParaRPr>
          </a:p>
        </p:txBody>
      </p:sp>
      <p:sp>
        <p:nvSpPr>
          <p:cNvPr id="33" name="AutoShape 28"/>
          <p:cNvSpPr/>
          <p:nvPr/>
        </p:nvSpPr>
        <p:spPr bwMode="auto">
          <a:xfrm>
            <a:off x="1046750" y="4129040"/>
            <a:ext cx="318707" cy="319365"/>
          </a:xfrm>
          <a:custGeom>
            <a:avLst/>
            <a:gdLst/>
            <a:ahLst/>
            <a:cxnLst/>
            <a:rect l="0" t="0" r="r" b="b"/>
            <a:pathLst>
              <a:path w="21600" h="21600">
                <a:moveTo>
                  <a:pt x="6075" y="8775"/>
                </a:moveTo>
                <a:lnTo>
                  <a:pt x="7425" y="8775"/>
                </a:lnTo>
                <a:lnTo>
                  <a:pt x="7425" y="16875"/>
                </a:lnTo>
                <a:lnTo>
                  <a:pt x="6075" y="16875"/>
                </a:lnTo>
                <a:cubicBezTo>
                  <a:pt x="6075" y="16875"/>
                  <a:pt x="6075" y="8775"/>
                  <a:pt x="6075" y="8775"/>
                </a:cubicBezTo>
                <a:close/>
                <a:moveTo>
                  <a:pt x="10125" y="7425"/>
                </a:moveTo>
                <a:lnTo>
                  <a:pt x="11475" y="7425"/>
                </a:lnTo>
                <a:lnTo>
                  <a:pt x="11475" y="16875"/>
                </a:lnTo>
                <a:lnTo>
                  <a:pt x="10125" y="16875"/>
                </a:lnTo>
                <a:cubicBezTo>
                  <a:pt x="10125" y="16875"/>
                  <a:pt x="10125" y="7425"/>
                  <a:pt x="10125" y="7425"/>
                </a:cubicBezTo>
                <a:close/>
                <a:moveTo>
                  <a:pt x="14175" y="8775"/>
                </a:moveTo>
                <a:lnTo>
                  <a:pt x="15525" y="8775"/>
                </a:lnTo>
                <a:lnTo>
                  <a:pt x="15525" y="16875"/>
                </a:lnTo>
                <a:lnTo>
                  <a:pt x="14175" y="16875"/>
                </a:lnTo>
                <a:cubicBezTo>
                  <a:pt x="14175" y="16875"/>
                  <a:pt x="14175" y="8775"/>
                  <a:pt x="14175" y="8775"/>
                </a:cubicBezTo>
                <a:close/>
                <a:moveTo>
                  <a:pt x="18225" y="5400"/>
                </a:moveTo>
                <a:lnTo>
                  <a:pt x="18225" y="4725"/>
                </a:lnTo>
                <a:lnTo>
                  <a:pt x="18225" y="4050"/>
                </a:lnTo>
                <a:lnTo>
                  <a:pt x="17550" y="4050"/>
                </a:lnTo>
                <a:lnTo>
                  <a:pt x="4050" y="4050"/>
                </a:lnTo>
                <a:lnTo>
                  <a:pt x="3375" y="4050"/>
                </a:lnTo>
                <a:lnTo>
                  <a:pt x="3375" y="4725"/>
                </a:lnTo>
                <a:lnTo>
                  <a:pt x="3375" y="5400"/>
                </a:lnTo>
                <a:lnTo>
                  <a:pt x="3375" y="19575"/>
                </a:lnTo>
                <a:cubicBezTo>
                  <a:pt x="3375" y="19947"/>
                  <a:pt x="3677" y="20250"/>
                  <a:pt x="4050" y="20250"/>
                </a:cubicBezTo>
                <a:lnTo>
                  <a:pt x="17550" y="20250"/>
                </a:lnTo>
                <a:cubicBezTo>
                  <a:pt x="17923" y="20250"/>
                  <a:pt x="18225" y="19947"/>
                  <a:pt x="18225" y="19575"/>
                </a:cubicBezTo>
                <a:cubicBezTo>
                  <a:pt x="18225" y="19575"/>
                  <a:pt x="18225" y="5400"/>
                  <a:pt x="18225" y="5400"/>
                </a:cubicBezTo>
                <a:close/>
                <a:moveTo>
                  <a:pt x="12825" y="1350"/>
                </a:moveTo>
                <a:lnTo>
                  <a:pt x="8775" y="1350"/>
                </a:lnTo>
                <a:lnTo>
                  <a:pt x="8775" y="2700"/>
                </a:lnTo>
                <a:lnTo>
                  <a:pt x="12825" y="2700"/>
                </a:lnTo>
                <a:cubicBezTo>
                  <a:pt x="12825" y="2700"/>
                  <a:pt x="12825" y="1350"/>
                  <a:pt x="12825" y="1350"/>
                </a:cubicBezTo>
                <a:close/>
                <a:moveTo>
                  <a:pt x="20925" y="4050"/>
                </a:moveTo>
                <a:lnTo>
                  <a:pt x="19575" y="4050"/>
                </a:lnTo>
                <a:lnTo>
                  <a:pt x="19575" y="20250"/>
                </a:lnTo>
                <a:cubicBezTo>
                  <a:pt x="19575" y="20996"/>
                  <a:pt x="18970" y="21600"/>
                  <a:pt x="18225" y="21600"/>
                </a:cubicBezTo>
                <a:lnTo>
                  <a:pt x="3375" y="21600"/>
                </a:lnTo>
                <a:cubicBezTo>
                  <a:pt x="2629" y="21600"/>
                  <a:pt x="2025" y="20996"/>
                  <a:pt x="2025" y="20250"/>
                </a:cubicBezTo>
                <a:lnTo>
                  <a:pt x="2025" y="4050"/>
                </a:lnTo>
                <a:lnTo>
                  <a:pt x="675" y="4050"/>
                </a:lnTo>
                <a:cubicBezTo>
                  <a:pt x="302" y="4050"/>
                  <a:pt x="0" y="3748"/>
                  <a:pt x="0" y="3375"/>
                </a:cubicBezTo>
                <a:cubicBezTo>
                  <a:pt x="0" y="3002"/>
                  <a:pt x="302" y="2700"/>
                  <a:pt x="675" y="2700"/>
                </a:cubicBezTo>
                <a:lnTo>
                  <a:pt x="3375" y="2700"/>
                </a:lnTo>
                <a:lnTo>
                  <a:pt x="7425" y="2700"/>
                </a:lnTo>
                <a:lnTo>
                  <a:pt x="7425" y="675"/>
                </a:lnTo>
                <a:cubicBezTo>
                  <a:pt x="7425" y="302"/>
                  <a:pt x="7727" y="0"/>
                  <a:pt x="8100" y="0"/>
                </a:cubicBezTo>
                <a:lnTo>
                  <a:pt x="13500" y="0"/>
                </a:lnTo>
                <a:cubicBezTo>
                  <a:pt x="13873" y="0"/>
                  <a:pt x="14175" y="302"/>
                  <a:pt x="14175" y="675"/>
                </a:cubicBezTo>
                <a:lnTo>
                  <a:pt x="14175" y="2700"/>
                </a:lnTo>
                <a:lnTo>
                  <a:pt x="18225" y="2700"/>
                </a:lnTo>
                <a:lnTo>
                  <a:pt x="20925" y="2700"/>
                </a:lnTo>
                <a:cubicBezTo>
                  <a:pt x="21298" y="2700"/>
                  <a:pt x="21600" y="3002"/>
                  <a:pt x="21600" y="3375"/>
                </a:cubicBezTo>
                <a:cubicBezTo>
                  <a:pt x="21600" y="3748"/>
                  <a:pt x="21298" y="4050"/>
                  <a:pt x="20925" y="4050"/>
                </a:cubicBezTo>
                <a:close/>
                <a:moveTo>
                  <a:pt x="20925" y="4050"/>
                </a:moveTo>
              </a:path>
            </a:pathLst>
          </a:custGeom>
          <a:solidFill>
            <a:schemeClr val="bg2"/>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50000"/>
              </a:lnSpc>
            </a:pPr>
            <a:endParaRPr lang="en-US" sz="3600">
              <a:cs typeface="+mn-ea"/>
              <a:sym typeface="+mn-lt"/>
            </a:endParaRPr>
          </a:p>
        </p:txBody>
      </p:sp>
      <p:sp>
        <p:nvSpPr>
          <p:cNvPr id="2" name="矩形 1"/>
          <p:cNvSpPr/>
          <p:nvPr/>
        </p:nvSpPr>
        <p:spPr>
          <a:xfrm>
            <a:off x="776287" y="1429661"/>
            <a:ext cx="10633869" cy="2235200"/>
          </a:xfrm>
          <a:prstGeom prst="rect">
            <a:avLst/>
          </a:prstGeom>
          <a:blipFill>
            <a:blip r:embed="rId1"/>
            <a:srcRect/>
            <a:stretch>
              <a:fillRect t="-108202" b="-1069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par>
                          <p:cTn id="8" fill="hold">
                            <p:stCondLst>
                              <p:cond delay="600"/>
                            </p:stCondLst>
                            <p:childTnLst>
                              <p:par>
                                <p:cTn id="9" presetID="9"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dissolve">
                                      <p:cBhvr>
                                        <p:cTn id="11" dur="500"/>
                                        <p:tgtEl>
                                          <p:spTgt spid="33"/>
                                        </p:tgtEl>
                                      </p:cBhvr>
                                    </p:animEffect>
                                  </p:childTnLst>
                                </p:cTn>
                              </p:par>
                            </p:childTnLst>
                          </p:cTn>
                        </p:par>
                        <p:par>
                          <p:cTn id="12" fill="hold">
                            <p:stCondLst>
                              <p:cond delay="1100"/>
                            </p:stCondLst>
                            <p:childTnLst>
                              <p:par>
                                <p:cTn id="13" presetID="2" presetClass="entr" presetSubtype="2" fill="hold" grpId="0" nodeType="after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700"/>
                            </p:stCondLst>
                            <p:childTnLst>
                              <p:par>
                                <p:cTn id="18" presetID="2" presetClass="entr" presetSubtype="4" fill="hold" grpId="0" nodeType="afterEffect">
                                  <p:stCondLst>
                                    <p:cond delay="10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300"/>
                            </p:stCondLst>
                            <p:childTnLst>
                              <p:par>
                                <p:cTn id="23" presetID="9" presetClass="entr" presetSubtype="0" fill="hold" grpId="0" nodeType="afterEffect">
                                  <p:stCondLst>
                                    <p:cond delay="100"/>
                                  </p:stCondLst>
                                  <p:childTnLst>
                                    <p:set>
                                      <p:cBhvr>
                                        <p:cTn id="24" dur="1" fill="hold">
                                          <p:stCondLst>
                                            <p:cond delay="0"/>
                                          </p:stCondLst>
                                        </p:cTn>
                                        <p:tgtEl>
                                          <p:spTgt spid="23"/>
                                        </p:tgtEl>
                                        <p:attrNameLst>
                                          <p:attrName>style.visibility</p:attrName>
                                        </p:attrNameLst>
                                      </p:cBhvr>
                                      <p:to>
                                        <p:strVal val="visible"/>
                                      </p:to>
                                    </p:set>
                                    <p:animEffect transition="in" filter="dissolve">
                                      <p:cBhvr>
                                        <p:cTn id="25" dur="500"/>
                                        <p:tgtEl>
                                          <p:spTgt spid="23"/>
                                        </p:tgtEl>
                                      </p:cBhvr>
                                    </p:animEffect>
                                  </p:childTnLst>
                                </p:cTn>
                              </p:par>
                            </p:childTnLst>
                          </p:cTn>
                        </p:par>
                        <p:par>
                          <p:cTn id="26" fill="hold">
                            <p:stCondLst>
                              <p:cond delay="2900"/>
                            </p:stCondLst>
                            <p:childTnLst>
                              <p:par>
                                <p:cTn id="27" presetID="9"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dissolve">
                                      <p:cBhvr>
                                        <p:cTn id="29" dur="500"/>
                                        <p:tgtEl>
                                          <p:spTgt spid="32"/>
                                        </p:tgtEl>
                                      </p:cBhvr>
                                    </p:animEffect>
                                  </p:childTnLst>
                                </p:cTn>
                              </p:par>
                            </p:childTnLst>
                          </p:cTn>
                        </p:par>
                        <p:par>
                          <p:cTn id="30" fill="hold">
                            <p:stCondLst>
                              <p:cond delay="3400"/>
                            </p:stCondLst>
                            <p:childTnLst>
                              <p:par>
                                <p:cTn id="31" presetID="2" presetClass="entr" presetSubtype="2" fill="hold" grpId="0" nodeType="afterEffect">
                                  <p:stCondLst>
                                    <p:cond delay="1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1+#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4" fill="hold" grpId="0" nodeType="afterEffect">
                                  <p:stCondLst>
                                    <p:cond delay="1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4600"/>
                            </p:stCondLst>
                            <p:childTnLst>
                              <p:par>
                                <p:cTn id="41" presetID="9" presetClass="entr" presetSubtype="0" fill="hold" grpId="0" nodeType="afterEffect">
                                  <p:stCondLst>
                                    <p:cond delay="100"/>
                                  </p:stCondLst>
                                  <p:childTnLst>
                                    <p:set>
                                      <p:cBhvr>
                                        <p:cTn id="42" dur="1" fill="hold">
                                          <p:stCondLst>
                                            <p:cond delay="0"/>
                                          </p:stCondLst>
                                        </p:cTn>
                                        <p:tgtEl>
                                          <p:spTgt spid="27"/>
                                        </p:tgtEl>
                                        <p:attrNameLst>
                                          <p:attrName>style.visibility</p:attrName>
                                        </p:attrNameLst>
                                      </p:cBhvr>
                                      <p:to>
                                        <p:strVal val="visible"/>
                                      </p:to>
                                    </p:set>
                                    <p:animEffect transition="in" filter="dissolve">
                                      <p:cBhvr>
                                        <p:cTn id="43" dur="500"/>
                                        <p:tgtEl>
                                          <p:spTgt spid="27"/>
                                        </p:tgtEl>
                                      </p:cBhvr>
                                    </p:animEffect>
                                  </p:childTnLst>
                                </p:cTn>
                              </p:par>
                            </p:childTnLst>
                          </p:cTn>
                        </p:par>
                        <p:par>
                          <p:cTn id="44" fill="hold">
                            <p:stCondLst>
                              <p:cond delay="5200"/>
                            </p:stCondLst>
                            <p:childTnLst>
                              <p:par>
                                <p:cTn id="45" presetID="9"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dissolve">
                                      <p:cBhvr>
                                        <p:cTn id="47" dur="500"/>
                                        <p:tgtEl>
                                          <p:spTgt spid="31"/>
                                        </p:tgtEl>
                                      </p:cBhvr>
                                    </p:animEffect>
                                  </p:childTnLst>
                                </p:cTn>
                              </p:par>
                            </p:childTnLst>
                          </p:cTn>
                        </p:par>
                        <p:par>
                          <p:cTn id="48" fill="hold">
                            <p:stCondLst>
                              <p:cond delay="5700"/>
                            </p:stCondLst>
                            <p:childTnLst>
                              <p:par>
                                <p:cTn id="49" presetID="2" presetClass="entr" presetSubtype="2" fill="hold" grpId="0" nodeType="afterEffect">
                                  <p:stCondLst>
                                    <p:cond delay="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childTnLst>
                          </p:cTn>
                        </p:par>
                        <p:par>
                          <p:cTn id="53" fill="hold">
                            <p:stCondLst>
                              <p:cond delay="6300"/>
                            </p:stCondLst>
                            <p:childTnLst>
                              <p:par>
                                <p:cTn id="54" presetID="2" presetClass="entr" presetSubtype="4" fill="hold" grpId="0" nodeType="afterEffect">
                                  <p:stCondLst>
                                    <p:cond delay="10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ppt_x"/>
                                          </p:val>
                                        </p:tav>
                                        <p:tav tm="100000">
                                          <p:val>
                                            <p:strVal val="#ppt_x"/>
                                          </p:val>
                                        </p:tav>
                                      </p:tavLst>
                                    </p:anim>
                                    <p:anim calcmode="lin" valueType="num">
                                      <p:cBhvr additive="base">
                                        <p:cTn id="5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autoUpdateAnimBg="0"/>
      <p:bldP spid="20" grpId="0" bldLvl="0" animBg="1" autoUpdateAnimBg="0"/>
      <p:bldP spid="22" grpId="0" bldLvl="0" animBg="1" autoUpdateAnimBg="0"/>
      <p:bldP spid="23" grpId="0" bldLvl="0" animBg="1" autoUpdateAnimBg="0"/>
      <p:bldP spid="24" grpId="0" bldLvl="0" animBg="1" autoUpdateAnimBg="0"/>
      <p:bldP spid="26" grpId="0" bldLvl="0" animBg="1" autoUpdateAnimBg="0"/>
      <p:bldP spid="27" grpId="0" bldLvl="0" animBg="1" autoUpdateAnimBg="0"/>
      <p:bldP spid="28" grpId="0" bldLvl="0" animBg="1" autoUpdateAnimBg="0"/>
      <p:bldP spid="30" grpId="0" bldLvl="0" animBg="1" autoUpdateAnimBg="0"/>
      <p:bldP spid="31" grpId="0" bldLvl="0" animBg="1"/>
      <p:bldP spid="32" grpId="0" bldLvl="0" animBg="1"/>
      <p:bldP spid="3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67715" y="593090"/>
            <a:ext cx="609854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数据大盘</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stretch>
            <a:fillRect/>
          </a:stretch>
        </p:blipFill>
        <p:spPr>
          <a:xfrm>
            <a:off x="1045210" y="1115060"/>
            <a:ext cx="9712325" cy="573849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04875" y="524510"/>
            <a:ext cx="609854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运单信息</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stretch>
            <a:fillRect/>
          </a:stretch>
        </p:blipFill>
        <p:spPr>
          <a:xfrm>
            <a:off x="979170" y="1292860"/>
            <a:ext cx="9953625" cy="558736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82015" y="524510"/>
            <a:ext cx="609854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资金信息</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1243330" y="1158240"/>
            <a:ext cx="9705340" cy="574421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70585" y="524510"/>
            <a:ext cx="609854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税票信息</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1119505" y="1311910"/>
            <a:ext cx="9952990" cy="546163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82015" y="524510"/>
            <a:ext cx="609854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绥德网络货运监管服务平台</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异常分析</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tretch>
            <a:fillRect/>
          </a:stretch>
        </p:blipFill>
        <p:spPr>
          <a:xfrm>
            <a:off x="0" y="1263650"/>
            <a:ext cx="12192000" cy="43307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1426845" y="3648710"/>
            <a:ext cx="9338310" cy="706755"/>
          </a:xfrm>
          <a:prstGeom prst="rect">
            <a:avLst/>
          </a:prstGeom>
        </p:spPr>
        <p:txBody>
          <a:bodyPr wrap="none">
            <a:spAutoFit/>
          </a:bodyPr>
          <a:lstStyle/>
          <a:p>
            <a:pPr algn="ctr"/>
            <a:r>
              <a:rPr lang="zh-CN" altLang="en-US" sz="4000" b="1" dirty="0">
                <a:solidFill>
                  <a:schemeClr val="accent2">
                    <a:lumMod val="75000"/>
                  </a:schemeClr>
                </a:solidFill>
                <a:cs typeface="+mn-ea"/>
                <a:sym typeface="+mn-lt"/>
              </a:rPr>
              <a:t>绥德物流产业数字经济平台的价值和意义</a:t>
            </a:r>
            <a:endParaRPr lang="zh-CN" altLang="en-US" sz="4000" b="1" dirty="0">
              <a:solidFill>
                <a:schemeClr val="accent2">
                  <a:lumMod val="75000"/>
                </a:schemeClr>
              </a:solidFill>
              <a:cs typeface="+mn-ea"/>
              <a:sym typeface="+mn-lt"/>
            </a:endParaRPr>
          </a:p>
        </p:txBody>
      </p:sp>
      <p:sp>
        <p:nvSpPr>
          <p:cNvPr id="2" name="矩形 1"/>
          <p:cNvSpPr/>
          <p:nvPr/>
        </p:nvSpPr>
        <p:spPr>
          <a:xfrm>
            <a:off x="4723579" y="2161301"/>
            <a:ext cx="2851785" cy="706755"/>
          </a:xfrm>
          <a:prstGeom prst="rect">
            <a:avLst/>
          </a:prstGeom>
        </p:spPr>
        <p:txBody>
          <a:bodyPr wrap="none">
            <a:spAutoFit/>
          </a:bodyPr>
          <a:p>
            <a:pPr algn="ctr"/>
            <a:r>
              <a:rPr lang="en-US" altLang="zh-CN" sz="4000" b="1" dirty="0" smtClean="0">
                <a:cs typeface="+mn-ea"/>
                <a:sym typeface="+mn-lt"/>
              </a:rPr>
              <a:t>PART TWO</a:t>
            </a:r>
            <a:endParaRPr lang="zh-CN" altLang="en-US" sz="4000" b="1" dirty="0">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45808" y="508635"/>
            <a:ext cx="6454775" cy="521970"/>
          </a:xfrm>
          <a:prstGeom prst="rect">
            <a:avLst/>
          </a:prstGeom>
        </p:spPr>
        <p:txBody>
          <a:bodyPr wrap="none">
            <a:spAutoFit/>
          </a:bodyPr>
          <a:lstStyle/>
          <a:p>
            <a:pPr algn="ctr"/>
            <a:r>
              <a:rPr lang="en-US" altLang="zh-CN" sz="2800" b="1" dirty="0">
                <a:solidFill>
                  <a:schemeClr val="accent2">
                    <a:lumMod val="75000"/>
                  </a:schemeClr>
                </a:solidFill>
                <a:cs typeface="+mn-ea"/>
                <a:sym typeface="+mn-lt"/>
              </a:rPr>
              <a:t>数字经济+传统产业：融合带动价值蜕变</a:t>
            </a:r>
            <a:endParaRPr lang="en-US" altLang="zh-CN"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 name="Group 25"/>
          <p:cNvGrpSpPr/>
          <p:nvPr/>
        </p:nvGrpSpPr>
        <p:grpSpPr>
          <a:xfrm>
            <a:off x="4893734" y="1591735"/>
            <a:ext cx="2385484" cy="4307416"/>
            <a:chOff x="3670300" y="1193801"/>
            <a:chExt cx="1789113" cy="3230562"/>
          </a:xfrm>
        </p:grpSpPr>
        <p:sp>
          <p:nvSpPr>
            <p:cNvPr id="7" name="Freeform 5"/>
            <p:cNvSpPr/>
            <p:nvPr/>
          </p:nvSpPr>
          <p:spPr bwMode="auto">
            <a:xfrm>
              <a:off x="3732213" y="2327275"/>
              <a:ext cx="1060450" cy="1101725"/>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2" name="Freeform 6"/>
            <p:cNvSpPr/>
            <p:nvPr/>
          </p:nvSpPr>
          <p:spPr bwMode="auto">
            <a:xfrm>
              <a:off x="4398963" y="1797050"/>
              <a:ext cx="1060450" cy="1101725"/>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3" name="Freeform 7"/>
            <p:cNvSpPr/>
            <p:nvPr/>
          </p:nvSpPr>
          <p:spPr bwMode="auto">
            <a:xfrm>
              <a:off x="3670300" y="1193801"/>
              <a:ext cx="1060450" cy="1101725"/>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4" name="Freeform 8"/>
            <p:cNvSpPr/>
            <p:nvPr/>
          </p:nvSpPr>
          <p:spPr bwMode="auto">
            <a:xfrm>
              <a:off x="4459288" y="1257300"/>
              <a:ext cx="65088" cy="2792412"/>
            </a:xfrm>
            <a:custGeom>
              <a:avLst/>
              <a:gdLst>
                <a:gd name="T0" fmla="*/ 37 w 41"/>
                <a:gd name="T1" fmla="*/ 1759 h 1759"/>
                <a:gd name="T2" fmla="*/ 0 w 41"/>
                <a:gd name="T3" fmla="*/ 1742 h 1759"/>
                <a:gd name="T4" fmla="*/ 4 w 41"/>
                <a:gd name="T5" fmla="*/ 0 h 1759"/>
                <a:gd name="T6" fmla="*/ 41 w 41"/>
                <a:gd name="T7" fmla="*/ 0 h 1759"/>
                <a:gd name="T8" fmla="*/ 37 w 41"/>
                <a:gd name="T9" fmla="*/ 1759 h 1759"/>
              </a:gdLst>
              <a:ahLst/>
              <a:cxnLst>
                <a:cxn ang="0">
                  <a:pos x="T0" y="T1"/>
                </a:cxn>
                <a:cxn ang="0">
                  <a:pos x="T2" y="T3"/>
                </a:cxn>
                <a:cxn ang="0">
                  <a:pos x="T4" y="T5"/>
                </a:cxn>
                <a:cxn ang="0">
                  <a:pos x="T6" y="T7"/>
                </a:cxn>
                <a:cxn ang="0">
                  <a:pos x="T8" y="T9"/>
                </a:cxn>
              </a:cxnLst>
              <a:rect l="0" t="0" r="r" b="b"/>
              <a:pathLst>
                <a:path w="41" h="1759">
                  <a:moveTo>
                    <a:pt x="37" y="1759"/>
                  </a:moveTo>
                  <a:lnTo>
                    <a:pt x="0" y="1742"/>
                  </a:lnTo>
                  <a:lnTo>
                    <a:pt x="4" y="0"/>
                  </a:lnTo>
                  <a:lnTo>
                    <a:pt x="41" y="0"/>
                  </a:lnTo>
                  <a:lnTo>
                    <a:pt x="37" y="1759"/>
                  </a:lnTo>
                  <a:close/>
                </a:path>
              </a:pathLst>
            </a:custGeom>
            <a:solidFill>
              <a:schemeClr val="tx2">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5" name="Freeform 9"/>
            <p:cNvSpPr/>
            <p:nvPr/>
          </p:nvSpPr>
          <p:spPr bwMode="auto">
            <a:xfrm>
              <a:off x="4624862" y="1257300"/>
              <a:ext cx="63500" cy="2794000"/>
            </a:xfrm>
            <a:custGeom>
              <a:avLst/>
              <a:gdLst>
                <a:gd name="T0" fmla="*/ 34 w 40"/>
                <a:gd name="T1" fmla="*/ 1747 h 1760"/>
                <a:gd name="T2" fmla="*/ 0 w 40"/>
                <a:gd name="T3" fmla="*/ 1760 h 1760"/>
                <a:gd name="T4" fmla="*/ 5 w 40"/>
                <a:gd name="T5" fmla="*/ 0 h 1760"/>
                <a:gd name="T6" fmla="*/ 40 w 40"/>
                <a:gd name="T7" fmla="*/ 1 h 1760"/>
                <a:gd name="T8" fmla="*/ 34 w 40"/>
                <a:gd name="T9" fmla="*/ 1747 h 1760"/>
              </a:gdLst>
              <a:ahLst/>
              <a:cxnLst>
                <a:cxn ang="0">
                  <a:pos x="T0" y="T1"/>
                </a:cxn>
                <a:cxn ang="0">
                  <a:pos x="T2" y="T3"/>
                </a:cxn>
                <a:cxn ang="0">
                  <a:pos x="T4" y="T5"/>
                </a:cxn>
                <a:cxn ang="0">
                  <a:pos x="T6" y="T7"/>
                </a:cxn>
                <a:cxn ang="0">
                  <a:pos x="T8" y="T9"/>
                </a:cxn>
              </a:cxnLst>
              <a:rect l="0" t="0" r="r" b="b"/>
              <a:pathLst>
                <a:path w="40" h="1760">
                  <a:moveTo>
                    <a:pt x="34" y="1747"/>
                  </a:moveTo>
                  <a:lnTo>
                    <a:pt x="0" y="1760"/>
                  </a:lnTo>
                  <a:lnTo>
                    <a:pt x="5" y="0"/>
                  </a:lnTo>
                  <a:lnTo>
                    <a:pt x="40" y="1"/>
                  </a:lnTo>
                  <a:lnTo>
                    <a:pt x="34" y="1747"/>
                  </a:lnTo>
                  <a:close/>
                </a:path>
              </a:pathLst>
            </a:custGeom>
            <a:solidFill>
              <a:schemeClr val="tx2">
                <a:lumMod val="75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6" name="Freeform 10"/>
            <p:cNvSpPr/>
            <p:nvPr/>
          </p:nvSpPr>
          <p:spPr bwMode="auto">
            <a:xfrm>
              <a:off x="4508026" y="1257300"/>
              <a:ext cx="139700" cy="2794000"/>
            </a:xfrm>
            <a:custGeom>
              <a:avLst/>
              <a:gdLst>
                <a:gd name="T0" fmla="*/ 67 w 71"/>
                <a:gd name="T1" fmla="*/ 1760 h 1760"/>
                <a:gd name="T2" fmla="*/ 0 w 71"/>
                <a:gd name="T3" fmla="*/ 1759 h 1760"/>
                <a:gd name="T4" fmla="*/ 4 w 71"/>
                <a:gd name="T5" fmla="*/ 0 h 1760"/>
                <a:gd name="T6" fmla="*/ 71 w 71"/>
                <a:gd name="T7" fmla="*/ 0 h 1760"/>
                <a:gd name="T8" fmla="*/ 67 w 71"/>
                <a:gd name="T9" fmla="*/ 1760 h 1760"/>
              </a:gdLst>
              <a:ahLst/>
              <a:cxnLst>
                <a:cxn ang="0">
                  <a:pos x="T0" y="T1"/>
                </a:cxn>
                <a:cxn ang="0">
                  <a:pos x="T2" y="T3"/>
                </a:cxn>
                <a:cxn ang="0">
                  <a:pos x="T4" y="T5"/>
                </a:cxn>
                <a:cxn ang="0">
                  <a:pos x="T6" y="T7"/>
                </a:cxn>
                <a:cxn ang="0">
                  <a:pos x="T8" y="T9"/>
                </a:cxn>
              </a:cxnLst>
              <a:rect l="0" t="0" r="r" b="b"/>
              <a:pathLst>
                <a:path w="71" h="1760">
                  <a:moveTo>
                    <a:pt x="67" y="1760"/>
                  </a:moveTo>
                  <a:lnTo>
                    <a:pt x="0" y="1759"/>
                  </a:lnTo>
                  <a:lnTo>
                    <a:pt x="4" y="0"/>
                  </a:lnTo>
                  <a:lnTo>
                    <a:pt x="71" y="0"/>
                  </a:lnTo>
                  <a:lnTo>
                    <a:pt x="67" y="1760"/>
                  </a:lnTo>
                  <a:close/>
                </a:path>
              </a:pathLst>
            </a:custGeom>
            <a:solidFill>
              <a:schemeClr val="tx2"/>
            </a:solidFill>
            <a:ln>
              <a:noFill/>
            </a:ln>
          </p:spPr>
          <p:txBody>
            <a:bodyPr vert="horz" wrap="square" lIns="121920" tIns="60960" rIns="121920" bIns="60960" numCol="1" anchor="t" anchorCtr="0" compatLnSpc="1"/>
            <a:lstStyle/>
            <a:p>
              <a:endParaRPr lang="en-US" sz="2400">
                <a:cs typeface="+mn-ea"/>
                <a:sym typeface="+mn-lt"/>
              </a:endParaRPr>
            </a:p>
          </p:txBody>
        </p:sp>
        <p:sp>
          <p:nvSpPr>
            <p:cNvPr id="17" name="Freeform 11"/>
            <p:cNvSpPr/>
            <p:nvPr/>
          </p:nvSpPr>
          <p:spPr bwMode="auto">
            <a:xfrm>
              <a:off x="4459288" y="3973513"/>
              <a:ext cx="215900" cy="450850"/>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chemeClr val="accent2">
                <a:lumMod val="40000"/>
                <a:lumOff val="6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8" name="Freeform 12"/>
            <p:cNvSpPr/>
            <p:nvPr/>
          </p:nvSpPr>
          <p:spPr bwMode="auto">
            <a:xfrm>
              <a:off x="4532313" y="4244975"/>
              <a:ext cx="77788" cy="179387"/>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lumMod val="5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19" name="Rectangle 13"/>
            <p:cNvSpPr>
              <a:spLocks noChangeArrowheads="1"/>
            </p:cNvSpPr>
            <p:nvPr/>
          </p:nvSpPr>
          <p:spPr bwMode="auto">
            <a:xfrm>
              <a:off x="4465638" y="1257300"/>
              <a:ext cx="219075" cy="196850"/>
            </a:xfrm>
            <a:prstGeom prst="rect">
              <a:avLst/>
            </a:prstGeom>
            <a:solidFill>
              <a:schemeClr val="tx2">
                <a:lumMod val="50000"/>
              </a:schemeClr>
            </a:solidFill>
            <a:ln>
              <a:noFill/>
            </a:ln>
          </p:spPr>
          <p:txBody>
            <a:bodyPr vert="horz" wrap="square" lIns="121920" tIns="60960" rIns="121920" bIns="60960" numCol="1" anchor="t" anchorCtr="0" compatLnSpc="1"/>
            <a:lstStyle/>
            <a:p>
              <a:endParaRPr lang="en-US" sz="2400">
                <a:cs typeface="+mn-ea"/>
                <a:sym typeface="+mn-lt"/>
              </a:endParaRPr>
            </a:p>
          </p:txBody>
        </p:sp>
        <p:sp>
          <p:nvSpPr>
            <p:cNvPr id="20" name="Freeform 14"/>
            <p:cNvSpPr/>
            <p:nvPr/>
          </p:nvSpPr>
          <p:spPr bwMode="auto">
            <a:xfrm>
              <a:off x="4459288" y="2008188"/>
              <a:ext cx="274638" cy="2043112"/>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21" name="Freeform 15"/>
            <p:cNvSpPr/>
            <p:nvPr/>
          </p:nvSpPr>
          <p:spPr bwMode="auto">
            <a:xfrm>
              <a:off x="4395788" y="2611438"/>
              <a:ext cx="280988" cy="1435100"/>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3"/>
            </a:solidFill>
            <a:ln>
              <a:noFill/>
            </a:ln>
          </p:spPr>
          <p:txBody>
            <a:bodyPr vert="horz" wrap="square" lIns="121920" tIns="60960" rIns="121920" bIns="60960" numCol="1" anchor="t" anchorCtr="0" compatLnSpc="1"/>
            <a:lstStyle/>
            <a:p>
              <a:endParaRPr lang="en-US" sz="2400">
                <a:cs typeface="+mn-ea"/>
                <a:sym typeface="+mn-lt"/>
              </a:endParaRPr>
            </a:p>
          </p:txBody>
        </p:sp>
        <p:sp>
          <p:nvSpPr>
            <p:cNvPr id="22" name="Freeform 16"/>
            <p:cNvSpPr/>
            <p:nvPr/>
          </p:nvSpPr>
          <p:spPr bwMode="auto">
            <a:xfrm>
              <a:off x="4513263" y="3143250"/>
              <a:ext cx="282575" cy="906462"/>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chemeClr val="accent1"/>
            </a:solidFill>
            <a:ln>
              <a:noFill/>
            </a:ln>
          </p:spPr>
          <p:txBody>
            <a:bodyPr vert="horz" wrap="square" lIns="121920" tIns="60960" rIns="121920" bIns="60960" numCol="1" anchor="t" anchorCtr="0" compatLnSpc="1"/>
            <a:lstStyle/>
            <a:p>
              <a:endParaRPr lang="en-US" sz="2400">
                <a:cs typeface="+mn-ea"/>
                <a:sym typeface="+mn-lt"/>
              </a:endParaRPr>
            </a:p>
          </p:txBody>
        </p:sp>
        <p:sp>
          <p:nvSpPr>
            <p:cNvPr id="23" name="Freeform 127"/>
            <p:cNvSpPr>
              <a:spLocks noEditPoints="1"/>
            </p:cNvSpPr>
            <p:nvPr/>
          </p:nvSpPr>
          <p:spPr bwMode="auto">
            <a:xfrm>
              <a:off x="3913439" y="1385509"/>
              <a:ext cx="151355" cy="275416"/>
            </a:xfrm>
            <a:custGeom>
              <a:avLst/>
              <a:gdLst>
                <a:gd name="T0" fmla="*/ 26 w 26"/>
                <a:gd name="T1" fmla="*/ 11 h 47"/>
                <a:gd name="T2" fmla="*/ 26 w 26"/>
                <a:gd name="T3" fmla="*/ 5 h 47"/>
                <a:gd name="T4" fmla="*/ 13 w 26"/>
                <a:gd name="T5" fmla="*/ 0 h 47"/>
                <a:gd name="T6" fmla="*/ 0 w 26"/>
                <a:gd name="T7" fmla="*/ 5 h 47"/>
                <a:gd name="T8" fmla="*/ 0 w 26"/>
                <a:gd name="T9" fmla="*/ 11 h 47"/>
                <a:gd name="T10" fmla="*/ 9 w 26"/>
                <a:gd name="T11" fmla="*/ 24 h 47"/>
                <a:gd name="T12" fmla="*/ 0 w 26"/>
                <a:gd name="T13" fmla="*/ 36 h 47"/>
                <a:gd name="T14" fmla="*/ 0 w 26"/>
                <a:gd name="T15" fmla="*/ 42 h 47"/>
                <a:gd name="T16" fmla="*/ 13 w 26"/>
                <a:gd name="T17" fmla="*/ 47 h 47"/>
                <a:gd name="T18" fmla="*/ 26 w 26"/>
                <a:gd name="T19" fmla="*/ 42 h 47"/>
                <a:gd name="T20" fmla="*/ 26 w 26"/>
                <a:gd name="T21" fmla="*/ 36 h 47"/>
                <a:gd name="T22" fmla="*/ 17 w 26"/>
                <a:gd name="T23" fmla="*/ 24 h 47"/>
                <a:gd name="T24" fmla="*/ 26 w 26"/>
                <a:gd name="T25" fmla="*/ 11 h 47"/>
                <a:gd name="T26" fmla="*/ 4 w 26"/>
                <a:gd name="T27" fmla="*/ 6 h 47"/>
                <a:gd name="T28" fmla="*/ 13 w 26"/>
                <a:gd name="T29" fmla="*/ 3 h 47"/>
                <a:gd name="T30" fmla="*/ 23 w 26"/>
                <a:gd name="T31" fmla="*/ 6 h 47"/>
                <a:gd name="T32" fmla="*/ 24 w 26"/>
                <a:gd name="T33" fmla="*/ 7 h 47"/>
                <a:gd name="T34" fmla="*/ 13 w 26"/>
                <a:gd name="T35" fmla="*/ 9 h 47"/>
                <a:gd name="T36" fmla="*/ 3 w 26"/>
                <a:gd name="T37" fmla="*/ 7 h 47"/>
                <a:gd name="T38" fmla="*/ 4 w 26"/>
                <a:gd name="T39" fmla="*/ 6 h 47"/>
                <a:gd name="T40" fmla="*/ 15 w 26"/>
                <a:gd name="T41" fmla="*/ 24 h 47"/>
                <a:gd name="T42" fmla="*/ 19 w 26"/>
                <a:gd name="T43" fmla="*/ 31 h 47"/>
                <a:gd name="T44" fmla="*/ 24 w 26"/>
                <a:gd name="T45" fmla="*/ 36 h 47"/>
                <a:gd name="T46" fmla="*/ 24 w 26"/>
                <a:gd name="T47" fmla="*/ 39 h 47"/>
                <a:gd name="T48" fmla="*/ 15 w 26"/>
                <a:gd name="T49" fmla="*/ 34 h 47"/>
                <a:gd name="T50" fmla="*/ 12 w 26"/>
                <a:gd name="T51" fmla="*/ 34 h 47"/>
                <a:gd name="T52" fmla="*/ 3 w 26"/>
                <a:gd name="T53" fmla="*/ 39 h 47"/>
                <a:gd name="T54" fmla="*/ 3 w 26"/>
                <a:gd name="T55" fmla="*/ 36 h 47"/>
                <a:gd name="T56" fmla="*/ 7 w 26"/>
                <a:gd name="T57" fmla="*/ 31 h 47"/>
                <a:gd name="T58" fmla="*/ 12 w 26"/>
                <a:gd name="T59" fmla="*/ 24 h 47"/>
                <a:gd name="T60" fmla="*/ 7 w 26"/>
                <a:gd name="T61" fmla="*/ 17 h 47"/>
                <a:gd name="T62" fmla="*/ 3 w 26"/>
                <a:gd name="T63" fmla="*/ 11 h 47"/>
                <a:gd name="T64" fmla="*/ 3 w 26"/>
                <a:gd name="T65" fmla="*/ 9 h 47"/>
                <a:gd name="T66" fmla="*/ 13 w 26"/>
                <a:gd name="T67" fmla="*/ 11 h 47"/>
                <a:gd name="T68" fmla="*/ 24 w 26"/>
                <a:gd name="T69" fmla="*/ 9 h 47"/>
                <a:gd name="T70" fmla="*/ 24 w 26"/>
                <a:gd name="T71" fmla="*/ 11 h 47"/>
                <a:gd name="T72" fmla="*/ 19 w 26"/>
                <a:gd name="T73" fmla="*/ 17 h 47"/>
                <a:gd name="T74" fmla="*/ 15 w 26"/>
                <a:gd name="T75"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47">
                  <a:moveTo>
                    <a:pt x="26" y="11"/>
                  </a:moveTo>
                  <a:cubicBezTo>
                    <a:pt x="26" y="6"/>
                    <a:pt x="26" y="5"/>
                    <a:pt x="26" y="5"/>
                  </a:cubicBezTo>
                  <a:cubicBezTo>
                    <a:pt x="26" y="4"/>
                    <a:pt x="21" y="0"/>
                    <a:pt x="13" y="0"/>
                  </a:cubicBezTo>
                  <a:cubicBezTo>
                    <a:pt x="6" y="0"/>
                    <a:pt x="0" y="4"/>
                    <a:pt x="0" y="5"/>
                  </a:cubicBezTo>
                  <a:cubicBezTo>
                    <a:pt x="0" y="5"/>
                    <a:pt x="0" y="6"/>
                    <a:pt x="0" y="11"/>
                  </a:cubicBezTo>
                  <a:cubicBezTo>
                    <a:pt x="0" y="16"/>
                    <a:pt x="9" y="20"/>
                    <a:pt x="9" y="24"/>
                  </a:cubicBezTo>
                  <a:cubicBezTo>
                    <a:pt x="9" y="27"/>
                    <a:pt x="0" y="31"/>
                    <a:pt x="0" y="36"/>
                  </a:cubicBezTo>
                  <a:cubicBezTo>
                    <a:pt x="0" y="41"/>
                    <a:pt x="0" y="42"/>
                    <a:pt x="0" y="42"/>
                  </a:cubicBezTo>
                  <a:cubicBezTo>
                    <a:pt x="0" y="44"/>
                    <a:pt x="6" y="47"/>
                    <a:pt x="13" y="47"/>
                  </a:cubicBezTo>
                  <a:cubicBezTo>
                    <a:pt x="21" y="47"/>
                    <a:pt x="26" y="44"/>
                    <a:pt x="26" y="42"/>
                  </a:cubicBezTo>
                  <a:cubicBezTo>
                    <a:pt x="26" y="42"/>
                    <a:pt x="26" y="41"/>
                    <a:pt x="26" y="36"/>
                  </a:cubicBezTo>
                  <a:cubicBezTo>
                    <a:pt x="26" y="31"/>
                    <a:pt x="17" y="27"/>
                    <a:pt x="17" y="24"/>
                  </a:cubicBezTo>
                  <a:cubicBezTo>
                    <a:pt x="17" y="20"/>
                    <a:pt x="26" y="16"/>
                    <a:pt x="26" y="11"/>
                  </a:cubicBezTo>
                  <a:close/>
                  <a:moveTo>
                    <a:pt x="4" y="6"/>
                  </a:moveTo>
                  <a:cubicBezTo>
                    <a:pt x="5" y="5"/>
                    <a:pt x="9" y="3"/>
                    <a:pt x="13" y="3"/>
                  </a:cubicBezTo>
                  <a:cubicBezTo>
                    <a:pt x="18" y="3"/>
                    <a:pt x="23" y="6"/>
                    <a:pt x="23" y="6"/>
                  </a:cubicBezTo>
                  <a:cubicBezTo>
                    <a:pt x="23" y="6"/>
                    <a:pt x="25" y="6"/>
                    <a:pt x="24" y="7"/>
                  </a:cubicBezTo>
                  <a:cubicBezTo>
                    <a:pt x="22" y="8"/>
                    <a:pt x="18" y="9"/>
                    <a:pt x="13" y="9"/>
                  </a:cubicBezTo>
                  <a:cubicBezTo>
                    <a:pt x="9" y="9"/>
                    <a:pt x="5" y="8"/>
                    <a:pt x="3" y="7"/>
                  </a:cubicBezTo>
                  <a:cubicBezTo>
                    <a:pt x="2" y="6"/>
                    <a:pt x="4" y="6"/>
                    <a:pt x="4" y="6"/>
                  </a:cubicBezTo>
                  <a:close/>
                  <a:moveTo>
                    <a:pt x="15" y="24"/>
                  </a:moveTo>
                  <a:cubicBezTo>
                    <a:pt x="15" y="26"/>
                    <a:pt x="17" y="28"/>
                    <a:pt x="19" y="31"/>
                  </a:cubicBezTo>
                  <a:cubicBezTo>
                    <a:pt x="21" y="32"/>
                    <a:pt x="24" y="35"/>
                    <a:pt x="24" y="36"/>
                  </a:cubicBezTo>
                  <a:cubicBezTo>
                    <a:pt x="24" y="39"/>
                    <a:pt x="24" y="39"/>
                    <a:pt x="24" y="39"/>
                  </a:cubicBezTo>
                  <a:cubicBezTo>
                    <a:pt x="21" y="38"/>
                    <a:pt x="15" y="37"/>
                    <a:pt x="15" y="34"/>
                  </a:cubicBezTo>
                  <a:cubicBezTo>
                    <a:pt x="15" y="32"/>
                    <a:pt x="12" y="32"/>
                    <a:pt x="12" y="34"/>
                  </a:cubicBezTo>
                  <a:cubicBezTo>
                    <a:pt x="12" y="37"/>
                    <a:pt x="5" y="38"/>
                    <a:pt x="3" y="39"/>
                  </a:cubicBezTo>
                  <a:cubicBezTo>
                    <a:pt x="3" y="36"/>
                    <a:pt x="3" y="36"/>
                    <a:pt x="3" y="36"/>
                  </a:cubicBezTo>
                  <a:cubicBezTo>
                    <a:pt x="3" y="35"/>
                    <a:pt x="6" y="32"/>
                    <a:pt x="7" y="31"/>
                  </a:cubicBezTo>
                  <a:cubicBezTo>
                    <a:pt x="10" y="28"/>
                    <a:pt x="12" y="26"/>
                    <a:pt x="12" y="24"/>
                  </a:cubicBezTo>
                  <a:cubicBezTo>
                    <a:pt x="12" y="21"/>
                    <a:pt x="10" y="19"/>
                    <a:pt x="7" y="17"/>
                  </a:cubicBezTo>
                  <a:cubicBezTo>
                    <a:pt x="6" y="15"/>
                    <a:pt x="3" y="12"/>
                    <a:pt x="3" y="11"/>
                  </a:cubicBezTo>
                  <a:cubicBezTo>
                    <a:pt x="3" y="9"/>
                    <a:pt x="3" y="9"/>
                    <a:pt x="3" y="9"/>
                  </a:cubicBezTo>
                  <a:cubicBezTo>
                    <a:pt x="5" y="10"/>
                    <a:pt x="9" y="11"/>
                    <a:pt x="13" y="11"/>
                  </a:cubicBezTo>
                  <a:cubicBezTo>
                    <a:pt x="18" y="11"/>
                    <a:pt x="21" y="10"/>
                    <a:pt x="24" y="9"/>
                  </a:cubicBezTo>
                  <a:cubicBezTo>
                    <a:pt x="24" y="11"/>
                    <a:pt x="24" y="11"/>
                    <a:pt x="24" y="11"/>
                  </a:cubicBezTo>
                  <a:cubicBezTo>
                    <a:pt x="24" y="12"/>
                    <a:pt x="21" y="15"/>
                    <a:pt x="19" y="17"/>
                  </a:cubicBezTo>
                  <a:cubicBezTo>
                    <a:pt x="17" y="19"/>
                    <a:pt x="15" y="21"/>
                    <a:pt x="15"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sp>
          <p:nvSpPr>
            <p:cNvPr id="24" name="Freeform 139"/>
            <p:cNvSpPr/>
            <p:nvPr/>
          </p:nvSpPr>
          <p:spPr bwMode="auto">
            <a:xfrm>
              <a:off x="3921767" y="2487234"/>
              <a:ext cx="265490" cy="245640"/>
            </a:xfrm>
            <a:custGeom>
              <a:avLst/>
              <a:gdLst>
                <a:gd name="T0" fmla="*/ 35 w 45"/>
                <a:gd name="T1" fmla="*/ 32 h 42"/>
                <a:gd name="T2" fmla="*/ 27 w 45"/>
                <a:gd name="T3" fmla="*/ 24 h 42"/>
                <a:gd name="T4" fmla="*/ 30 w 45"/>
                <a:gd name="T5" fmla="*/ 18 h 42"/>
                <a:gd name="T6" fmla="*/ 32 w 45"/>
                <a:gd name="T7" fmla="*/ 14 h 42"/>
                <a:gd name="T8" fmla="*/ 31 w 45"/>
                <a:gd name="T9" fmla="*/ 12 h 42"/>
                <a:gd name="T10" fmla="*/ 32 w 45"/>
                <a:gd name="T11" fmla="*/ 8 h 42"/>
                <a:gd name="T12" fmla="*/ 22 w 45"/>
                <a:gd name="T13" fmla="*/ 0 h 42"/>
                <a:gd name="T14" fmla="*/ 13 w 45"/>
                <a:gd name="T15" fmla="*/ 8 h 42"/>
                <a:gd name="T16" fmla="*/ 14 w 45"/>
                <a:gd name="T17" fmla="*/ 12 h 42"/>
                <a:gd name="T18" fmla="*/ 13 w 45"/>
                <a:gd name="T19" fmla="*/ 14 h 42"/>
                <a:gd name="T20" fmla="*/ 15 w 45"/>
                <a:gd name="T21" fmla="*/ 18 h 42"/>
                <a:gd name="T22" fmla="*/ 18 w 45"/>
                <a:gd name="T23" fmla="*/ 24 h 42"/>
                <a:gd name="T24" fmla="*/ 10 w 45"/>
                <a:gd name="T25" fmla="*/ 32 h 42"/>
                <a:gd name="T26" fmla="*/ 0 w 45"/>
                <a:gd name="T27" fmla="*/ 37 h 42"/>
                <a:gd name="T28" fmla="*/ 0 w 45"/>
                <a:gd name="T29" fmla="*/ 42 h 42"/>
                <a:gd name="T30" fmla="*/ 22 w 45"/>
                <a:gd name="T31" fmla="*/ 42 h 42"/>
                <a:gd name="T32" fmla="*/ 45 w 45"/>
                <a:gd name="T33" fmla="*/ 42 h 42"/>
                <a:gd name="T34" fmla="*/ 45 w 45"/>
                <a:gd name="T35" fmla="*/ 37 h 42"/>
                <a:gd name="T36" fmla="*/ 35 w 45"/>
                <a:gd name="T37"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42">
                  <a:moveTo>
                    <a:pt x="35" y="32"/>
                  </a:moveTo>
                  <a:cubicBezTo>
                    <a:pt x="29" y="30"/>
                    <a:pt x="27" y="28"/>
                    <a:pt x="27" y="24"/>
                  </a:cubicBezTo>
                  <a:cubicBezTo>
                    <a:pt x="27" y="22"/>
                    <a:pt x="29" y="22"/>
                    <a:pt x="30" y="18"/>
                  </a:cubicBezTo>
                  <a:cubicBezTo>
                    <a:pt x="30" y="16"/>
                    <a:pt x="32" y="18"/>
                    <a:pt x="32" y="14"/>
                  </a:cubicBezTo>
                  <a:cubicBezTo>
                    <a:pt x="32" y="13"/>
                    <a:pt x="31" y="12"/>
                    <a:pt x="31" y="12"/>
                  </a:cubicBezTo>
                  <a:cubicBezTo>
                    <a:pt x="31" y="12"/>
                    <a:pt x="32" y="10"/>
                    <a:pt x="32" y="8"/>
                  </a:cubicBezTo>
                  <a:cubicBezTo>
                    <a:pt x="32" y="6"/>
                    <a:pt x="31" y="0"/>
                    <a:pt x="22" y="0"/>
                  </a:cubicBezTo>
                  <a:cubicBezTo>
                    <a:pt x="14" y="0"/>
                    <a:pt x="13" y="6"/>
                    <a:pt x="13" y="8"/>
                  </a:cubicBezTo>
                  <a:cubicBezTo>
                    <a:pt x="13" y="10"/>
                    <a:pt x="14" y="12"/>
                    <a:pt x="14" y="12"/>
                  </a:cubicBezTo>
                  <a:cubicBezTo>
                    <a:pt x="14" y="12"/>
                    <a:pt x="13" y="13"/>
                    <a:pt x="13" y="14"/>
                  </a:cubicBezTo>
                  <a:cubicBezTo>
                    <a:pt x="13" y="18"/>
                    <a:pt x="15" y="16"/>
                    <a:pt x="15" y="18"/>
                  </a:cubicBezTo>
                  <a:cubicBezTo>
                    <a:pt x="16" y="22"/>
                    <a:pt x="18" y="22"/>
                    <a:pt x="18" y="24"/>
                  </a:cubicBezTo>
                  <a:cubicBezTo>
                    <a:pt x="18" y="28"/>
                    <a:pt x="16" y="30"/>
                    <a:pt x="10" y="32"/>
                  </a:cubicBezTo>
                  <a:cubicBezTo>
                    <a:pt x="4" y="34"/>
                    <a:pt x="0" y="36"/>
                    <a:pt x="0" y="37"/>
                  </a:cubicBezTo>
                  <a:cubicBezTo>
                    <a:pt x="0" y="39"/>
                    <a:pt x="0" y="42"/>
                    <a:pt x="0" y="42"/>
                  </a:cubicBezTo>
                  <a:cubicBezTo>
                    <a:pt x="22" y="42"/>
                    <a:pt x="22" y="42"/>
                    <a:pt x="22" y="42"/>
                  </a:cubicBezTo>
                  <a:cubicBezTo>
                    <a:pt x="45" y="42"/>
                    <a:pt x="45" y="42"/>
                    <a:pt x="45" y="42"/>
                  </a:cubicBezTo>
                  <a:cubicBezTo>
                    <a:pt x="45" y="42"/>
                    <a:pt x="45" y="39"/>
                    <a:pt x="45" y="37"/>
                  </a:cubicBezTo>
                  <a:cubicBezTo>
                    <a:pt x="45" y="36"/>
                    <a:pt x="41" y="34"/>
                    <a:pt x="35"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sp>
          <p:nvSpPr>
            <p:cNvPr id="25" name="Freeform 155"/>
            <p:cNvSpPr>
              <a:spLocks noEditPoints="1"/>
            </p:cNvSpPr>
            <p:nvPr/>
          </p:nvSpPr>
          <p:spPr bwMode="auto">
            <a:xfrm>
              <a:off x="4988375" y="1972453"/>
              <a:ext cx="249674" cy="264022"/>
            </a:xfrm>
            <a:custGeom>
              <a:avLst/>
              <a:gdLst>
                <a:gd name="T0" fmla="*/ 13 w 37"/>
                <a:gd name="T1" fmla="*/ 31 h 39"/>
                <a:gd name="T2" fmla="*/ 11 w 37"/>
                <a:gd name="T3" fmla="*/ 33 h 39"/>
                <a:gd name="T4" fmla="*/ 5 w 37"/>
                <a:gd name="T5" fmla="*/ 33 h 39"/>
                <a:gd name="T6" fmla="*/ 4 w 37"/>
                <a:gd name="T7" fmla="*/ 30 h 39"/>
                <a:gd name="T8" fmla="*/ 5 w 37"/>
                <a:gd name="T9" fmla="*/ 27 h 39"/>
                <a:gd name="T10" fmla="*/ 12 w 37"/>
                <a:gd name="T11" fmla="*/ 20 h 39"/>
                <a:gd name="T12" fmla="*/ 19 w 37"/>
                <a:gd name="T13" fmla="*/ 18 h 39"/>
                <a:gd name="T14" fmla="*/ 22 w 37"/>
                <a:gd name="T15" fmla="*/ 18 h 39"/>
                <a:gd name="T16" fmla="*/ 22 w 37"/>
                <a:gd name="T17" fmla="*/ 15 h 39"/>
                <a:gd name="T18" fmla="*/ 9 w 37"/>
                <a:gd name="T19" fmla="*/ 17 h 39"/>
                <a:gd name="T20" fmla="*/ 2 w 37"/>
                <a:gd name="T21" fmla="*/ 24 h 39"/>
                <a:gd name="T22" fmla="*/ 0 w 37"/>
                <a:gd name="T23" fmla="*/ 30 h 39"/>
                <a:gd name="T24" fmla="*/ 2 w 37"/>
                <a:gd name="T25" fmla="*/ 36 h 39"/>
                <a:gd name="T26" fmla="*/ 8 w 37"/>
                <a:gd name="T27" fmla="*/ 39 h 39"/>
                <a:gd name="T28" fmla="*/ 15 w 37"/>
                <a:gd name="T29" fmla="*/ 36 h 39"/>
                <a:gd name="T30" fmla="*/ 17 w 37"/>
                <a:gd name="T31" fmla="*/ 34 h 39"/>
                <a:gd name="T32" fmla="*/ 17 w 37"/>
                <a:gd name="T33" fmla="*/ 31 h 39"/>
                <a:gd name="T34" fmla="*/ 13 w 37"/>
                <a:gd name="T35" fmla="*/ 31 h 39"/>
                <a:gd name="T36" fmla="*/ 35 w 37"/>
                <a:gd name="T37" fmla="*/ 4 h 39"/>
                <a:gd name="T38" fmla="*/ 22 w 37"/>
                <a:gd name="T39" fmla="*/ 3 h 39"/>
                <a:gd name="T40" fmla="*/ 20 w 37"/>
                <a:gd name="T41" fmla="*/ 6 h 39"/>
                <a:gd name="T42" fmla="*/ 20 w 37"/>
                <a:gd name="T43" fmla="*/ 9 h 39"/>
                <a:gd name="T44" fmla="*/ 23 w 37"/>
                <a:gd name="T45" fmla="*/ 9 h 39"/>
                <a:gd name="T46" fmla="*/ 26 w 37"/>
                <a:gd name="T47" fmla="*/ 7 h 39"/>
                <a:gd name="T48" fmla="*/ 31 w 37"/>
                <a:gd name="T49" fmla="*/ 7 h 39"/>
                <a:gd name="T50" fmla="*/ 32 w 37"/>
                <a:gd name="T51" fmla="*/ 10 h 39"/>
                <a:gd name="T52" fmla="*/ 31 w 37"/>
                <a:gd name="T53" fmla="*/ 13 h 39"/>
                <a:gd name="T54" fmla="*/ 24 w 37"/>
                <a:gd name="T55" fmla="*/ 21 h 39"/>
                <a:gd name="T56" fmla="*/ 18 w 37"/>
                <a:gd name="T57" fmla="*/ 22 h 39"/>
                <a:gd name="T58" fmla="*/ 15 w 37"/>
                <a:gd name="T59" fmla="*/ 22 h 39"/>
                <a:gd name="T60" fmla="*/ 15 w 37"/>
                <a:gd name="T61" fmla="*/ 25 h 39"/>
                <a:gd name="T62" fmla="*/ 20 w 37"/>
                <a:gd name="T63" fmla="*/ 27 h 39"/>
                <a:gd name="T64" fmla="*/ 27 w 37"/>
                <a:gd name="T65" fmla="*/ 24 h 39"/>
                <a:gd name="T66" fmla="*/ 35 w 37"/>
                <a:gd name="T67" fmla="*/ 16 h 39"/>
                <a:gd name="T68" fmla="*/ 37 w 37"/>
                <a:gd name="T69" fmla="*/ 10 h 39"/>
                <a:gd name="T70" fmla="*/ 35 w 37"/>
                <a:gd name="T7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39">
                  <a:moveTo>
                    <a:pt x="13" y="31"/>
                  </a:moveTo>
                  <a:cubicBezTo>
                    <a:pt x="11" y="33"/>
                    <a:pt x="11" y="33"/>
                    <a:pt x="11" y="33"/>
                  </a:cubicBezTo>
                  <a:cubicBezTo>
                    <a:pt x="10" y="34"/>
                    <a:pt x="7" y="34"/>
                    <a:pt x="5" y="33"/>
                  </a:cubicBezTo>
                  <a:cubicBezTo>
                    <a:pt x="5" y="32"/>
                    <a:pt x="4" y="31"/>
                    <a:pt x="4" y="30"/>
                  </a:cubicBezTo>
                  <a:cubicBezTo>
                    <a:pt x="4" y="29"/>
                    <a:pt x="5" y="28"/>
                    <a:pt x="5" y="27"/>
                  </a:cubicBezTo>
                  <a:cubicBezTo>
                    <a:pt x="12" y="20"/>
                    <a:pt x="12" y="20"/>
                    <a:pt x="12" y="20"/>
                  </a:cubicBezTo>
                  <a:cubicBezTo>
                    <a:pt x="14" y="19"/>
                    <a:pt x="17" y="16"/>
                    <a:pt x="19" y="18"/>
                  </a:cubicBezTo>
                  <a:cubicBezTo>
                    <a:pt x="20" y="19"/>
                    <a:pt x="21" y="19"/>
                    <a:pt x="22" y="18"/>
                  </a:cubicBezTo>
                  <a:cubicBezTo>
                    <a:pt x="23" y="17"/>
                    <a:pt x="23" y="16"/>
                    <a:pt x="22" y="15"/>
                  </a:cubicBezTo>
                  <a:cubicBezTo>
                    <a:pt x="19" y="12"/>
                    <a:pt x="14" y="12"/>
                    <a:pt x="9" y="17"/>
                  </a:cubicBezTo>
                  <a:cubicBezTo>
                    <a:pt x="2" y="24"/>
                    <a:pt x="2" y="24"/>
                    <a:pt x="2" y="24"/>
                  </a:cubicBezTo>
                  <a:cubicBezTo>
                    <a:pt x="1" y="25"/>
                    <a:pt x="0" y="27"/>
                    <a:pt x="0" y="30"/>
                  </a:cubicBezTo>
                  <a:cubicBezTo>
                    <a:pt x="0" y="32"/>
                    <a:pt x="1" y="34"/>
                    <a:pt x="2" y="36"/>
                  </a:cubicBezTo>
                  <a:cubicBezTo>
                    <a:pt x="4" y="38"/>
                    <a:pt x="6" y="39"/>
                    <a:pt x="8" y="39"/>
                  </a:cubicBezTo>
                  <a:cubicBezTo>
                    <a:pt x="11" y="39"/>
                    <a:pt x="13" y="38"/>
                    <a:pt x="15" y="36"/>
                  </a:cubicBezTo>
                  <a:cubicBezTo>
                    <a:pt x="17" y="34"/>
                    <a:pt x="17" y="34"/>
                    <a:pt x="17" y="34"/>
                  </a:cubicBezTo>
                  <a:cubicBezTo>
                    <a:pt x="18" y="33"/>
                    <a:pt x="18" y="32"/>
                    <a:pt x="17" y="31"/>
                  </a:cubicBezTo>
                  <a:cubicBezTo>
                    <a:pt x="16" y="30"/>
                    <a:pt x="14" y="30"/>
                    <a:pt x="13" y="31"/>
                  </a:cubicBezTo>
                  <a:close/>
                  <a:moveTo>
                    <a:pt x="35" y="4"/>
                  </a:moveTo>
                  <a:cubicBezTo>
                    <a:pt x="31" y="0"/>
                    <a:pt x="26" y="0"/>
                    <a:pt x="22" y="3"/>
                  </a:cubicBezTo>
                  <a:cubicBezTo>
                    <a:pt x="20" y="6"/>
                    <a:pt x="20" y="6"/>
                    <a:pt x="20" y="6"/>
                  </a:cubicBezTo>
                  <a:cubicBezTo>
                    <a:pt x="19" y="7"/>
                    <a:pt x="19" y="8"/>
                    <a:pt x="20" y="9"/>
                  </a:cubicBezTo>
                  <a:cubicBezTo>
                    <a:pt x="21" y="10"/>
                    <a:pt x="22" y="10"/>
                    <a:pt x="23" y="9"/>
                  </a:cubicBezTo>
                  <a:cubicBezTo>
                    <a:pt x="26" y="7"/>
                    <a:pt x="26" y="7"/>
                    <a:pt x="26" y="7"/>
                  </a:cubicBezTo>
                  <a:cubicBezTo>
                    <a:pt x="27" y="5"/>
                    <a:pt x="30" y="6"/>
                    <a:pt x="31" y="7"/>
                  </a:cubicBezTo>
                  <a:cubicBezTo>
                    <a:pt x="32" y="8"/>
                    <a:pt x="32" y="9"/>
                    <a:pt x="32" y="10"/>
                  </a:cubicBezTo>
                  <a:cubicBezTo>
                    <a:pt x="32" y="11"/>
                    <a:pt x="32" y="12"/>
                    <a:pt x="31" y="13"/>
                  </a:cubicBezTo>
                  <a:cubicBezTo>
                    <a:pt x="24" y="21"/>
                    <a:pt x="24" y="21"/>
                    <a:pt x="24" y="21"/>
                  </a:cubicBezTo>
                  <a:cubicBezTo>
                    <a:pt x="20" y="24"/>
                    <a:pt x="19" y="22"/>
                    <a:pt x="18" y="22"/>
                  </a:cubicBezTo>
                  <a:cubicBezTo>
                    <a:pt x="17" y="21"/>
                    <a:pt x="16" y="21"/>
                    <a:pt x="15" y="22"/>
                  </a:cubicBezTo>
                  <a:cubicBezTo>
                    <a:pt x="14" y="23"/>
                    <a:pt x="14" y="24"/>
                    <a:pt x="15" y="25"/>
                  </a:cubicBezTo>
                  <a:cubicBezTo>
                    <a:pt x="16" y="26"/>
                    <a:pt x="18" y="27"/>
                    <a:pt x="20" y="27"/>
                  </a:cubicBezTo>
                  <a:cubicBezTo>
                    <a:pt x="22" y="27"/>
                    <a:pt x="25" y="26"/>
                    <a:pt x="27" y="24"/>
                  </a:cubicBezTo>
                  <a:cubicBezTo>
                    <a:pt x="35" y="16"/>
                    <a:pt x="35" y="16"/>
                    <a:pt x="35" y="16"/>
                  </a:cubicBezTo>
                  <a:cubicBezTo>
                    <a:pt x="36" y="15"/>
                    <a:pt x="37" y="13"/>
                    <a:pt x="37" y="10"/>
                  </a:cubicBezTo>
                  <a:cubicBezTo>
                    <a:pt x="37" y="8"/>
                    <a:pt x="36" y="6"/>
                    <a:pt x="35"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grpSp>
      <p:grpSp>
        <p:nvGrpSpPr>
          <p:cNvPr id="26" name="Group 26"/>
          <p:cNvGrpSpPr/>
          <p:nvPr/>
        </p:nvGrpSpPr>
        <p:grpSpPr>
          <a:xfrm>
            <a:off x="746125" y="1583690"/>
            <a:ext cx="3876675" cy="1722231"/>
            <a:chOff x="606056" y="712381"/>
            <a:chExt cx="2594344" cy="1291507"/>
          </a:xfrm>
        </p:grpSpPr>
        <p:sp>
          <p:nvSpPr>
            <p:cNvPr id="27" name="TextBox 26"/>
            <p:cNvSpPr txBox="1"/>
            <p:nvPr/>
          </p:nvSpPr>
          <p:spPr>
            <a:xfrm>
              <a:off x="606056" y="712381"/>
              <a:ext cx="2594344" cy="315237"/>
            </a:xfrm>
            <a:prstGeom prst="rect">
              <a:avLst/>
            </a:prstGeom>
            <a:noFill/>
          </p:spPr>
          <p:txBody>
            <a:bodyPr wrap="square" rtlCol="0">
              <a:spAutoFit/>
            </a:bodyPr>
            <a:lstStyle/>
            <a:p>
              <a:r>
                <a:rPr lang="en-US" altLang="zh-CN" sz="2135" b="1" dirty="0">
                  <a:solidFill>
                    <a:schemeClr val="accent2"/>
                  </a:solidFill>
                  <a:cs typeface="+mn-ea"/>
                  <a:sym typeface="+mn-lt"/>
                </a:rPr>
                <a:t>数据成为新的关键生产要素</a:t>
              </a:r>
              <a:endParaRPr lang="en-US" altLang="zh-CN" sz="2135" b="1" dirty="0">
                <a:solidFill>
                  <a:schemeClr val="accent2"/>
                </a:solidFill>
                <a:cs typeface="+mn-ea"/>
                <a:sym typeface="+mn-lt"/>
              </a:endParaRPr>
            </a:p>
          </p:txBody>
        </p:sp>
        <p:sp>
          <p:nvSpPr>
            <p:cNvPr id="28" name="TextBox 27"/>
            <p:cNvSpPr txBox="1"/>
            <p:nvPr/>
          </p:nvSpPr>
          <p:spPr>
            <a:xfrm>
              <a:off x="606056" y="1012463"/>
              <a:ext cx="2594344" cy="991425"/>
            </a:xfrm>
            <a:prstGeom prst="rect">
              <a:avLst/>
            </a:prstGeom>
            <a:noFill/>
          </p:spPr>
          <p:txBody>
            <a:bodyPr wrap="square" rtlCol="0">
              <a:spAutoFit/>
            </a:bodyPr>
            <a:lstStyle/>
            <a:p>
              <a:r>
                <a:rPr lang="en-US" altLang="zh-CN" sz="1600">
                  <a:solidFill>
                    <a:schemeClr val="tx2"/>
                  </a:solidFill>
                  <a:cs typeface="+mn-ea"/>
                  <a:sym typeface="+mn-lt"/>
                </a:rPr>
                <a:t>万物互联，各行各业的一切活动和行为都将数据化。通过互联网、物联网、大数据等技术将这些数据进行收集、整理、加工和分析，</a:t>
              </a:r>
              <a:r>
                <a:rPr lang="zh-CN" altLang="en-US" sz="1600">
                  <a:solidFill>
                    <a:schemeClr val="tx2"/>
                  </a:solidFill>
                  <a:cs typeface="+mn-ea"/>
                  <a:sym typeface="+mn-lt"/>
                </a:rPr>
                <a:t>为</a:t>
              </a:r>
              <a:r>
                <a:rPr lang="en-US" altLang="zh-CN" sz="1600">
                  <a:solidFill>
                    <a:schemeClr val="tx2"/>
                  </a:solidFill>
                  <a:cs typeface="+mn-ea"/>
                  <a:sym typeface="+mn-lt"/>
                </a:rPr>
                <a:t>行业提高“含金量”，带来新一轮的价值增值</a:t>
              </a:r>
              <a:endParaRPr lang="en-US" altLang="zh-CN" sz="1600">
                <a:solidFill>
                  <a:schemeClr val="tx2"/>
                </a:solidFill>
                <a:cs typeface="+mn-ea"/>
                <a:sym typeface="+mn-lt"/>
              </a:endParaRPr>
            </a:p>
          </p:txBody>
        </p:sp>
      </p:grpSp>
      <p:grpSp>
        <p:nvGrpSpPr>
          <p:cNvPr id="29" name="Group 29"/>
          <p:cNvGrpSpPr/>
          <p:nvPr/>
        </p:nvGrpSpPr>
        <p:grpSpPr>
          <a:xfrm>
            <a:off x="8035290" y="2214245"/>
            <a:ext cx="3625215" cy="1968644"/>
            <a:chOff x="606056" y="712381"/>
            <a:chExt cx="2594344" cy="1476169"/>
          </a:xfrm>
        </p:grpSpPr>
        <p:sp>
          <p:nvSpPr>
            <p:cNvPr id="30" name="TextBox 29"/>
            <p:cNvSpPr txBox="1"/>
            <p:nvPr/>
          </p:nvSpPr>
          <p:spPr>
            <a:xfrm>
              <a:off x="606056" y="712381"/>
              <a:ext cx="2594344" cy="315210"/>
            </a:xfrm>
            <a:prstGeom prst="rect">
              <a:avLst/>
            </a:prstGeom>
            <a:noFill/>
          </p:spPr>
          <p:txBody>
            <a:bodyPr wrap="square" rtlCol="0">
              <a:spAutoFit/>
            </a:bodyPr>
            <a:lstStyle/>
            <a:p>
              <a:r>
                <a:rPr lang="en-US" altLang="zh-CN" sz="2135" b="1" dirty="0">
                  <a:solidFill>
                    <a:schemeClr val="accent2"/>
                  </a:solidFill>
                  <a:cs typeface="+mn-ea"/>
                  <a:sym typeface="+mn-lt"/>
                </a:rPr>
                <a:t>数字经济推动产业融合</a:t>
              </a:r>
              <a:endParaRPr lang="en-US" altLang="zh-CN" sz="2135" b="1" dirty="0">
                <a:solidFill>
                  <a:schemeClr val="accent3"/>
                </a:solidFill>
                <a:cs typeface="+mn-ea"/>
                <a:sym typeface="+mn-lt"/>
              </a:endParaRPr>
            </a:p>
          </p:txBody>
        </p:sp>
        <p:sp>
          <p:nvSpPr>
            <p:cNvPr id="31" name="TextBox 30"/>
            <p:cNvSpPr txBox="1"/>
            <p:nvPr/>
          </p:nvSpPr>
          <p:spPr>
            <a:xfrm>
              <a:off x="606056" y="1012463"/>
              <a:ext cx="2594344" cy="1176087"/>
            </a:xfrm>
            <a:prstGeom prst="rect">
              <a:avLst/>
            </a:prstGeom>
            <a:noFill/>
          </p:spPr>
          <p:txBody>
            <a:bodyPr wrap="square" rtlCol="0">
              <a:spAutoFit/>
            </a:bodyPr>
            <a:lstStyle/>
            <a:p>
              <a:r>
                <a:rPr lang="en-US" altLang="zh-CN" sz="1600">
                  <a:solidFill>
                    <a:schemeClr val="tx2"/>
                  </a:solidFill>
                  <a:cs typeface="+mn-ea"/>
                  <a:sym typeface="+mn-lt"/>
                </a:rPr>
                <a:t>数字经济对传统产业融合主要体现在生产方式融合、产品融合、服务融合、竞争规则融合以及产业融合。数字经济与各行各业的融合渗透发展将带动新型经济范式加速构建，改变实体经济结构和提升生产效率。</a:t>
              </a:r>
              <a:endParaRPr lang="en-US" altLang="zh-CN" sz="1600">
                <a:solidFill>
                  <a:schemeClr val="tx2"/>
                </a:solidFill>
                <a:cs typeface="+mn-ea"/>
                <a:sym typeface="+mn-lt"/>
              </a:endParaRPr>
            </a:p>
          </p:txBody>
        </p:sp>
      </p:grpSp>
      <p:grpSp>
        <p:nvGrpSpPr>
          <p:cNvPr id="32" name="Group 32"/>
          <p:cNvGrpSpPr/>
          <p:nvPr/>
        </p:nvGrpSpPr>
        <p:grpSpPr>
          <a:xfrm>
            <a:off x="746125" y="3559810"/>
            <a:ext cx="3876675" cy="2214933"/>
            <a:chOff x="606056" y="712381"/>
            <a:chExt cx="2594344" cy="1661228"/>
          </a:xfrm>
        </p:grpSpPr>
        <p:sp>
          <p:nvSpPr>
            <p:cNvPr id="33" name="TextBox 32"/>
            <p:cNvSpPr txBox="1"/>
            <p:nvPr/>
          </p:nvSpPr>
          <p:spPr>
            <a:xfrm>
              <a:off x="606056" y="712381"/>
              <a:ext cx="2594344" cy="315283"/>
            </a:xfrm>
            <a:prstGeom prst="rect">
              <a:avLst/>
            </a:prstGeom>
            <a:noFill/>
          </p:spPr>
          <p:txBody>
            <a:bodyPr wrap="square" rtlCol="0">
              <a:spAutoFit/>
            </a:bodyPr>
            <a:lstStyle/>
            <a:p>
              <a:r>
                <a:rPr lang="en-US" altLang="zh-CN" sz="2135" b="1" dirty="0">
                  <a:solidFill>
                    <a:schemeClr val="accent2"/>
                  </a:solidFill>
                  <a:cs typeface="+mn-ea"/>
                  <a:sym typeface="+mn-lt"/>
                </a:rPr>
                <a:t>提供创新动力</a:t>
              </a:r>
              <a:endParaRPr lang="en-US" altLang="zh-CN" sz="2135" b="1" dirty="0">
                <a:solidFill>
                  <a:schemeClr val="accent2"/>
                </a:solidFill>
                <a:cs typeface="+mn-ea"/>
                <a:sym typeface="+mn-lt"/>
              </a:endParaRPr>
            </a:p>
          </p:txBody>
        </p:sp>
        <p:sp>
          <p:nvSpPr>
            <p:cNvPr id="34" name="TextBox 33"/>
            <p:cNvSpPr txBox="1"/>
            <p:nvPr/>
          </p:nvSpPr>
          <p:spPr>
            <a:xfrm>
              <a:off x="606056" y="1012463"/>
              <a:ext cx="2594344" cy="1361146"/>
            </a:xfrm>
            <a:prstGeom prst="rect">
              <a:avLst/>
            </a:prstGeom>
            <a:noFill/>
          </p:spPr>
          <p:txBody>
            <a:bodyPr wrap="square" rtlCol="0">
              <a:spAutoFit/>
            </a:bodyPr>
            <a:lstStyle/>
            <a:p>
              <a:r>
                <a:rPr lang="en-US" altLang="zh-CN" sz="1600">
                  <a:solidFill>
                    <a:schemeClr val="tx2"/>
                  </a:solidFill>
                  <a:cs typeface="+mn-ea"/>
                  <a:sym typeface="+mn-lt"/>
                </a:rPr>
                <a:t>以信息技术为基础的数字经济，正在打破传统的供需模式和已有的经济学定论，催生出更加普惠性、共享性和开源性的经济生态，并推动高质量的发展，例如基于物联网技术诞生出诸如智慧路灯、智慧电梯、智慧物流、智能家居等丰富多彩的应用，为经济生活注入了极大的创新动力</a:t>
              </a:r>
              <a:endParaRPr lang="en-US" altLang="zh-CN" sz="1600">
                <a:solidFill>
                  <a:schemeClr val="tx2"/>
                </a:solidFill>
                <a:cs typeface="+mn-ea"/>
                <a:sym typeface="+mn-lt"/>
              </a:endParaRPr>
            </a:p>
          </p:txBody>
        </p:sp>
      </p:grpSp>
      <p:cxnSp>
        <p:nvCxnSpPr>
          <p:cNvPr id="35" name="Straight Connector 35"/>
          <p:cNvCxnSpPr/>
          <p:nvPr/>
        </p:nvCxnSpPr>
        <p:spPr>
          <a:xfrm rot="5400000" flipV="1">
            <a:off x="4623217" y="1550569"/>
            <a:ext cx="0" cy="541505"/>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6" name="Straight Connector 36"/>
          <p:cNvCxnSpPr/>
          <p:nvPr/>
        </p:nvCxnSpPr>
        <p:spPr>
          <a:xfrm rot="5400000" flipV="1">
            <a:off x="4705532" y="3645625"/>
            <a:ext cx="0" cy="541505"/>
          </a:xfrm>
          <a:prstGeom prst="line">
            <a:avLst/>
          </a:prstGeom>
          <a:ln>
            <a:solidFill>
              <a:schemeClr val="accent1"/>
            </a:solidFill>
            <a:headEnd type="oval"/>
          </a:ln>
        </p:spPr>
        <p:style>
          <a:lnRef idx="1">
            <a:schemeClr val="accent1"/>
          </a:lnRef>
          <a:fillRef idx="0">
            <a:schemeClr val="accent1"/>
          </a:fillRef>
          <a:effectRef idx="0">
            <a:schemeClr val="accent1"/>
          </a:effectRef>
          <a:fontRef idx="minor">
            <a:schemeClr val="tx1"/>
          </a:fontRef>
        </p:style>
      </p:cxnSp>
      <p:cxnSp>
        <p:nvCxnSpPr>
          <p:cNvPr id="37" name="Straight Connector 37"/>
          <p:cNvCxnSpPr/>
          <p:nvPr/>
        </p:nvCxnSpPr>
        <p:spPr>
          <a:xfrm rot="16200000" flipH="1" flipV="1">
            <a:off x="7554164" y="2343144"/>
            <a:ext cx="0" cy="54150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right)">
                                      <p:cBhvr>
                                        <p:cTn id="29" dur="500"/>
                                        <p:tgtEl>
                                          <p:spTgt spid="36"/>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23570" y="492125"/>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数字经济平台未来趋势</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 name="Group 3"/>
          <p:cNvGrpSpPr/>
          <p:nvPr/>
        </p:nvGrpSpPr>
        <p:grpSpPr>
          <a:xfrm>
            <a:off x="1385802" y="3907101"/>
            <a:ext cx="2405124" cy="1786027"/>
            <a:chOff x="-11803918" y="6381750"/>
            <a:chExt cx="3429000" cy="2546350"/>
          </a:xfrm>
        </p:grpSpPr>
        <p:sp>
          <p:nvSpPr>
            <p:cNvPr id="7" name="Freeform 54"/>
            <p:cNvSpPr/>
            <p:nvPr/>
          </p:nvSpPr>
          <p:spPr bwMode="auto">
            <a:xfrm>
              <a:off x="-10349768" y="6438900"/>
              <a:ext cx="520700" cy="482600"/>
            </a:xfrm>
            <a:custGeom>
              <a:avLst/>
              <a:gdLst>
                <a:gd name="T0" fmla="*/ 260 w 328"/>
                <a:gd name="T1" fmla="*/ 302 h 304"/>
                <a:gd name="T2" fmla="*/ 260 w 328"/>
                <a:gd name="T3" fmla="*/ 84 h 304"/>
                <a:gd name="T4" fmla="*/ 260 w 328"/>
                <a:gd name="T5" fmla="*/ 84 h 304"/>
                <a:gd name="T6" fmla="*/ 262 w 328"/>
                <a:gd name="T7" fmla="*/ 76 h 304"/>
                <a:gd name="T8" fmla="*/ 264 w 328"/>
                <a:gd name="T9" fmla="*/ 70 h 304"/>
                <a:gd name="T10" fmla="*/ 270 w 328"/>
                <a:gd name="T11" fmla="*/ 68 h 304"/>
                <a:gd name="T12" fmla="*/ 278 w 328"/>
                <a:gd name="T13" fmla="*/ 66 h 304"/>
                <a:gd name="T14" fmla="*/ 302 w 328"/>
                <a:gd name="T15" fmla="*/ 66 h 304"/>
                <a:gd name="T16" fmla="*/ 302 w 328"/>
                <a:gd name="T17" fmla="*/ 66 h 304"/>
                <a:gd name="T18" fmla="*/ 308 w 328"/>
                <a:gd name="T19" fmla="*/ 66 h 304"/>
                <a:gd name="T20" fmla="*/ 312 w 328"/>
                <a:gd name="T21" fmla="*/ 64 h 304"/>
                <a:gd name="T22" fmla="*/ 320 w 328"/>
                <a:gd name="T23" fmla="*/ 56 h 304"/>
                <a:gd name="T24" fmla="*/ 326 w 328"/>
                <a:gd name="T25" fmla="*/ 46 h 304"/>
                <a:gd name="T26" fmla="*/ 328 w 328"/>
                <a:gd name="T27" fmla="*/ 32 h 304"/>
                <a:gd name="T28" fmla="*/ 328 w 328"/>
                <a:gd name="T29" fmla="*/ 32 h 304"/>
                <a:gd name="T30" fmla="*/ 326 w 328"/>
                <a:gd name="T31" fmla="*/ 20 h 304"/>
                <a:gd name="T32" fmla="*/ 320 w 328"/>
                <a:gd name="T33" fmla="*/ 10 h 304"/>
                <a:gd name="T34" fmla="*/ 312 w 328"/>
                <a:gd name="T35" fmla="*/ 2 h 304"/>
                <a:gd name="T36" fmla="*/ 308 w 328"/>
                <a:gd name="T37" fmla="*/ 0 h 304"/>
                <a:gd name="T38" fmla="*/ 302 w 328"/>
                <a:gd name="T39" fmla="*/ 0 h 304"/>
                <a:gd name="T40" fmla="*/ 26 w 328"/>
                <a:gd name="T41" fmla="*/ 0 h 304"/>
                <a:gd name="T42" fmla="*/ 26 w 328"/>
                <a:gd name="T43" fmla="*/ 0 h 304"/>
                <a:gd name="T44" fmla="*/ 22 w 328"/>
                <a:gd name="T45" fmla="*/ 0 h 304"/>
                <a:gd name="T46" fmla="*/ 16 w 328"/>
                <a:gd name="T47" fmla="*/ 2 h 304"/>
                <a:gd name="T48" fmla="*/ 8 w 328"/>
                <a:gd name="T49" fmla="*/ 10 h 304"/>
                <a:gd name="T50" fmla="*/ 2 w 328"/>
                <a:gd name="T51" fmla="*/ 20 h 304"/>
                <a:gd name="T52" fmla="*/ 0 w 328"/>
                <a:gd name="T53" fmla="*/ 32 h 304"/>
                <a:gd name="T54" fmla="*/ 0 w 328"/>
                <a:gd name="T55" fmla="*/ 32 h 304"/>
                <a:gd name="T56" fmla="*/ 2 w 328"/>
                <a:gd name="T57" fmla="*/ 46 h 304"/>
                <a:gd name="T58" fmla="*/ 8 w 328"/>
                <a:gd name="T59" fmla="*/ 56 h 304"/>
                <a:gd name="T60" fmla="*/ 16 w 328"/>
                <a:gd name="T61" fmla="*/ 64 h 304"/>
                <a:gd name="T62" fmla="*/ 22 w 328"/>
                <a:gd name="T63" fmla="*/ 66 h 304"/>
                <a:gd name="T64" fmla="*/ 26 w 328"/>
                <a:gd name="T65" fmla="*/ 66 h 304"/>
                <a:gd name="T66" fmla="*/ 58 w 328"/>
                <a:gd name="T67" fmla="*/ 66 h 304"/>
                <a:gd name="T68" fmla="*/ 58 w 328"/>
                <a:gd name="T69" fmla="*/ 66 h 304"/>
                <a:gd name="T70" fmla="*/ 66 w 328"/>
                <a:gd name="T71" fmla="*/ 68 h 304"/>
                <a:gd name="T72" fmla="*/ 70 w 328"/>
                <a:gd name="T73" fmla="*/ 70 h 304"/>
                <a:gd name="T74" fmla="*/ 74 w 328"/>
                <a:gd name="T75" fmla="*/ 76 h 304"/>
                <a:gd name="T76" fmla="*/ 76 w 328"/>
                <a:gd name="T77" fmla="*/ 84 h 304"/>
                <a:gd name="T78" fmla="*/ 76 w 328"/>
                <a:gd name="T79" fmla="*/ 304 h 304"/>
                <a:gd name="T80" fmla="*/ 76 w 328"/>
                <a:gd name="T81" fmla="*/ 304 h 304"/>
                <a:gd name="T82" fmla="*/ 168 w 328"/>
                <a:gd name="T83" fmla="*/ 302 h 304"/>
                <a:gd name="T84" fmla="*/ 260 w 328"/>
                <a:gd name="T85" fmla="*/ 30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8" h="304">
                  <a:moveTo>
                    <a:pt x="260" y="302"/>
                  </a:moveTo>
                  <a:lnTo>
                    <a:pt x="260" y="84"/>
                  </a:lnTo>
                  <a:lnTo>
                    <a:pt x="260" y="84"/>
                  </a:lnTo>
                  <a:lnTo>
                    <a:pt x="262" y="76"/>
                  </a:lnTo>
                  <a:lnTo>
                    <a:pt x="264" y="70"/>
                  </a:lnTo>
                  <a:lnTo>
                    <a:pt x="270" y="68"/>
                  </a:lnTo>
                  <a:lnTo>
                    <a:pt x="278" y="66"/>
                  </a:lnTo>
                  <a:lnTo>
                    <a:pt x="302" y="66"/>
                  </a:lnTo>
                  <a:lnTo>
                    <a:pt x="302" y="66"/>
                  </a:lnTo>
                  <a:lnTo>
                    <a:pt x="308" y="66"/>
                  </a:lnTo>
                  <a:lnTo>
                    <a:pt x="312" y="64"/>
                  </a:lnTo>
                  <a:lnTo>
                    <a:pt x="320" y="56"/>
                  </a:lnTo>
                  <a:lnTo>
                    <a:pt x="326" y="46"/>
                  </a:lnTo>
                  <a:lnTo>
                    <a:pt x="328" y="32"/>
                  </a:lnTo>
                  <a:lnTo>
                    <a:pt x="328" y="32"/>
                  </a:lnTo>
                  <a:lnTo>
                    <a:pt x="326" y="20"/>
                  </a:lnTo>
                  <a:lnTo>
                    <a:pt x="320" y="10"/>
                  </a:lnTo>
                  <a:lnTo>
                    <a:pt x="312" y="2"/>
                  </a:lnTo>
                  <a:lnTo>
                    <a:pt x="308" y="0"/>
                  </a:lnTo>
                  <a:lnTo>
                    <a:pt x="302" y="0"/>
                  </a:lnTo>
                  <a:lnTo>
                    <a:pt x="26" y="0"/>
                  </a:lnTo>
                  <a:lnTo>
                    <a:pt x="26" y="0"/>
                  </a:lnTo>
                  <a:lnTo>
                    <a:pt x="22" y="0"/>
                  </a:lnTo>
                  <a:lnTo>
                    <a:pt x="16" y="2"/>
                  </a:lnTo>
                  <a:lnTo>
                    <a:pt x="8" y="10"/>
                  </a:lnTo>
                  <a:lnTo>
                    <a:pt x="2" y="20"/>
                  </a:lnTo>
                  <a:lnTo>
                    <a:pt x="0" y="32"/>
                  </a:lnTo>
                  <a:lnTo>
                    <a:pt x="0" y="32"/>
                  </a:lnTo>
                  <a:lnTo>
                    <a:pt x="2" y="46"/>
                  </a:lnTo>
                  <a:lnTo>
                    <a:pt x="8" y="56"/>
                  </a:lnTo>
                  <a:lnTo>
                    <a:pt x="16" y="64"/>
                  </a:lnTo>
                  <a:lnTo>
                    <a:pt x="22" y="66"/>
                  </a:lnTo>
                  <a:lnTo>
                    <a:pt x="26" y="66"/>
                  </a:lnTo>
                  <a:lnTo>
                    <a:pt x="58" y="66"/>
                  </a:lnTo>
                  <a:lnTo>
                    <a:pt x="58" y="66"/>
                  </a:lnTo>
                  <a:lnTo>
                    <a:pt x="66" y="68"/>
                  </a:lnTo>
                  <a:lnTo>
                    <a:pt x="70" y="70"/>
                  </a:lnTo>
                  <a:lnTo>
                    <a:pt x="74" y="76"/>
                  </a:lnTo>
                  <a:lnTo>
                    <a:pt x="76" y="84"/>
                  </a:lnTo>
                  <a:lnTo>
                    <a:pt x="76" y="304"/>
                  </a:lnTo>
                  <a:lnTo>
                    <a:pt x="76" y="304"/>
                  </a:lnTo>
                  <a:lnTo>
                    <a:pt x="168" y="302"/>
                  </a:lnTo>
                  <a:lnTo>
                    <a:pt x="260" y="302"/>
                  </a:lnTo>
                  <a:close/>
                </a:path>
              </a:pathLst>
            </a:custGeom>
            <a:solidFill>
              <a:srgbClr val="5D5A59"/>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2" name="Freeform 55"/>
            <p:cNvSpPr/>
            <p:nvPr/>
          </p:nvSpPr>
          <p:spPr bwMode="auto">
            <a:xfrm>
              <a:off x="-10349768" y="6438900"/>
              <a:ext cx="520700" cy="482600"/>
            </a:xfrm>
            <a:custGeom>
              <a:avLst/>
              <a:gdLst>
                <a:gd name="T0" fmla="*/ 260 w 328"/>
                <a:gd name="T1" fmla="*/ 302 h 304"/>
                <a:gd name="T2" fmla="*/ 260 w 328"/>
                <a:gd name="T3" fmla="*/ 84 h 304"/>
                <a:gd name="T4" fmla="*/ 260 w 328"/>
                <a:gd name="T5" fmla="*/ 84 h 304"/>
                <a:gd name="T6" fmla="*/ 262 w 328"/>
                <a:gd name="T7" fmla="*/ 76 h 304"/>
                <a:gd name="T8" fmla="*/ 264 w 328"/>
                <a:gd name="T9" fmla="*/ 70 h 304"/>
                <a:gd name="T10" fmla="*/ 270 w 328"/>
                <a:gd name="T11" fmla="*/ 68 h 304"/>
                <a:gd name="T12" fmla="*/ 278 w 328"/>
                <a:gd name="T13" fmla="*/ 66 h 304"/>
                <a:gd name="T14" fmla="*/ 302 w 328"/>
                <a:gd name="T15" fmla="*/ 66 h 304"/>
                <a:gd name="T16" fmla="*/ 302 w 328"/>
                <a:gd name="T17" fmla="*/ 66 h 304"/>
                <a:gd name="T18" fmla="*/ 308 w 328"/>
                <a:gd name="T19" fmla="*/ 66 h 304"/>
                <a:gd name="T20" fmla="*/ 312 w 328"/>
                <a:gd name="T21" fmla="*/ 64 h 304"/>
                <a:gd name="T22" fmla="*/ 320 w 328"/>
                <a:gd name="T23" fmla="*/ 56 h 304"/>
                <a:gd name="T24" fmla="*/ 326 w 328"/>
                <a:gd name="T25" fmla="*/ 46 h 304"/>
                <a:gd name="T26" fmla="*/ 328 w 328"/>
                <a:gd name="T27" fmla="*/ 32 h 304"/>
                <a:gd name="T28" fmla="*/ 328 w 328"/>
                <a:gd name="T29" fmla="*/ 32 h 304"/>
                <a:gd name="T30" fmla="*/ 326 w 328"/>
                <a:gd name="T31" fmla="*/ 20 h 304"/>
                <a:gd name="T32" fmla="*/ 320 w 328"/>
                <a:gd name="T33" fmla="*/ 10 h 304"/>
                <a:gd name="T34" fmla="*/ 312 w 328"/>
                <a:gd name="T35" fmla="*/ 2 h 304"/>
                <a:gd name="T36" fmla="*/ 308 w 328"/>
                <a:gd name="T37" fmla="*/ 0 h 304"/>
                <a:gd name="T38" fmla="*/ 302 w 328"/>
                <a:gd name="T39" fmla="*/ 0 h 304"/>
                <a:gd name="T40" fmla="*/ 26 w 328"/>
                <a:gd name="T41" fmla="*/ 0 h 304"/>
                <a:gd name="T42" fmla="*/ 26 w 328"/>
                <a:gd name="T43" fmla="*/ 0 h 304"/>
                <a:gd name="T44" fmla="*/ 22 w 328"/>
                <a:gd name="T45" fmla="*/ 0 h 304"/>
                <a:gd name="T46" fmla="*/ 16 w 328"/>
                <a:gd name="T47" fmla="*/ 2 h 304"/>
                <a:gd name="T48" fmla="*/ 8 w 328"/>
                <a:gd name="T49" fmla="*/ 10 h 304"/>
                <a:gd name="T50" fmla="*/ 2 w 328"/>
                <a:gd name="T51" fmla="*/ 20 h 304"/>
                <a:gd name="T52" fmla="*/ 0 w 328"/>
                <a:gd name="T53" fmla="*/ 32 h 304"/>
                <a:gd name="T54" fmla="*/ 0 w 328"/>
                <a:gd name="T55" fmla="*/ 32 h 304"/>
                <a:gd name="T56" fmla="*/ 2 w 328"/>
                <a:gd name="T57" fmla="*/ 46 h 304"/>
                <a:gd name="T58" fmla="*/ 8 w 328"/>
                <a:gd name="T59" fmla="*/ 56 h 304"/>
                <a:gd name="T60" fmla="*/ 16 w 328"/>
                <a:gd name="T61" fmla="*/ 64 h 304"/>
                <a:gd name="T62" fmla="*/ 22 w 328"/>
                <a:gd name="T63" fmla="*/ 66 h 304"/>
                <a:gd name="T64" fmla="*/ 26 w 328"/>
                <a:gd name="T65" fmla="*/ 66 h 304"/>
                <a:gd name="T66" fmla="*/ 58 w 328"/>
                <a:gd name="T67" fmla="*/ 66 h 304"/>
                <a:gd name="T68" fmla="*/ 58 w 328"/>
                <a:gd name="T69" fmla="*/ 66 h 304"/>
                <a:gd name="T70" fmla="*/ 66 w 328"/>
                <a:gd name="T71" fmla="*/ 68 h 304"/>
                <a:gd name="T72" fmla="*/ 70 w 328"/>
                <a:gd name="T73" fmla="*/ 70 h 304"/>
                <a:gd name="T74" fmla="*/ 74 w 328"/>
                <a:gd name="T75" fmla="*/ 76 h 304"/>
                <a:gd name="T76" fmla="*/ 76 w 328"/>
                <a:gd name="T77" fmla="*/ 84 h 304"/>
                <a:gd name="T78" fmla="*/ 76 w 328"/>
                <a:gd name="T79" fmla="*/ 304 h 304"/>
                <a:gd name="T80" fmla="*/ 76 w 328"/>
                <a:gd name="T81" fmla="*/ 304 h 304"/>
                <a:gd name="T82" fmla="*/ 168 w 328"/>
                <a:gd name="T83" fmla="*/ 302 h 304"/>
                <a:gd name="T84" fmla="*/ 260 w 328"/>
                <a:gd name="T85" fmla="*/ 30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8" h="304">
                  <a:moveTo>
                    <a:pt x="260" y="302"/>
                  </a:moveTo>
                  <a:lnTo>
                    <a:pt x="260" y="84"/>
                  </a:lnTo>
                  <a:lnTo>
                    <a:pt x="260" y="84"/>
                  </a:lnTo>
                  <a:lnTo>
                    <a:pt x="262" y="76"/>
                  </a:lnTo>
                  <a:lnTo>
                    <a:pt x="264" y="70"/>
                  </a:lnTo>
                  <a:lnTo>
                    <a:pt x="270" y="68"/>
                  </a:lnTo>
                  <a:lnTo>
                    <a:pt x="278" y="66"/>
                  </a:lnTo>
                  <a:lnTo>
                    <a:pt x="302" y="66"/>
                  </a:lnTo>
                  <a:lnTo>
                    <a:pt x="302" y="66"/>
                  </a:lnTo>
                  <a:lnTo>
                    <a:pt x="308" y="66"/>
                  </a:lnTo>
                  <a:lnTo>
                    <a:pt x="312" y="64"/>
                  </a:lnTo>
                  <a:lnTo>
                    <a:pt x="320" y="56"/>
                  </a:lnTo>
                  <a:lnTo>
                    <a:pt x="326" y="46"/>
                  </a:lnTo>
                  <a:lnTo>
                    <a:pt x="328" y="32"/>
                  </a:lnTo>
                  <a:lnTo>
                    <a:pt x="328" y="32"/>
                  </a:lnTo>
                  <a:lnTo>
                    <a:pt x="326" y="20"/>
                  </a:lnTo>
                  <a:lnTo>
                    <a:pt x="320" y="10"/>
                  </a:lnTo>
                  <a:lnTo>
                    <a:pt x="312" y="2"/>
                  </a:lnTo>
                  <a:lnTo>
                    <a:pt x="308" y="0"/>
                  </a:lnTo>
                  <a:lnTo>
                    <a:pt x="302" y="0"/>
                  </a:lnTo>
                  <a:lnTo>
                    <a:pt x="26" y="0"/>
                  </a:lnTo>
                  <a:lnTo>
                    <a:pt x="26" y="0"/>
                  </a:lnTo>
                  <a:lnTo>
                    <a:pt x="22" y="0"/>
                  </a:lnTo>
                  <a:lnTo>
                    <a:pt x="16" y="2"/>
                  </a:lnTo>
                  <a:lnTo>
                    <a:pt x="8" y="10"/>
                  </a:lnTo>
                  <a:lnTo>
                    <a:pt x="2" y="20"/>
                  </a:lnTo>
                  <a:lnTo>
                    <a:pt x="0" y="32"/>
                  </a:lnTo>
                  <a:lnTo>
                    <a:pt x="0" y="32"/>
                  </a:lnTo>
                  <a:lnTo>
                    <a:pt x="2" y="46"/>
                  </a:lnTo>
                  <a:lnTo>
                    <a:pt x="8" y="56"/>
                  </a:lnTo>
                  <a:lnTo>
                    <a:pt x="16" y="64"/>
                  </a:lnTo>
                  <a:lnTo>
                    <a:pt x="22" y="66"/>
                  </a:lnTo>
                  <a:lnTo>
                    <a:pt x="26" y="66"/>
                  </a:lnTo>
                  <a:lnTo>
                    <a:pt x="58" y="66"/>
                  </a:lnTo>
                  <a:lnTo>
                    <a:pt x="58" y="66"/>
                  </a:lnTo>
                  <a:lnTo>
                    <a:pt x="66" y="68"/>
                  </a:lnTo>
                  <a:lnTo>
                    <a:pt x="70" y="70"/>
                  </a:lnTo>
                  <a:lnTo>
                    <a:pt x="74" y="76"/>
                  </a:lnTo>
                  <a:lnTo>
                    <a:pt x="76" y="84"/>
                  </a:lnTo>
                  <a:lnTo>
                    <a:pt x="76" y="304"/>
                  </a:lnTo>
                  <a:lnTo>
                    <a:pt x="76" y="304"/>
                  </a:lnTo>
                  <a:lnTo>
                    <a:pt x="168" y="302"/>
                  </a:lnTo>
                  <a:lnTo>
                    <a:pt x="260" y="3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3" name="Freeform 56"/>
            <p:cNvSpPr/>
            <p:nvPr/>
          </p:nvSpPr>
          <p:spPr bwMode="auto">
            <a:xfrm>
              <a:off x="-10229118" y="6918325"/>
              <a:ext cx="292100" cy="1666875"/>
            </a:xfrm>
            <a:custGeom>
              <a:avLst/>
              <a:gdLst>
                <a:gd name="T0" fmla="*/ 0 w 184"/>
                <a:gd name="T1" fmla="*/ 2 h 1050"/>
                <a:gd name="T2" fmla="*/ 0 w 184"/>
                <a:gd name="T3" fmla="*/ 980 h 1050"/>
                <a:gd name="T4" fmla="*/ 0 w 184"/>
                <a:gd name="T5" fmla="*/ 980 h 1050"/>
                <a:gd name="T6" fmla="*/ 2 w 184"/>
                <a:gd name="T7" fmla="*/ 994 h 1050"/>
                <a:gd name="T8" fmla="*/ 8 w 184"/>
                <a:gd name="T9" fmla="*/ 1008 h 1050"/>
                <a:gd name="T10" fmla="*/ 16 w 184"/>
                <a:gd name="T11" fmla="*/ 1020 h 1050"/>
                <a:gd name="T12" fmla="*/ 28 w 184"/>
                <a:gd name="T13" fmla="*/ 1030 h 1050"/>
                <a:gd name="T14" fmla="*/ 40 w 184"/>
                <a:gd name="T15" fmla="*/ 1038 h 1050"/>
                <a:gd name="T16" fmla="*/ 56 w 184"/>
                <a:gd name="T17" fmla="*/ 1046 h 1050"/>
                <a:gd name="T18" fmla="*/ 74 w 184"/>
                <a:gd name="T19" fmla="*/ 1050 h 1050"/>
                <a:gd name="T20" fmla="*/ 92 w 184"/>
                <a:gd name="T21" fmla="*/ 1050 h 1050"/>
                <a:gd name="T22" fmla="*/ 92 w 184"/>
                <a:gd name="T23" fmla="*/ 1050 h 1050"/>
                <a:gd name="T24" fmla="*/ 110 w 184"/>
                <a:gd name="T25" fmla="*/ 1050 h 1050"/>
                <a:gd name="T26" fmla="*/ 128 w 184"/>
                <a:gd name="T27" fmla="*/ 1046 h 1050"/>
                <a:gd name="T28" fmla="*/ 144 w 184"/>
                <a:gd name="T29" fmla="*/ 1038 h 1050"/>
                <a:gd name="T30" fmla="*/ 156 w 184"/>
                <a:gd name="T31" fmla="*/ 1030 h 1050"/>
                <a:gd name="T32" fmla="*/ 168 w 184"/>
                <a:gd name="T33" fmla="*/ 1020 h 1050"/>
                <a:gd name="T34" fmla="*/ 176 w 184"/>
                <a:gd name="T35" fmla="*/ 1008 h 1050"/>
                <a:gd name="T36" fmla="*/ 182 w 184"/>
                <a:gd name="T37" fmla="*/ 994 h 1050"/>
                <a:gd name="T38" fmla="*/ 184 w 184"/>
                <a:gd name="T39" fmla="*/ 980 h 1050"/>
                <a:gd name="T40" fmla="*/ 184 w 184"/>
                <a:gd name="T41" fmla="*/ 0 h 1050"/>
                <a:gd name="T42" fmla="*/ 184 w 184"/>
                <a:gd name="T43" fmla="*/ 0 h 1050"/>
                <a:gd name="T44" fmla="*/ 92 w 184"/>
                <a:gd name="T45" fmla="*/ 0 h 1050"/>
                <a:gd name="T46" fmla="*/ 0 w 184"/>
                <a:gd name="T47" fmla="*/ 2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050">
                  <a:moveTo>
                    <a:pt x="0" y="2"/>
                  </a:moveTo>
                  <a:lnTo>
                    <a:pt x="0" y="980"/>
                  </a:lnTo>
                  <a:lnTo>
                    <a:pt x="0" y="980"/>
                  </a:lnTo>
                  <a:lnTo>
                    <a:pt x="2" y="994"/>
                  </a:lnTo>
                  <a:lnTo>
                    <a:pt x="8" y="1008"/>
                  </a:lnTo>
                  <a:lnTo>
                    <a:pt x="16" y="1020"/>
                  </a:lnTo>
                  <a:lnTo>
                    <a:pt x="28" y="1030"/>
                  </a:lnTo>
                  <a:lnTo>
                    <a:pt x="40" y="1038"/>
                  </a:lnTo>
                  <a:lnTo>
                    <a:pt x="56" y="1046"/>
                  </a:lnTo>
                  <a:lnTo>
                    <a:pt x="74" y="1050"/>
                  </a:lnTo>
                  <a:lnTo>
                    <a:pt x="92" y="1050"/>
                  </a:lnTo>
                  <a:lnTo>
                    <a:pt x="92" y="1050"/>
                  </a:lnTo>
                  <a:lnTo>
                    <a:pt x="110" y="1050"/>
                  </a:lnTo>
                  <a:lnTo>
                    <a:pt x="128" y="1046"/>
                  </a:lnTo>
                  <a:lnTo>
                    <a:pt x="144" y="1038"/>
                  </a:lnTo>
                  <a:lnTo>
                    <a:pt x="156" y="1030"/>
                  </a:lnTo>
                  <a:lnTo>
                    <a:pt x="168" y="1020"/>
                  </a:lnTo>
                  <a:lnTo>
                    <a:pt x="176" y="1008"/>
                  </a:lnTo>
                  <a:lnTo>
                    <a:pt x="182" y="994"/>
                  </a:lnTo>
                  <a:lnTo>
                    <a:pt x="184" y="980"/>
                  </a:lnTo>
                  <a:lnTo>
                    <a:pt x="184" y="0"/>
                  </a:lnTo>
                  <a:lnTo>
                    <a:pt x="184" y="0"/>
                  </a:lnTo>
                  <a:lnTo>
                    <a:pt x="92" y="0"/>
                  </a:lnTo>
                  <a:lnTo>
                    <a:pt x="0" y="2"/>
                  </a:lnTo>
                  <a:close/>
                </a:path>
              </a:pathLst>
            </a:custGeom>
            <a:solidFill>
              <a:srgbClr val="FAAB3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4" name="Freeform 57"/>
            <p:cNvSpPr/>
            <p:nvPr/>
          </p:nvSpPr>
          <p:spPr bwMode="auto">
            <a:xfrm>
              <a:off x="-10229118" y="6918325"/>
              <a:ext cx="292100" cy="1666875"/>
            </a:xfrm>
            <a:custGeom>
              <a:avLst/>
              <a:gdLst>
                <a:gd name="T0" fmla="*/ 0 w 184"/>
                <a:gd name="T1" fmla="*/ 2 h 1050"/>
                <a:gd name="T2" fmla="*/ 0 w 184"/>
                <a:gd name="T3" fmla="*/ 980 h 1050"/>
                <a:gd name="T4" fmla="*/ 0 w 184"/>
                <a:gd name="T5" fmla="*/ 980 h 1050"/>
                <a:gd name="T6" fmla="*/ 2 w 184"/>
                <a:gd name="T7" fmla="*/ 994 h 1050"/>
                <a:gd name="T8" fmla="*/ 8 w 184"/>
                <a:gd name="T9" fmla="*/ 1008 h 1050"/>
                <a:gd name="T10" fmla="*/ 16 w 184"/>
                <a:gd name="T11" fmla="*/ 1020 h 1050"/>
                <a:gd name="T12" fmla="*/ 28 w 184"/>
                <a:gd name="T13" fmla="*/ 1030 h 1050"/>
                <a:gd name="T14" fmla="*/ 40 w 184"/>
                <a:gd name="T15" fmla="*/ 1038 h 1050"/>
                <a:gd name="T16" fmla="*/ 56 w 184"/>
                <a:gd name="T17" fmla="*/ 1046 h 1050"/>
                <a:gd name="T18" fmla="*/ 74 w 184"/>
                <a:gd name="T19" fmla="*/ 1050 h 1050"/>
                <a:gd name="T20" fmla="*/ 92 w 184"/>
                <a:gd name="T21" fmla="*/ 1050 h 1050"/>
                <a:gd name="T22" fmla="*/ 92 w 184"/>
                <a:gd name="T23" fmla="*/ 1050 h 1050"/>
                <a:gd name="T24" fmla="*/ 110 w 184"/>
                <a:gd name="T25" fmla="*/ 1050 h 1050"/>
                <a:gd name="T26" fmla="*/ 128 w 184"/>
                <a:gd name="T27" fmla="*/ 1046 h 1050"/>
                <a:gd name="T28" fmla="*/ 144 w 184"/>
                <a:gd name="T29" fmla="*/ 1038 h 1050"/>
                <a:gd name="T30" fmla="*/ 156 w 184"/>
                <a:gd name="T31" fmla="*/ 1030 h 1050"/>
                <a:gd name="T32" fmla="*/ 168 w 184"/>
                <a:gd name="T33" fmla="*/ 1020 h 1050"/>
                <a:gd name="T34" fmla="*/ 176 w 184"/>
                <a:gd name="T35" fmla="*/ 1008 h 1050"/>
                <a:gd name="T36" fmla="*/ 182 w 184"/>
                <a:gd name="T37" fmla="*/ 994 h 1050"/>
                <a:gd name="T38" fmla="*/ 184 w 184"/>
                <a:gd name="T39" fmla="*/ 980 h 1050"/>
                <a:gd name="T40" fmla="*/ 184 w 184"/>
                <a:gd name="T41" fmla="*/ 0 h 1050"/>
                <a:gd name="T42" fmla="*/ 184 w 184"/>
                <a:gd name="T43" fmla="*/ 0 h 1050"/>
                <a:gd name="T44" fmla="*/ 92 w 184"/>
                <a:gd name="T45" fmla="*/ 0 h 1050"/>
                <a:gd name="T46" fmla="*/ 0 w 184"/>
                <a:gd name="T47" fmla="*/ 2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1050">
                  <a:moveTo>
                    <a:pt x="0" y="2"/>
                  </a:moveTo>
                  <a:lnTo>
                    <a:pt x="0" y="980"/>
                  </a:lnTo>
                  <a:lnTo>
                    <a:pt x="0" y="980"/>
                  </a:lnTo>
                  <a:lnTo>
                    <a:pt x="2" y="994"/>
                  </a:lnTo>
                  <a:lnTo>
                    <a:pt x="8" y="1008"/>
                  </a:lnTo>
                  <a:lnTo>
                    <a:pt x="16" y="1020"/>
                  </a:lnTo>
                  <a:lnTo>
                    <a:pt x="28" y="1030"/>
                  </a:lnTo>
                  <a:lnTo>
                    <a:pt x="40" y="1038"/>
                  </a:lnTo>
                  <a:lnTo>
                    <a:pt x="56" y="1046"/>
                  </a:lnTo>
                  <a:lnTo>
                    <a:pt x="74" y="1050"/>
                  </a:lnTo>
                  <a:lnTo>
                    <a:pt x="92" y="1050"/>
                  </a:lnTo>
                  <a:lnTo>
                    <a:pt x="92" y="1050"/>
                  </a:lnTo>
                  <a:lnTo>
                    <a:pt x="110" y="1050"/>
                  </a:lnTo>
                  <a:lnTo>
                    <a:pt x="128" y="1046"/>
                  </a:lnTo>
                  <a:lnTo>
                    <a:pt x="144" y="1038"/>
                  </a:lnTo>
                  <a:lnTo>
                    <a:pt x="156" y="1030"/>
                  </a:lnTo>
                  <a:lnTo>
                    <a:pt x="168" y="1020"/>
                  </a:lnTo>
                  <a:lnTo>
                    <a:pt x="176" y="1008"/>
                  </a:lnTo>
                  <a:lnTo>
                    <a:pt x="182" y="994"/>
                  </a:lnTo>
                  <a:lnTo>
                    <a:pt x="184" y="980"/>
                  </a:lnTo>
                  <a:lnTo>
                    <a:pt x="184" y="0"/>
                  </a:lnTo>
                  <a:lnTo>
                    <a:pt x="184" y="0"/>
                  </a:lnTo>
                  <a:lnTo>
                    <a:pt x="92"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5" name="Freeform 58"/>
            <p:cNvSpPr>
              <a:spLocks noEditPoints="1"/>
            </p:cNvSpPr>
            <p:nvPr/>
          </p:nvSpPr>
          <p:spPr bwMode="auto">
            <a:xfrm>
              <a:off x="-10403743" y="6381750"/>
              <a:ext cx="628650" cy="2260600"/>
            </a:xfrm>
            <a:custGeom>
              <a:avLst/>
              <a:gdLst>
                <a:gd name="T0" fmla="*/ 60 w 396"/>
                <a:gd name="T1" fmla="*/ 0 h 1424"/>
                <a:gd name="T2" fmla="*/ 48 w 396"/>
                <a:gd name="T3" fmla="*/ 2 h 1424"/>
                <a:gd name="T4" fmla="*/ 26 w 396"/>
                <a:gd name="T5" fmla="*/ 12 h 1424"/>
                <a:gd name="T6" fmla="*/ 10 w 396"/>
                <a:gd name="T7" fmla="*/ 30 h 1424"/>
                <a:gd name="T8" fmla="*/ 0 w 396"/>
                <a:gd name="T9" fmla="*/ 54 h 1424"/>
                <a:gd name="T10" fmla="*/ 0 w 396"/>
                <a:gd name="T11" fmla="*/ 68 h 1424"/>
                <a:gd name="T12" fmla="*/ 4 w 396"/>
                <a:gd name="T13" fmla="*/ 96 h 1424"/>
                <a:gd name="T14" fmla="*/ 18 w 396"/>
                <a:gd name="T15" fmla="*/ 116 h 1424"/>
                <a:gd name="T16" fmla="*/ 36 w 396"/>
                <a:gd name="T17" fmla="*/ 132 h 1424"/>
                <a:gd name="T18" fmla="*/ 60 w 396"/>
                <a:gd name="T19" fmla="*/ 136 h 1424"/>
                <a:gd name="T20" fmla="*/ 74 w 396"/>
                <a:gd name="T21" fmla="*/ 1318 h 1424"/>
                <a:gd name="T22" fmla="*/ 76 w 396"/>
                <a:gd name="T23" fmla="*/ 1328 h 1424"/>
                <a:gd name="T24" fmla="*/ 80 w 396"/>
                <a:gd name="T25" fmla="*/ 1350 h 1424"/>
                <a:gd name="T26" fmla="*/ 96 w 396"/>
                <a:gd name="T27" fmla="*/ 1378 h 1424"/>
                <a:gd name="T28" fmla="*/ 130 w 396"/>
                <a:gd name="T29" fmla="*/ 1406 h 1424"/>
                <a:gd name="T30" fmla="*/ 176 w 396"/>
                <a:gd name="T31" fmla="*/ 1422 h 1424"/>
                <a:gd name="T32" fmla="*/ 202 w 396"/>
                <a:gd name="T33" fmla="*/ 1424 h 1424"/>
                <a:gd name="T34" fmla="*/ 252 w 396"/>
                <a:gd name="T35" fmla="*/ 1416 h 1424"/>
                <a:gd name="T36" fmla="*/ 292 w 396"/>
                <a:gd name="T37" fmla="*/ 1392 h 1424"/>
                <a:gd name="T38" fmla="*/ 318 w 396"/>
                <a:gd name="T39" fmla="*/ 1358 h 1424"/>
                <a:gd name="T40" fmla="*/ 326 w 396"/>
                <a:gd name="T41" fmla="*/ 1338 h 1424"/>
                <a:gd name="T42" fmla="*/ 328 w 396"/>
                <a:gd name="T43" fmla="*/ 1318 h 1424"/>
                <a:gd name="T44" fmla="*/ 336 w 396"/>
                <a:gd name="T45" fmla="*/ 136 h 1424"/>
                <a:gd name="T46" fmla="*/ 348 w 396"/>
                <a:gd name="T47" fmla="*/ 136 h 1424"/>
                <a:gd name="T48" fmla="*/ 370 w 396"/>
                <a:gd name="T49" fmla="*/ 126 h 1424"/>
                <a:gd name="T50" fmla="*/ 386 w 396"/>
                <a:gd name="T51" fmla="*/ 106 h 1424"/>
                <a:gd name="T52" fmla="*/ 396 w 396"/>
                <a:gd name="T53" fmla="*/ 82 h 1424"/>
                <a:gd name="T54" fmla="*/ 396 w 396"/>
                <a:gd name="T55" fmla="*/ 68 h 1424"/>
                <a:gd name="T56" fmla="*/ 392 w 396"/>
                <a:gd name="T57" fmla="*/ 42 h 1424"/>
                <a:gd name="T58" fmla="*/ 378 w 396"/>
                <a:gd name="T59" fmla="*/ 20 h 1424"/>
                <a:gd name="T60" fmla="*/ 360 w 396"/>
                <a:gd name="T61" fmla="*/ 6 h 1424"/>
                <a:gd name="T62" fmla="*/ 336 w 396"/>
                <a:gd name="T63" fmla="*/ 0 h 1424"/>
                <a:gd name="T64" fmla="*/ 312 w 396"/>
                <a:gd name="T65" fmla="*/ 102 h 1424"/>
                <a:gd name="T66" fmla="*/ 304 w 396"/>
                <a:gd name="T67" fmla="*/ 104 h 1424"/>
                <a:gd name="T68" fmla="*/ 296 w 396"/>
                <a:gd name="T69" fmla="*/ 112 h 1424"/>
                <a:gd name="T70" fmla="*/ 294 w 396"/>
                <a:gd name="T71" fmla="*/ 1318 h 1424"/>
                <a:gd name="T72" fmla="*/ 292 w 396"/>
                <a:gd name="T73" fmla="*/ 1332 h 1424"/>
                <a:gd name="T74" fmla="*/ 278 w 396"/>
                <a:gd name="T75" fmla="*/ 1358 h 1424"/>
                <a:gd name="T76" fmla="*/ 254 w 396"/>
                <a:gd name="T77" fmla="*/ 1376 h 1424"/>
                <a:gd name="T78" fmla="*/ 220 w 396"/>
                <a:gd name="T79" fmla="*/ 1388 h 1424"/>
                <a:gd name="T80" fmla="*/ 202 w 396"/>
                <a:gd name="T81" fmla="*/ 1388 h 1424"/>
                <a:gd name="T82" fmla="*/ 166 w 396"/>
                <a:gd name="T83" fmla="*/ 1384 h 1424"/>
                <a:gd name="T84" fmla="*/ 138 w 396"/>
                <a:gd name="T85" fmla="*/ 1368 h 1424"/>
                <a:gd name="T86" fmla="*/ 118 w 396"/>
                <a:gd name="T87" fmla="*/ 1346 h 1424"/>
                <a:gd name="T88" fmla="*/ 110 w 396"/>
                <a:gd name="T89" fmla="*/ 1318 h 1424"/>
                <a:gd name="T90" fmla="*/ 110 w 396"/>
                <a:gd name="T91" fmla="*/ 120 h 1424"/>
                <a:gd name="T92" fmla="*/ 104 w 396"/>
                <a:gd name="T93" fmla="*/ 106 h 1424"/>
                <a:gd name="T94" fmla="*/ 92 w 396"/>
                <a:gd name="T95" fmla="*/ 102 h 1424"/>
                <a:gd name="T96" fmla="*/ 60 w 396"/>
                <a:gd name="T97" fmla="*/ 102 h 1424"/>
                <a:gd name="T98" fmla="*/ 50 w 396"/>
                <a:gd name="T99" fmla="*/ 100 h 1424"/>
                <a:gd name="T100" fmla="*/ 36 w 396"/>
                <a:gd name="T101" fmla="*/ 82 h 1424"/>
                <a:gd name="T102" fmla="*/ 34 w 396"/>
                <a:gd name="T103" fmla="*/ 68 h 1424"/>
                <a:gd name="T104" fmla="*/ 42 w 396"/>
                <a:gd name="T105" fmla="*/ 46 h 1424"/>
                <a:gd name="T106" fmla="*/ 56 w 396"/>
                <a:gd name="T107" fmla="*/ 36 h 1424"/>
                <a:gd name="T108" fmla="*/ 336 w 396"/>
                <a:gd name="T109" fmla="*/ 36 h 1424"/>
                <a:gd name="T110" fmla="*/ 342 w 396"/>
                <a:gd name="T111" fmla="*/ 36 h 1424"/>
                <a:gd name="T112" fmla="*/ 354 w 396"/>
                <a:gd name="T113" fmla="*/ 46 h 1424"/>
                <a:gd name="T114" fmla="*/ 362 w 396"/>
                <a:gd name="T115" fmla="*/ 68 h 1424"/>
                <a:gd name="T116" fmla="*/ 360 w 396"/>
                <a:gd name="T117" fmla="*/ 82 h 1424"/>
                <a:gd name="T118" fmla="*/ 346 w 396"/>
                <a:gd name="T119" fmla="*/ 100 h 1424"/>
                <a:gd name="T120" fmla="*/ 336 w 396"/>
                <a:gd name="T121" fmla="*/ 102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1424">
                  <a:moveTo>
                    <a:pt x="336" y="0"/>
                  </a:moveTo>
                  <a:lnTo>
                    <a:pt x="60" y="0"/>
                  </a:lnTo>
                  <a:lnTo>
                    <a:pt x="60" y="0"/>
                  </a:lnTo>
                  <a:lnTo>
                    <a:pt x="48" y="2"/>
                  </a:lnTo>
                  <a:lnTo>
                    <a:pt x="36" y="6"/>
                  </a:lnTo>
                  <a:lnTo>
                    <a:pt x="26" y="12"/>
                  </a:lnTo>
                  <a:lnTo>
                    <a:pt x="18" y="20"/>
                  </a:lnTo>
                  <a:lnTo>
                    <a:pt x="10" y="30"/>
                  </a:lnTo>
                  <a:lnTo>
                    <a:pt x="4" y="42"/>
                  </a:lnTo>
                  <a:lnTo>
                    <a:pt x="0" y="54"/>
                  </a:lnTo>
                  <a:lnTo>
                    <a:pt x="0" y="68"/>
                  </a:lnTo>
                  <a:lnTo>
                    <a:pt x="0" y="68"/>
                  </a:lnTo>
                  <a:lnTo>
                    <a:pt x="0" y="82"/>
                  </a:lnTo>
                  <a:lnTo>
                    <a:pt x="4" y="96"/>
                  </a:lnTo>
                  <a:lnTo>
                    <a:pt x="10" y="106"/>
                  </a:lnTo>
                  <a:lnTo>
                    <a:pt x="18" y="116"/>
                  </a:lnTo>
                  <a:lnTo>
                    <a:pt x="26" y="126"/>
                  </a:lnTo>
                  <a:lnTo>
                    <a:pt x="36" y="132"/>
                  </a:lnTo>
                  <a:lnTo>
                    <a:pt x="48" y="136"/>
                  </a:lnTo>
                  <a:lnTo>
                    <a:pt x="60" y="136"/>
                  </a:lnTo>
                  <a:lnTo>
                    <a:pt x="74" y="136"/>
                  </a:lnTo>
                  <a:lnTo>
                    <a:pt x="74" y="1318"/>
                  </a:lnTo>
                  <a:lnTo>
                    <a:pt x="74" y="1318"/>
                  </a:lnTo>
                  <a:lnTo>
                    <a:pt x="76" y="1328"/>
                  </a:lnTo>
                  <a:lnTo>
                    <a:pt x="78" y="1338"/>
                  </a:lnTo>
                  <a:lnTo>
                    <a:pt x="80" y="1350"/>
                  </a:lnTo>
                  <a:lnTo>
                    <a:pt x="84" y="1358"/>
                  </a:lnTo>
                  <a:lnTo>
                    <a:pt x="96" y="1378"/>
                  </a:lnTo>
                  <a:lnTo>
                    <a:pt x="112" y="1392"/>
                  </a:lnTo>
                  <a:lnTo>
                    <a:pt x="130" y="1406"/>
                  </a:lnTo>
                  <a:lnTo>
                    <a:pt x="152" y="1416"/>
                  </a:lnTo>
                  <a:lnTo>
                    <a:pt x="176" y="1422"/>
                  </a:lnTo>
                  <a:lnTo>
                    <a:pt x="202" y="1424"/>
                  </a:lnTo>
                  <a:lnTo>
                    <a:pt x="202" y="1424"/>
                  </a:lnTo>
                  <a:lnTo>
                    <a:pt x="228" y="1422"/>
                  </a:lnTo>
                  <a:lnTo>
                    <a:pt x="252" y="1416"/>
                  </a:lnTo>
                  <a:lnTo>
                    <a:pt x="272" y="1406"/>
                  </a:lnTo>
                  <a:lnTo>
                    <a:pt x="292" y="1392"/>
                  </a:lnTo>
                  <a:lnTo>
                    <a:pt x="308" y="1378"/>
                  </a:lnTo>
                  <a:lnTo>
                    <a:pt x="318" y="1358"/>
                  </a:lnTo>
                  <a:lnTo>
                    <a:pt x="324" y="1350"/>
                  </a:lnTo>
                  <a:lnTo>
                    <a:pt x="326" y="1338"/>
                  </a:lnTo>
                  <a:lnTo>
                    <a:pt x="328" y="1328"/>
                  </a:lnTo>
                  <a:lnTo>
                    <a:pt x="328" y="1318"/>
                  </a:lnTo>
                  <a:lnTo>
                    <a:pt x="328" y="136"/>
                  </a:lnTo>
                  <a:lnTo>
                    <a:pt x="336" y="136"/>
                  </a:lnTo>
                  <a:lnTo>
                    <a:pt x="336" y="136"/>
                  </a:lnTo>
                  <a:lnTo>
                    <a:pt x="348" y="136"/>
                  </a:lnTo>
                  <a:lnTo>
                    <a:pt x="360" y="132"/>
                  </a:lnTo>
                  <a:lnTo>
                    <a:pt x="370" y="126"/>
                  </a:lnTo>
                  <a:lnTo>
                    <a:pt x="378" y="116"/>
                  </a:lnTo>
                  <a:lnTo>
                    <a:pt x="386" y="106"/>
                  </a:lnTo>
                  <a:lnTo>
                    <a:pt x="392" y="96"/>
                  </a:lnTo>
                  <a:lnTo>
                    <a:pt x="396" y="82"/>
                  </a:lnTo>
                  <a:lnTo>
                    <a:pt x="396" y="68"/>
                  </a:lnTo>
                  <a:lnTo>
                    <a:pt x="396" y="68"/>
                  </a:lnTo>
                  <a:lnTo>
                    <a:pt x="396" y="54"/>
                  </a:lnTo>
                  <a:lnTo>
                    <a:pt x="392" y="42"/>
                  </a:lnTo>
                  <a:lnTo>
                    <a:pt x="386" y="30"/>
                  </a:lnTo>
                  <a:lnTo>
                    <a:pt x="378" y="20"/>
                  </a:lnTo>
                  <a:lnTo>
                    <a:pt x="370" y="12"/>
                  </a:lnTo>
                  <a:lnTo>
                    <a:pt x="360" y="6"/>
                  </a:lnTo>
                  <a:lnTo>
                    <a:pt x="348" y="2"/>
                  </a:lnTo>
                  <a:lnTo>
                    <a:pt x="336" y="0"/>
                  </a:lnTo>
                  <a:close/>
                  <a:moveTo>
                    <a:pt x="336" y="102"/>
                  </a:moveTo>
                  <a:lnTo>
                    <a:pt x="312" y="102"/>
                  </a:lnTo>
                  <a:lnTo>
                    <a:pt x="312" y="102"/>
                  </a:lnTo>
                  <a:lnTo>
                    <a:pt x="304" y="104"/>
                  </a:lnTo>
                  <a:lnTo>
                    <a:pt x="298" y="106"/>
                  </a:lnTo>
                  <a:lnTo>
                    <a:pt x="296" y="112"/>
                  </a:lnTo>
                  <a:lnTo>
                    <a:pt x="294" y="120"/>
                  </a:lnTo>
                  <a:lnTo>
                    <a:pt x="294" y="1318"/>
                  </a:lnTo>
                  <a:lnTo>
                    <a:pt x="294" y="1318"/>
                  </a:lnTo>
                  <a:lnTo>
                    <a:pt x="292" y="1332"/>
                  </a:lnTo>
                  <a:lnTo>
                    <a:pt x="286" y="1346"/>
                  </a:lnTo>
                  <a:lnTo>
                    <a:pt x="278" y="1358"/>
                  </a:lnTo>
                  <a:lnTo>
                    <a:pt x="266" y="1368"/>
                  </a:lnTo>
                  <a:lnTo>
                    <a:pt x="254" y="1376"/>
                  </a:lnTo>
                  <a:lnTo>
                    <a:pt x="238" y="1384"/>
                  </a:lnTo>
                  <a:lnTo>
                    <a:pt x="220" y="1388"/>
                  </a:lnTo>
                  <a:lnTo>
                    <a:pt x="202" y="1388"/>
                  </a:lnTo>
                  <a:lnTo>
                    <a:pt x="202" y="1388"/>
                  </a:lnTo>
                  <a:lnTo>
                    <a:pt x="184" y="1388"/>
                  </a:lnTo>
                  <a:lnTo>
                    <a:pt x="166" y="1384"/>
                  </a:lnTo>
                  <a:lnTo>
                    <a:pt x="150" y="1376"/>
                  </a:lnTo>
                  <a:lnTo>
                    <a:pt x="138" y="1368"/>
                  </a:lnTo>
                  <a:lnTo>
                    <a:pt x="126" y="1358"/>
                  </a:lnTo>
                  <a:lnTo>
                    <a:pt x="118" y="1346"/>
                  </a:lnTo>
                  <a:lnTo>
                    <a:pt x="112" y="1332"/>
                  </a:lnTo>
                  <a:lnTo>
                    <a:pt x="110" y="1318"/>
                  </a:lnTo>
                  <a:lnTo>
                    <a:pt x="110" y="120"/>
                  </a:lnTo>
                  <a:lnTo>
                    <a:pt x="110" y="120"/>
                  </a:lnTo>
                  <a:lnTo>
                    <a:pt x="108" y="112"/>
                  </a:lnTo>
                  <a:lnTo>
                    <a:pt x="104" y="106"/>
                  </a:lnTo>
                  <a:lnTo>
                    <a:pt x="100" y="104"/>
                  </a:lnTo>
                  <a:lnTo>
                    <a:pt x="92" y="102"/>
                  </a:lnTo>
                  <a:lnTo>
                    <a:pt x="60" y="102"/>
                  </a:lnTo>
                  <a:lnTo>
                    <a:pt x="60" y="102"/>
                  </a:lnTo>
                  <a:lnTo>
                    <a:pt x="56" y="102"/>
                  </a:lnTo>
                  <a:lnTo>
                    <a:pt x="50" y="100"/>
                  </a:lnTo>
                  <a:lnTo>
                    <a:pt x="42" y="92"/>
                  </a:lnTo>
                  <a:lnTo>
                    <a:pt x="36" y="82"/>
                  </a:lnTo>
                  <a:lnTo>
                    <a:pt x="34" y="68"/>
                  </a:lnTo>
                  <a:lnTo>
                    <a:pt x="34" y="68"/>
                  </a:lnTo>
                  <a:lnTo>
                    <a:pt x="36" y="56"/>
                  </a:lnTo>
                  <a:lnTo>
                    <a:pt x="42" y="46"/>
                  </a:lnTo>
                  <a:lnTo>
                    <a:pt x="50" y="38"/>
                  </a:lnTo>
                  <a:lnTo>
                    <a:pt x="56" y="36"/>
                  </a:lnTo>
                  <a:lnTo>
                    <a:pt x="60" y="36"/>
                  </a:lnTo>
                  <a:lnTo>
                    <a:pt x="336" y="36"/>
                  </a:lnTo>
                  <a:lnTo>
                    <a:pt x="336" y="36"/>
                  </a:lnTo>
                  <a:lnTo>
                    <a:pt x="342" y="36"/>
                  </a:lnTo>
                  <a:lnTo>
                    <a:pt x="346" y="38"/>
                  </a:lnTo>
                  <a:lnTo>
                    <a:pt x="354" y="46"/>
                  </a:lnTo>
                  <a:lnTo>
                    <a:pt x="360" y="56"/>
                  </a:lnTo>
                  <a:lnTo>
                    <a:pt x="362" y="68"/>
                  </a:lnTo>
                  <a:lnTo>
                    <a:pt x="362" y="68"/>
                  </a:lnTo>
                  <a:lnTo>
                    <a:pt x="360" y="82"/>
                  </a:lnTo>
                  <a:lnTo>
                    <a:pt x="354" y="92"/>
                  </a:lnTo>
                  <a:lnTo>
                    <a:pt x="346" y="100"/>
                  </a:lnTo>
                  <a:lnTo>
                    <a:pt x="342" y="102"/>
                  </a:lnTo>
                  <a:lnTo>
                    <a:pt x="336" y="10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6" name="Freeform 59"/>
            <p:cNvSpPr/>
            <p:nvPr/>
          </p:nvSpPr>
          <p:spPr bwMode="auto">
            <a:xfrm>
              <a:off x="-10403743" y="6381750"/>
              <a:ext cx="628650" cy="2260600"/>
            </a:xfrm>
            <a:custGeom>
              <a:avLst/>
              <a:gdLst>
                <a:gd name="T0" fmla="*/ 60 w 396"/>
                <a:gd name="T1" fmla="*/ 0 h 1424"/>
                <a:gd name="T2" fmla="*/ 48 w 396"/>
                <a:gd name="T3" fmla="*/ 2 h 1424"/>
                <a:gd name="T4" fmla="*/ 26 w 396"/>
                <a:gd name="T5" fmla="*/ 12 h 1424"/>
                <a:gd name="T6" fmla="*/ 10 w 396"/>
                <a:gd name="T7" fmla="*/ 30 h 1424"/>
                <a:gd name="T8" fmla="*/ 0 w 396"/>
                <a:gd name="T9" fmla="*/ 54 h 1424"/>
                <a:gd name="T10" fmla="*/ 0 w 396"/>
                <a:gd name="T11" fmla="*/ 68 h 1424"/>
                <a:gd name="T12" fmla="*/ 4 w 396"/>
                <a:gd name="T13" fmla="*/ 96 h 1424"/>
                <a:gd name="T14" fmla="*/ 18 w 396"/>
                <a:gd name="T15" fmla="*/ 116 h 1424"/>
                <a:gd name="T16" fmla="*/ 36 w 396"/>
                <a:gd name="T17" fmla="*/ 132 h 1424"/>
                <a:gd name="T18" fmla="*/ 60 w 396"/>
                <a:gd name="T19" fmla="*/ 136 h 1424"/>
                <a:gd name="T20" fmla="*/ 74 w 396"/>
                <a:gd name="T21" fmla="*/ 1318 h 1424"/>
                <a:gd name="T22" fmla="*/ 76 w 396"/>
                <a:gd name="T23" fmla="*/ 1328 h 1424"/>
                <a:gd name="T24" fmla="*/ 80 w 396"/>
                <a:gd name="T25" fmla="*/ 1350 h 1424"/>
                <a:gd name="T26" fmla="*/ 96 w 396"/>
                <a:gd name="T27" fmla="*/ 1378 h 1424"/>
                <a:gd name="T28" fmla="*/ 130 w 396"/>
                <a:gd name="T29" fmla="*/ 1406 h 1424"/>
                <a:gd name="T30" fmla="*/ 176 w 396"/>
                <a:gd name="T31" fmla="*/ 1422 h 1424"/>
                <a:gd name="T32" fmla="*/ 202 w 396"/>
                <a:gd name="T33" fmla="*/ 1424 h 1424"/>
                <a:gd name="T34" fmla="*/ 252 w 396"/>
                <a:gd name="T35" fmla="*/ 1416 h 1424"/>
                <a:gd name="T36" fmla="*/ 292 w 396"/>
                <a:gd name="T37" fmla="*/ 1392 h 1424"/>
                <a:gd name="T38" fmla="*/ 318 w 396"/>
                <a:gd name="T39" fmla="*/ 1358 h 1424"/>
                <a:gd name="T40" fmla="*/ 326 w 396"/>
                <a:gd name="T41" fmla="*/ 1338 h 1424"/>
                <a:gd name="T42" fmla="*/ 328 w 396"/>
                <a:gd name="T43" fmla="*/ 1318 h 1424"/>
                <a:gd name="T44" fmla="*/ 336 w 396"/>
                <a:gd name="T45" fmla="*/ 136 h 1424"/>
                <a:gd name="T46" fmla="*/ 348 w 396"/>
                <a:gd name="T47" fmla="*/ 136 h 1424"/>
                <a:gd name="T48" fmla="*/ 370 w 396"/>
                <a:gd name="T49" fmla="*/ 126 h 1424"/>
                <a:gd name="T50" fmla="*/ 386 w 396"/>
                <a:gd name="T51" fmla="*/ 106 h 1424"/>
                <a:gd name="T52" fmla="*/ 396 w 396"/>
                <a:gd name="T53" fmla="*/ 82 h 1424"/>
                <a:gd name="T54" fmla="*/ 396 w 396"/>
                <a:gd name="T55" fmla="*/ 68 h 1424"/>
                <a:gd name="T56" fmla="*/ 392 w 396"/>
                <a:gd name="T57" fmla="*/ 42 h 1424"/>
                <a:gd name="T58" fmla="*/ 378 w 396"/>
                <a:gd name="T59" fmla="*/ 20 h 1424"/>
                <a:gd name="T60" fmla="*/ 360 w 396"/>
                <a:gd name="T61" fmla="*/ 6 h 1424"/>
                <a:gd name="T62" fmla="*/ 336 w 396"/>
                <a:gd name="T63" fmla="*/ 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1424">
                  <a:moveTo>
                    <a:pt x="336" y="0"/>
                  </a:moveTo>
                  <a:lnTo>
                    <a:pt x="60" y="0"/>
                  </a:lnTo>
                  <a:lnTo>
                    <a:pt x="60" y="0"/>
                  </a:lnTo>
                  <a:lnTo>
                    <a:pt x="48" y="2"/>
                  </a:lnTo>
                  <a:lnTo>
                    <a:pt x="36" y="6"/>
                  </a:lnTo>
                  <a:lnTo>
                    <a:pt x="26" y="12"/>
                  </a:lnTo>
                  <a:lnTo>
                    <a:pt x="18" y="20"/>
                  </a:lnTo>
                  <a:lnTo>
                    <a:pt x="10" y="30"/>
                  </a:lnTo>
                  <a:lnTo>
                    <a:pt x="4" y="42"/>
                  </a:lnTo>
                  <a:lnTo>
                    <a:pt x="0" y="54"/>
                  </a:lnTo>
                  <a:lnTo>
                    <a:pt x="0" y="68"/>
                  </a:lnTo>
                  <a:lnTo>
                    <a:pt x="0" y="68"/>
                  </a:lnTo>
                  <a:lnTo>
                    <a:pt x="0" y="82"/>
                  </a:lnTo>
                  <a:lnTo>
                    <a:pt x="4" y="96"/>
                  </a:lnTo>
                  <a:lnTo>
                    <a:pt x="10" y="106"/>
                  </a:lnTo>
                  <a:lnTo>
                    <a:pt x="18" y="116"/>
                  </a:lnTo>
                  <a:lnTo>
                    <a:pt x="26" y="126"/>
                  </a:lnTo>
                  <a:lnTo>
                    <a:pt x="36" y="132"/>
                  </a:lnTo>
                  <a:lnTo>
                    <a:pt x="48" y="136"/>
                  </a:lnTo>
                  <a:lnTo>
                    <a:pt x="60" y="136"/>
                  </a:lnTo>
                  <a:lnTo>
                    <a:pt x="74" y="136"/>
                  </a:lnTo>
                  <a:lnTo>
                    <a:pt x="74" y="1318"/>
                  </a:lnTo>
                  <a:lnTo>
                    <a:pt x="74" y="1318"/>
                  </a:lnTo>
                  <a:lnTo>
                    <a:pt x="76" y="1328"/>
                  </a:lnTo>
                  <a:lnTo>
                    <a:pt x="78" y="1338"/>
                  </a:lnTo>
                  <a:lnTo>
                    <a:pt x="80" y="1350"/>
                  </a:lnTo>
                  <a:lnTo>
                    <a:pt x="84" y="1358"/>
                  </a:lnTo>
                  <a:lnTo>
                    <a:pt x="96" y="1378"/>
                  </a:lnTo>
                  <a:lnTo>
                    <a:pt x="112" y="1392"/>
                  </a:lnTo>
                  <a:lnTo>
                    <a:pt x="130" y="1406"/>
                  </a:lnTo>
                  <a:lnTo>
                    <a:pt x="152" y="1416"/>
                  </a:lnTo>
                  <a:lnTo>
                    <a:pt x="176" y="1422"/>
                  </a:lnTo>
                  <a:lnTo>
                    <a:pt x="202" y="1424"/>
                  </a:lnTo>
                  <a:lnTo>
                    <a:pt x="202" y="1424"/>
                  </a:lnTo>
                  <a:lnTo>
                    <a:pt x="228" y="1422"/>
                  </a:lnTo>
                  <a:lnTo>
                    <a:pt x="252" y="1416"/>
                  </a:lnTo>
                  <a:lnTo>
                    <a:pt x="272" y="1406"/>
                  </a:lnTo>
                  <a:lnTo>
                    <a:pt x="292" y="1392"/>
                  </a:lnTo>
                  <a:lnTo>
                    <a:pt x="308" y="1378"/>
                  </a:lnTo>
                  <a:lnTo>
                    <a:pt x="318" y="1358"/>
                  </a:lnTo>
                  <a:lnTo>
                    <a:pt x="324" y="1350"/>
                  </a:lnTo>
                  <a:lnTo>
                    <a:pt x="326" y="1338"/>
                  </a:lnTo>
                  <a:lnTo>
                    <a:pt x="328" y="1328"/>
                  </a:lnTo>
                  <a:lnTo>
                    <a:pt x="328" y="1318"/>
                  </a:lnTo>
                  <a:lnTo>
                    <a:pt x="328" y="136"/>
                  </a:lnTo>
                  <a:lnTo>
                    <a:pt x="336" y="136"/>
                  </a:lnTo>
                  <a:lnTo>
                    <a:pt x="336" y="136"/>
                  </a:lnTo>
                  <a:lnTo>
                    <a:pt x="348" y="136"/>
                  </a:lnTo>
                  <a:lnTo>
                    <a:pt x="360" y="132"/>
                  </a:lnTo>
                  <a:lnTo>
                    <a:pt x="370" y="126"/>
                  </a:lnTo>
                  <a:lnTo>
                    <a:pt x="378" y="116"/>
                  </a:lnTo>
                  <a:lnTo>
                    <a:pt x="386" y="106"/>
                  </a:lnTo>
                  <a:lnTo>
                    <a:pt x="392" y="96"/>
                  </a:lnTo>
                  <a:lnTo>
                    <a:pt x="396" y="82"/>
                  </a:lnTo>
                  <a:lnTo>
                    <a:pt x="396" y="68"/>
                  </a:lnTo>
                  <a:lnTo>
                    <a:pt x="396" y="68"/>
                  </a:lnTo>
                  <a:lnTo>
                    <a:pt x="396" y="54"/>
                  </a:lnTo>
                  <a:lnTo>
                    <a:pt x="392" y="42"/>
                  </a:lnTo>
                  <a:lnTo>
                    <a:pt x="386" y="30"/>
                  </a:lnTo>
                  <a:lnTo>
                    <a:pt x="378" y="20"/>
                  </a:lnTo>
                  <a:lnTo>
                    <a:pt x="370" y="12"/>
                  </a:lnTo>
                  <a:lnTo>
                    <a:pt x="360" y="6"/>
                  </a:lnTo>
                  <a:lnTo>
                    <a:pt x="348" y="2"/>
                  </a:lnTo>
                  <a:lnTo>
                    <a:pt x="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7" name="Freeform 60"/>
            <p:cNvSpPr/>
            <p:nvPr/>
          </p:nvSpPr>
          <p:spPr bwMode="auto">
            <a:xfrm>
              <a:off x="-10349768" y="6438900"/>
              <a:ext cx="520700" cy="2146300"/>
            </a:xfrm>
            <a:custGeom>
              <a:avLst/>
              <a:gdLst>
                <a:gd name="T0" fmla="*/ 302 w 328"/>
                <a:gd name="T1" fmla="*/ 66 h 1352"/>
                <a:gd name="T2" fmla="*/ 278 w 328"/>
                <a:gd name="T3" fmla="*/ 66 h 1352"/>
                <a:gd name="T4" fmla="*/ 278 w 328"/>
                <a:gd name="T5" fmla="*/ 66 h 1352"/>
                <a:gd name="T6" fmla="*/ 270 w 328"/>
                <a:gd name="T7" fmla="*/ 68 h 1352"/>
                <a:gd name="T8" fmla="*/ 264 w 328"/>
                <a:gd name="T9" fmla="*/ 70 h 1352"/>
                <a:gd name="T10" fmla="*/ 262 w 328"/>
                <a:gd name="T11" fmla="*/ 76 h 1352"/>
                <a:gd name="T12" fmla="*/ 260 w 328"/>
                <a:gd name="T13" fmla="*/ 84 h 1352"/>
                <a:gd name="T14" fmla="*/ 260 w 328"/>
                <a:gd name="T15" fmla="*/ 1282 h 1352"/>
                <a:gd name="T16" fmla="*/ 260 w 328"/>
                <a:gd name="T17" fmla="*/ 1282 h 1352"/>
                <a:gd name="T18" fmla="*/ 258 w 328"/>
                <a:gd name="T19" fmla="*/ 1296 h 1352"/>
                <a:gd name="T20" fmla="*/ 252 w 328"/>
                <a:gd name="T21" fmla="*/ 1310 h 1352"/>
                <a:gd name="T22" fmla="*/ 244 w 328"/>
                <a:gd name="T23" fmla="*/ 1322 h 1352"/>
                <a:gd name="T24" fmla="*/ 232 w 328"/>
                <a:gd name="T25" fmla="*/ 1332 h 1352"/>
                <a:gd name="T26" fmla="*/ 220 w 328"/>
                <a:gd name="T27" fmla="*/ 1340 h 1352"/>
                <a:gd name="T28" fmla="*/ 204 w 328"/>
                <a:gd name="T29" fmla="*/ 1348 h 1352"/>
                <a:gd name="T30" fmla="*/ 186 w 328"/>
                <a:gd name="T31" fmla="*/ 1352 h 1352"/>
                <a:gd name="T32" fmla="*/ 168 w 328"/>
                <a:gd name="T33" fmla="*/ 1352 h 1352"/>
                <a:gd name="T34" fmla="*/ 168 w 328"/>
                <a:gd name="T35" fmla="*/ 1352 h 1352"/>
                <a:gd name="T36" fmla="*/ 150 w 328"/>
                <a:gd name="T37" fmla="*/ 1352 h 1352"/>
                <a:gd name="T38" fmla="*/ 132 w 328"/>
                <a:gd name="T39" fmla="*/ 1348 h 1352"/>
                <a:gd name="T40" fmla="*/ 116 w 328"/>
                <a:gd name="T41" fmla="*/ 1340 h 1352"/>
                <a:gd name="T42" fmla="*/ 104 w 328"/>
                <a:gd name="T43" fmla="*/ 1332 h 1352"/>
                <a:gd name="T44" fmla="*/ 92 w 328"/>
                <a:gd name="T45" fmla="*/ 1322 h 1352"/>
                <a:gd name="T46" fmla="*/ 84 w 328"/>
                <a:gd name="T47" fmla="*/ 1310 h 1352"/>
                <a:gd name="T48" fmla="*/ 78 w 328"/>
                <a:gd name="T49" fmla="*/ 1296 h 1352"/>
                <a:gd name="T50" fmla="*/ 76 w 328"/>
                <a:gd name="T51" fmla="*/ 1282 h 1352"/>
                <a:gd name="T52" fmla="*/ 76 w 328"/>
                <a:gd name="T53" fmla="*/ 84 h 1352"/>
                <a:gd name="T54" fmla="*/ 76 w 328"/>
                <a:gd name="T55" fmla="*/ 84 h 1352"/>
                <a:gd name="T56" fmla="*/ 74 w 328"/>
                <a:gd name="T57" fmla="*/ 76 h 1352"/>
                <a:gd name="T58" fmla="*/ 70 w 328"/>
                <a:gd name="T59" fmla="*/ 70 h 1352"/>
                <a:gd name="T60" fmla="*/ 66 w 328"/>
                <a:gd name="T61" fmla="*/ 68 h 1352"/>
                <a:gd name="T62" fmla="*/ 58 w 328"/>
                <a:gd name="T63" fmla="*/ 66 h 1352"/>
                <a:gd name="T64" fmla="*/ 26 w 328"/>
                <a:gd name="T65" fmla="*/ 66 h 1352"/>
                <a:gd name="T66" fmla="*/ 26 w 328"/>
                <a:gd name="T67" fmla="*/ 66 h 1352"/>
                <a:gd name="T68" fmla="*/ 22 w 328"/>
                <a:gd name="T69" fmla="*/ 66 h 1352"/>
                <a:gd name="T70" fmla="*/ 16 w 328"/>
                <a:gd name="T71" fmla="*/ 64 h 1352"/>
                <a:gd name="T72" fmla="*/ 8 w 328"/>
                <a:gd name="T73" fmla="*/ 56 h 1352"/>
                <a:gd name="T74" fmla="*/ 2 w 328"/>
                <a:gd name="T75" fmla="*/ 46 h 1352"/>
                <a:gd name="T76" fmla="*/ 0 w 328"/>
                <a:gd name="T77" fmla="*/ 32 h 1352"/>
                <a:gd name="T78" fmla="*/ 0 w 328"/>
                <a:gd name="T79" fmla="*/ 32 h 1352"/>
                <a:gd name="T80" fmla="*/ 2 w 328"/>
                <a:gd name="T81" fmla="*/ 20 h 1352"/>
                <a:gd name="T82" fmla="*/ 8 w 328"/>
                <a:gd name="T83" fmla="*/ 10 h 1352"/>
                <a:gd name="T84" fmla="*/ 16 w 328"/>
                <a:gd name="T85" fmla="*/ 2 h 1352"/>
                <a:gd name="T86" fmla="*/ 22 w 328"/>
                <a:gd name="T87" fmla="*/ 0 h 1352"/>
                <a:gd name="T88" fmla="*/ 26 w 328"/>
                <a:gd name="T89" fmla="*/ 0 h 1352"/>
                <a:gd name="T90" fmla="*/ 302 w 328"/>
                <a:gd name="T91" fmla="*/ 0 h 1352"/>
                <a:gd name="T92" fmla="*/ 302 w 328"/>
                <a:gd name="T93" fmla="*/ 0 h 1352"/>
                <a:gd name="T94" fmla="*/ 308 w 328"/>
                <a:gd name="T95" fmla="*/ 0 h 1352"/>
                <a:gd name="T96" fmla="*/ 312 w 328"/>
                <a:gd name="T97" fmla="*/ 2 h 1352"/>
                <a:gd name="T98" fmla="*/ 320 w 328"/>
                <a:gd name="T99" fmla="*/ 10 h 1352"/>
                <a:gd name="T100" fmla="*/ 326 w 328"/>
                <a:gd name="T101" fmla="*/ 20 h 1352"/>
                <a:gd name="T102" fmla="*/ 328 w 328"/>
                <a:gd name="T103" fmla="*/ 32 h 1352"/>
                <a:gd name="T104" fmla="*/ 328 w 328"/>
                <a:gd name="T105" fmla="*/ 32 h 1352"/>
                <a:gd name="T106" fmla="*/ 326 w 328"/>
                <a:gd name="T107" fmla="*/ 46 h 1352"/>
                <a:gd name="T108" fmla="*/ 320 w 328"/>
                <a:gd name="T109" fmla="*/ 56 h 1352"/>
                <a:gd name="T110" fmla="*/ 312 w 328"/>
                <a:gd name="T111" fmla="*/ 64 h 1352"/>
                <a:gd name="T112" fmla="*/ 308 w 328"/>
                <a:gd name="T113" fmla="*/ 66 h 1352"/>
                <a:gd name="T114" fmla="*/ 302 w 328"/>
                <a:gd name="T115" fmla="*/ 66 h 1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8" h="1352">
                  <a:moveTo>
                    <a:pt x="302" y="66"/>
                  </a:moveTo>
                  <a:lnTo>
                    <a:pt x="278" y="66"/>
                  </a:lnTo>
                  <a:lnTo>
                    <a:pt x="278" y="66"/>
                  </a:lnTo>
                  <a:lnTo>
                    <a:pt x="270" y="68"/>
                  </a:lnTo>
                  <a:lnTo>
                    <a:pt x="264" y="70"/>
                  </a:lnTo>
                  <a:lnTo>
                    <a:pt x="262" y="76"/>
                  </a:lnTo>
                  <a:lnTo>
                    <a:pt x="260" y="84"/>
                  </a:lnTo>
                  <a:lnTo>
                    <a:pt x="260" y="1282"/>
                  </a:lnTo>
                  <a:lnTo>
                    <a:pt x="260" y="1282"/>
                  </a:lnTo>
                  <a:lnTo>
                    <a:pt x="258" y="1296"/>
                  </a:lnTo>
                  <a:lnTo>
                    <a:pt x="252" y="1310"/>
                  </a:lnTo>
                  <a:lnTo>
                    <a:pt x="244" y="1322"/>
                  </a:lnTo>
                  <a:lnTo>
                    <a:pt x="232" y="1332"/>
                  </a:lnTo>
                  <a:lnTo>
                    <a:pt x="220" y="1340"/>
                  </a:lnTo>
                  <a:lnTo>
                    <a:pt x="204" y="1348"/>
                  </a:lnTo>
                  <a:lnTo>
                    <a:pt x="186" y="1352"/>
                  </a:lnTo>
                  <a:lnTo>
                    <a:pt x="168" y="1352"/>
                  </a:lnTo>
                  <a:lnTo>
                    <a:pt x="168" y="1352"/>
                  </a:lnTo>
                  <a:lnTo>
                    <a:pt x="150" y="1352"/>
                  </a:lnTo>
                  <a:lnTo>
                    <a:pt x="132" y="1348"/>
                  </a:lnTo>
                  <a:lnTo>
                    <a:pt x="116" y="1340"/>
                  </a:lnTo>
                  <a:lnTo>
                    <a:pt x="104" y="1332"/>
                  </a:lnTo>
                  <a:lnTo>
                    <a:pt x="92" y="1322"/>
                  </a:lnTo>
                  <a:lnTo>
                    <a:pt x="84" y="1310"/>
                  </a:lnTo>
                  <a:lnTo>
                    <a:pt x="78" y="1296"/>
                  </a:lnTo>
                  <a:lnTo>
                    <a:pt x="76" y="1282"/>
                  </a:lnTo>
                  <a:lnTo>
                    <a:pt x="76" y="84"/>
                  </a:lnTo>
                  <a:lnTo>
                    <a:pt x="76" y="84"/>
                  </a:lnTo>
                  <a:lnTo>
                    <a:pt x="74" y="76"/>
                  </a:lnTo>
                  <a:lnTo>
                    <a:pt x="70" y="70"/>
                  </a:lnTo>
                  <a:lnTo>
                    <a:pt x="66" y="68"/>
                  </a:lnTo>
                  <a:lnTo>
                    <a:pt x="58" y="66"/>
                  </a:lnTo>
                  <a:lnTo>
                    <a:pt x="26" y="66"/>
                  </a:lnTo>
                  <a:lnTo>
                    <a:pt x="26" y="66"/>
                  </a:lnTo>
                  <a:lnTo>
                    <a:pt x="22" y="66"/>
                  </a:lnTo>
                  <a:lnTo>
                    <a:pt x="16" y="64"/>
                  </a:lnTo>
                  <a:lnTo>
                    <a:pt x="8" y="56"/>
                  </a:lnTo>
                  <a:lnTo>
                    <a:pt x="2" y="46"/>
                  </a:lnTo>
                  <a:lnTo>
                    <a:pt x="0" y="32"/>
                  </a:lnTo>
                  <a:lnTo>
                    <a:pt x="0" y="32"/>
                  </a:lnTo>
                  <a:lnTo>
                    <a:pt x="2" y="20"/>
                  </a:lnTo>
                  <a:lnTo>
                    <a:pt x="8" y="10"/>
                  </a:lnTo>
                  <a:lnTo>
                    <a:pt x="16" y="2"/>
                  </a:lnTo>
                  <a:lnTo>
                    <a:pt x="22" y="0"/>
                  </a:lnTo>
                  <a:lnTo>
                    <a:pt x="26" y="0"/>
                  </a:lnTo>
                  <a:lnTo>
                    <a:pt x="302" y="0"/>
                  </a:lnTo>
                  <a:lnTo>
                    <a:pt x="302" y="0"/>
                  </a:lnTo>
                  <a:lnTo>
                    <a:pt x="308" y="0"/>
                  </a:lnTo>
                  <a:lnTo>
                    <a:pt x="312" y="2"/>
                  </a:lnTo>
                  <a:lnTo>
                    <a:pt x="320" y="10"/>
                  </a:lnTo>
                  <a:lnTo>
                    <a:pt x="326" y="20"/>
                  </a:lnTo>
                  <a:lnTo>
                    <a:pt x="328" y="32"/>
                  </a:lnTo>
                  <a:lnTo>
                    <a:pt x="328" y="32"/>
                  </a:lnTo>
                  <a:lnTo>
                    <a:pt x="326" y="46"/>
                  </a:lnTo>
                  <a:lnTo>
                    <a:pt x="320" y="56"/>
                  </a:lnTo>
                  <a:lnTo>
                    <a:pt x="312" y="64"/>
                  </a:lnTo>
                  <a:lnTo>
                    <a:pt x="308" y="66"/>
                  </a:lnTo>
                  <a:lnTo>
                    <a:pt x="30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8" name="Freeform 61"/>
            <p:cNvSpPr/>
            <p:nvPr/>
          </p:nvSpPr>
          <p:spPr bwMode="auto">
            <a:xfrm>
              <a:off x="-10083068" y="6584950"/>
              <a:ext cx="92075" cy="333375"/>
            </a:xfrm>
            <a:custGeom>
              <a:avLst/>
              <a:gdLst>
                <a:gd name="T0" fmla="*/ 28 w 58"/>
                <a:gd name="T1" fmla="*/ 0 h 210"/>
                <a:gd name="T2" fmla="*/ 28 w 58"/>
                <a:gd name="T3" fmla="*/ 0 h 210"/>
                <a:gd name="T4" fmla="*/ 18 w 58"/>
                <a:gd name="T5" fmla="*/ 2 h 210"/>
                <a:gd name="T6" fmla="*/ 8 w 58"/>
                <a:gd name="T7" fmla="*/ 8 h 210"/>
                <a:gd name="T8" fmla="*/ 2 w 58"/>
                <a:gd name="T9" fmla="*/ 16 h 210"/>
                <a:gd name="T10" fmla="*/ 0 w 58"/>
                <a:gd name="T11" fmla="*/ 28 h 210"/>
                <a:gd name="T12" fmla="*/ 0 w 58"/>
                <a:gd name="T13" fmla="*/ 210 h 210"/>
                <a:gd name="T14" fmla="*/ 0 w 58"/>
                <a:gd name="T15" fmla="*/ 210 h 210"/>
                <a:gd name="T16" fmla="*/ 38 w 58"/>
                <a:gd name="T17" fmla="*/ 210 h 210"/>
                <a:gd name="T18" fmla="*/ 38 w 58"/>
                <a:gd name="T19" fmla="*/ 210 h 210"/>
                <a:gd name="T20" fmla="*/ 38 w 58"/>
                <a:gd name="T21" fmla="*/ 210 h 210"/>
                <a:gd name="T22" fmla="*/ 38 w 58"/>
                <a:gd name="T23" fmla="*/ 210 h 210"/>
                <a:gd name="T24" fmla="*/ 38 w 58"/>
                <a:gd name="T25" fmla="*/ 210 h 210"/>
                <a:gd name="T26" fmla="*/ 38 w 58"/>
                <a:gd name="T27" fmla="*/ 210 h 210"/>
                <a:gd name="T28" fmla="*/ 38 w 58"/>
                <a:gd name="T29" fmla="*/ 210 h 210"/>
                <a:gd name="T30" fmla="*/ 38 w 58"/>
                <a:gd name="T31" fmla="*/ 210 h 210"/>
                <a:gd name="T32" fmla="*/ 58 w 58"/>
                <a:gd name="T33" fmla="*/ 210 h 210"/>
                <a:gd name="T34" fmla="*/ 58 w 58"/>
                <a:gd name="T35" fmla="*/ 28 h 210"/>
                <a:gd name="T36" fmla="*/ 58 w 58"/>
                <a:gd name="T37" fmla="*/ 28 h 210"/>
                <a:gd name="T38" fmla="*/ 56 w 58"/>
                <a:gd name="T39" fmla="*/ 16 h 210"/>
                <a:gd name="T40" fmla="*/ 50 w 58"/>
                <a:gd name="T41" fmla="*/ 8 h 210"/>
                <a:gd name="T42" fmla="*/ 40 w 58"/>
                <a:gd name="T43" fmla="*/ 2 h 210"/>
                <a:gd name="T44" fmla="*/ 28 w 58"/>
                <a:gd name="T4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210">
                  <a:moveTo>
                    <a:pt x="28" y="0"/>
                  </a:moveTo>
                  <a:lnTo>
                    <a:pt x="28" y="0"/>
                  </a:lnTo>
                  <a:lnTo>
                    <a:pt x="18" y="2"/>
                  </a:lnTo>
                  <a:lnTo>
                    <a:pt x="8" y="8"/>
                  </a:lnTo>
                  <a:lnTo>
                    <a:pt x="2" y="16"/>
                  </a:lnTo>
                  <a:lnTo>
                    <a:pt x="0" y="28"/>
                  </a:lnTo>
                  <a:lnTo>
                    <a:pt x="0" y="210"/>
                  </a:lnTo>
                  <a:lnTo>
                    <a:pt x="0" y="210"/>
                  </a:lnTo>
                  <a:lnTo>
                    <a:pt x="38" y="210"/>
                  </a:lnTo>
                  <a:lnTo>
                    <a:pt x="38" y="210"/>
                  </a:lnTo>
                  <a:lnTo>
                    <a:pt x="38" y="210"/>
                  </a:lnTo>
                  <a:lnTo>
                    <a:pt x="38" y="210"/>
                  </a:lnTo>
                  <a:lnTo>
                    <a:pt x="38" y="210"/>
                  </a:lnTo>
                  <a:lnTo>
                    <a:pt x="38" y="210"/>
                  </a:lnTo>
                  <a:lnTo>
                    <a:pt x="38" y="210"/>
                  </a:lnTo>
                  <a:lnTo>
                    <a:pt x="38" y="210"/>
                  </a:lnTo>
                  <a:lnTo>
                    <a:pt x="58" y="210"/>
                  </a:lnTo>
                  <a:lnTo>
                    <a:pt x="58" y="28"/>
                  </a:lnTo>
                  <a:lnTo>
                    <a:pt x="58" y="28"/>
                  </a:lnTo>
                  <a:lnTo>
                    <a:pt x="56" y="16"/>
                  </a:lnTo>
                  <a:lnTo>
                    <a:pt x="50" y="8"/>
                  </a:lnTo>
                  <a:lnTo>
                    <a:pt x="40" y="2"/>
                  </a:lnTo>
                  <a:lnTo>
                    <a:pt x="28" y="0"/>
                  </a:lnTo>
                  <a:close/>
                </a:path>
              </a:pathLst>
            </a:custGeom>
            <a:solidFill>
              <a:srgbClr val="95908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9" name="Freeform 62"/>
            <p:cNvSpPr/>
            <p:nvPr/>
          </p:nvSpPr>
          <p:spPr bwMode="auto">
            <a:xfrm>
              <a:off x="-10083068" y="6584950"/>
              <a:ext cx="92075" cy="333375"/>
            </a:xfrm>
            <a:custGeom>
              <a:avLst/>
              <a:gdLst>
                <a:gd name="T0" fmla="*/ 28 w 58"/>
                <a:gd name="T1" fmla="*/ 0 h 210"/>
                <a:gd name="T2" fmla="*/ 28 w 58"/>
                <a:gd name="T3" fmla="*/ 0 h 210"/>
                <a:gd name="T4" fmla="*/ 18 w 58"/>
                <a:gd name="T5" fmla="*/ 2 h 210"/>
                <a:gd name="T6" fmla="*/ 8 w 58"/>
                <a:gd name="T7" fmla="*/ 8 h 210"/>
                <a:gd name="T8" fmla="*/ 2 w 58"/>
                <a:gd name="T9" fmla="*/ 16 h 210"/>
                <a:gd name="T10" fmla="*/ 0 w 58"/>
                <a:gd name="T11" fmla="*/ 28 h 210"/>
                <a:gd name="T12" fmla="*/ 0 w 58"/>
                <a:gd name="T13" fmla="*/ 210 h 210"/>
                <a:gd name="T14" fmla="*/ 0 w 58"/>
                <a:gd name="T15" fmla="*/ 210 h 210"/>
                <a:gd name="T16" fmla="*/ 38 w 58"/>
                <a:gd name="T17" fmla="*/ 210 h 210"/>
                <a:gd name="T18" fmla="*/ 38 w 58"/>
                <a:gd name="T19" fmla="*/ 210 h 210"/>
                <a:gd name="T20" fmla="*/ 38 w 58"/>
                <a:gd name="T21" fmla="*/ 210 h 210"/>
                <a:gd name="T22" fmla="*/ 38 w 58"/>
                <a:gd name="T23" fmla="*/ 210 h 210"/>
                <a:gd name="T24" fmla="*/ 38 w 58"/>
                <a:gd name="T25" fmla="*/ 210 h 210"/>
                <a:gd name="T26" fmla="*/ 38 w 58"/>
                <a:gd name="T27" fmla="*/ 210 h 210"/>
                <a:gd name="T28" fmla="*/ 38 w 58"/>
                <a:gd name="T29" fmla="*/ 210 h 210"/>
                <a:gd name="T30" fmla="*/ 38 w 58"/>
                <a:gd name="T31" fmla="*/ 210 h 210"/>
                <a:gd name="T32" fmla="*/ 58 w 58"/>
                <a:gd name="T33" fmla="*/ 210 h 210"/>
                <a:gd name="T34" fmla="*/ 58 w 58"/>
                <a:gd name="T35" fmla="*/ 28 h 210"/>
                <a:gd name="T36" fmla="*/ 58 w 58"/>
                <a:gd name="T37" fmla="*/ 28 h 210"/>
                <a:gd name="T38" fmla="*/ 56 w 58"/>
                <a:gd name="T39" fmla="*/ 16 h 210"/>
                <a:gd name="T40" fmla="*/ 50 w 58"/>
                <a:gd name="T41" fmla="*/ 8 h 210"/>
                <a:gd name="T42" fmla="*/ 40 w 58"/>
                <a:gd name="T43" fmla="*/ 2 h 210"/>
                <a:gd name="T44" fmla="*/ 28 w 58"/>
                <a:gd name="T4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210">
                  <a:moveTo>
                    <a:pt x="28" y="0"/>
                  </a:moveTo>
                  <a:lnTo>
                    <a:pt x="28" y="0"/>
                  </a:lnTo>
                  <a:lnTo>
                    <a:pt x="18" y="2"/>
                  </a:lnTo>
                  <a:lnTo>
                    <a:pt x="8" y="8"/>
                  </a:lnTo>
                  <a:lnTo>
                    <a:pt x="2" y="16"/>
                  </a:lnTo>
                  <a:lnTo>
                    <a:pt x="0" y="28"/>
                  </a:lnTo>
                  <a:lnTo>
                    <a:pt x="0" y="210"/>
                  </a:lnTo>
                  <a:lnTo>
                    <a:pt x="0" y="210"/>
                  </a:lnTo>
                  <a:lnTo>
                    <a:pt x="38" y="210"/>
                  </a:lnTo>
                  <a:lnTo>
                    <a:pt x="38" y="210"/>
                  </a:lnTo>
                  <a:lnTo>
                    <a:pt x="38" y="210"/>
                  </a:lnTo>
                  <a:lnTo>
                    <a:pt x="38" y="210"/>
                  </a:lnTo>
                  <a:lnTo>
                    <a:pt x="38" y="210"/>
                  </a:lnTo>
                  <a:lnTo>
                    <a:pt x="38" y="210"/>
                  </a:lnTo>
                  <a:lnTo>
                    <a:pt x="38" y="210"/>
                  </a:lnTo>
                  <a:lnTo>
                    <a:pt x="38" y="210"/>
                  </a:lnTo>
                  <a:lnTo>
                    <a:pt x="58" y="210"/>
                  </a:lnTo>
                  <a:lnTo>
                    <a:pt x="58" y="28"/>
                  </a:lnTo>
                  <a:lnTo>
                    <a:pt x="58" y="28"/>
                  </a:lnTo>
                  <a:lnTo>
                    <a:pt x="56" y="16"/>
                  </a:lnTo>
                  <a:lnTo>
                    <a:pt x="50" y="8"/>
                  </a:lnTo>
                  <a:lnTo>
                    <a:pt x="40" y="2"/>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0" name="Freeform 63"/>
            <p:cNvSpPr>
              <a:spLocks noEditPoints="1"/>
            </p:cNvSpPr>
            <p:nvPr/>
          </p:nvSpPr>
          <p:spPr bwMode="auto">
            <a:xfrm>
              <a:off x="-10083068" y="6918325"/>
              <a:ext cx="92075" cy="1555750"/>
            </a:xfrm>
            <a:custGeom>
              <a:avLst/>
              <a:gdLst>
                <a:gd name="T0" fmla="*/ 58 w 58"/>
                <a:gd name="T1" fmla="*/ 646 h 980"/>
                <a:gd name="T2" fmla="*/ 0 w 58"/>
                <a:gd name="T3" fmla="*/ 646 h 980"/>
                <a:gd name="T4" fmla="*/ 0 w 58"/>
                <a:gd name="T5" fmla="*/ 952 h 980"/>
                <a:gd name="T6" fmla="*/ 0 w 58"/>
                <a:gd name="T7" fmla="*/ 952 h 980"/>
                <a:gd name="T8" fmla="*/ 2 w 58"/>
                <a:gd name="T9" fmla="*/ 964 h 980"/>
                <a:gd name="T10" fmla="*/ 8 w 58"/>
                <a:gd name="T11" fmla="*/ 972 h 980"/>
                <a:gd name="T12" fmla="*/ 18 w 58"/>
                <a:gd name="T13" fmla="*/ 978 h 980"/>
                <a:gd name="T14" fmla="*/ 28 w 58"/>
                <a:gd name="T15" fmla="*/ 980 h 980"/>
                <a:gd name="T16" fmla="*/ 28 w 58"/>
                <a:gd name="T17" fmla="*/ 980 h 980"/>
                <a:gd name="T18" fmla="*/ 40 w 58"/>
                <a:gd name="T19" fmla="*/ 978 h 980"/>
                <a:gd name="T20" fmla="*/ 50 w 58"/>
                <a:gd name="T21" fmla="*/ 972 h 980"/>
                <a:gd name="T22" fmla="*/ 56 w 58"/>
                <a:gd name="T23" fmla="*/ 964 h 980"/>
                <a:gd name="T24" fmla="*/ 58 w 58"/>
                <a:gd name="T25" fmla="*/ 952 h 980"/>
                <a:gd name="T26" fmla="*/ 58 w 58"/>
                <a:gd name="T27" fmla="*/ 646 h 980"/>
                <a:gd name="T28" fmla="*/ 38 w 58"/>
                <a:gd name="T29" fmla="*/ 0 h 980"/>
                <a:gd name="T30" fmla="*/ 38 w 58"/>
                <a:gd name="T31" fmla="*/ 0 h 980"/>
                <a:gd name="T32" fmla="*/ 38 w 58"/>
                <a:gd name="T33" fmla="*/ 0 h 980"/>
                <a:gd name="T34" fmla="*/ 38 w 58"/>
                <a:gd name="T35" fmla="*/ 0 h 980"/>
                <a:gd name="T36" fmla="*/ 38 w 58"/>
                <a:gd name="T37" fmla="*/ 0 h 980"/>
                <a:gd name="T38" fmla="*/ 0 w 58"/>
                <a:gd name="T39" fmla="*/ 0 h 980"/>
                <a:gd name="T40" fmla="*/ 0 w 58"/>
                <a:gd name="T41" fmla="*/ 440 h 980"/>
                <a:gd name="T42" fmla="*/ 58 w 58"/>
                <a:gd name="T43" fmla="*/ 440 h 980"/>
                <a:gd name="T44" fmla="*/ 58 w 58"/>
                <a:gd name="T45" fmla="*/ 0 h 980"/>
                <a:gd name="T46" fmla="*/ 58 w 58"/>
                <a:gd name="T47" fmla="*/ 0 h 980"/>
                <a:gd name="T48" fmla="*/ 38 w 58"/>
                <a:gd name="T49" fmla="*/ 0 h 980"/>
                <a:gd name="T50" fmla="*/ 38 w 58"/>
                <a:gd name="T51" fmla="*/ 0 h 980"/>
                <a:gd name="T52" fmla="*/ 38 w 58"/>
                <a:gd name="T5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980">
                  <a:moveTo>
                    <a:pt x="58" y="646"/>
                  </a:moveTo>
                  <a:lnTo>
                    <a:pt x="0" y="646"/>
                  </a:lnTo>
                  <a:lnTo>
                    <a:pt x="0" y="952"/>
                  </a:lnTo>
                  <a:lnTo>
                    <a:pt x="0" y="952"/>
                  </a:lnTo>
                  <a:lnTo>
                    <a:pt x="2" y="964"/>
                  </a:lnTo>
                  <a:lnTo>
                    <a:pt x="8" y="972"/>
                  </a:lnTo>
                  <a:lnTo>
                    <a:pt x="18" y="978"/>
                  </a:lnTo>
                  <a:lnTo>
                    <a:pt x="28" y="980"/>
                  </a:lnTo>
                  <a:lnTo>
                    <a:pt x="28" y="980"/>
                  </a:lnTo>
                  <a:lnTo>
                    <a:pt x="40" y="978"/>
                  </a:lnTo>
                  <a:lnTo>
                    <a:pt x="50" y="972"/>
                  </a:lnTo>
                  <a:lnTo>
                    <a:pt x="56" y="964"/>
                  </a:lnTo>
                  <a:lnTo>
                    <a:pt x="58" y="952"/>
                  </a:lnTo>
                  <a:lnTo>
                    <a:pt x="58" y="646"/>
                  </a:lnTo>
                  <a:close/>
                  <a:moveTo>
                    <a:pt x="38" y="0"/>
                  </a:moveTo>
                  <a:lnTo>
                    <a:pt x="38" y="0"/>
                  </a:lnTo>
                  <a:lnTo>
                    <a:pt x="38" y="0"/>
                  </a:lnTo>
                  <a:lnTo>
                    <a:pt x="38" y="0"/>
                  </a:lnTo>
                  <a:lnTo>
                    <a:pt x="38" y="0"/>
                  </a:lnTo>
                  <a:lnTo>
                    <a:pt x="0" y="0"/>
                  </a:lnTo>
                  <a:lnTo>
                    <a:pt x="0" y="440"/>
                  </a:lnTo>
                  <a:lnTo>
                    <a:pt x="58" y="440"/>
                  </a:lnTo>
                  <a:lnTo>
                    <a:pt x="58" y="0"/>
                  </a:lnTo>
                  <a:lnTo>
                    <a:pt x="58" y="0"/>
                  </a:lnTo>
                  <a:lnTo>
                    <a:pt x="38" y="0"/>
                  </a:lnTo>
                  <a:lnTo>
                    <a:pt x="38" y="0"/>
                  </a:lnTo>
                  <a:lnTo>
                    <a:pt x="38" y="0"/>
                  </a:lnTo>
                  <a:close/>
                </a:path>
              </a:pathLst>
            </a:custGeom>
            <a:solidFill>
              <a:srgbClr val="FDDD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1" name="Freeform 64"/>
            <p:cNvSpPr/>
            <p:nvPr/>
          </p:nvSpPr>
          <p:spPr bwMode="auto">
            <a:xfrm>
              <a:off x="-10083068" y="7943850"/>
              <a:ext cx="92075" cy="530225"/>
            </a:xfrm>
            <a:custGeom>
              <a:avLst/>
              <a:gdLst>
                <a:gd name="T0" fmla="*/ 58 w 58"/>
                <a:gd name="T1" fmla="*/ 0 h 334"/>
                <a:gd name="T2" fmla="*/ 0 w 58"/>
                <a:gd name="T3" fmla="*/ 0 h 334"/>
                <a:gd name="T4" fmla="*/ 0 w 58"/>
                <a:gd name="T5" fmla="*/ 306 h 334"/>
                <a:gd name="T6" fmla="*/ 0 w 58"/>
                <a:gd name="T7" fmla="*/ 306 h 334"/>
                <a:gd name="T8" fmla="*/ 2 w 58"/>
                <a:gd name="T9" fmla="*/ 318 h 334"/>
                <a:gd name="T10" fmla="*/ 8 w 58"/>
                <a:gd name="T11" fmla="*/ 326 h 334"/>
                <a:gd name="T12" fmla="*/ 18 w 58"/>
                <a:gd name="T13" fmla="*/ 332 h 334"/>
                <a:gd name="T14" fmla="*/ 28 w 58"/>
                <a:gd name="T15" fmla="*/ 334 h 334"/>
                <a:gd name="T16" fmla="*/ 28 w 58"/>
                <a:gd name="T17" fmla="*/ 334 h 334"/>
                <a:gd name="T18" fmla="*/ 40 w 58"/>
                <a:gd name="T19" fmla="*/ 332 h 334"/>
                <a:gd name="T20" fmla="*/ 50 w 58"/>
                <a:gd name="T21" fmla="*/ 326 h 334"/>
                <a:gd name="T22" fmla="*/ 56 w 58"/>
                <a:gd name="T23" fmla="*/ 318 h 334"/>
                <a:gd name="T24" fmla="*/ 58 w 58"/>
                <a:gd name="T25" fmla="*/ 306 h 334"/>
                <a:gd name="T26" fmla="*/ 58 w 58"/>
                <a:gd name="T2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334">
                  <a:moveTo>
                    <a:pt x="58" y="0"/>
                  </a:moveTo>
                  <a:lnTo>
                    <a:pt x="0" y="0"/>
                  </a:lnTo>
                  <a:lnTo>
                    <a:pt x="0" y="306"/>
                  </a:lnTo>
                  <a:lnTo>
                    <a:pt x="0" y="306"/>
                  </a:lnTo>
                  <a:lnTo>
                    <a:pt x="2" y="318"/>
                  </a:lnTo>
                  <a:lnTo>
                    <a:pt x="8" y="326"/>
                  </a:lnTo>
                  <a:lnTo>
                    <a:pt x="18" y="332"/>
                  </a:lnTo>
                  <a:lnTo>
                    <a:pt x="28" y="334"/>
                  </a:lnTo>
                  <a:lnTo>
                    <a:pt x="28" y="334"/>
                  </a:lnTo>
                  <a:lnTo>
                    <a:pt x="40" y="332"/>
                  </a:lnTo>
                  <a:lnTo>
                    <a:pt x="50" y="326"/>
                  </a:lnTo>
                  <a:lnTo>
                    <a:pt x="56" y="318"/>
                  </a:lnTo>
                  <a:lnTo>
                    <a:pt x="58" y="306"/>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2" name="Freeform 65"/>
            <p:cNvSpPr/>
            <p:nvPr/>
          </p:nvSpPr>
          <p:spPr bwMode="auto">
            <a:xfrm>
              <a:off x="-10083068" y="6918325"/>
              <a:ext cx="92075" cy="698500"/>
            </a:xfrm>
            <a:custGeom>
              <a:avLst/>
              <a:gdLst>
                <a:gd name="T0" fmla="*/ 38 w 58"/>
                <a:gd name="T1" fmla="*/ 0 h 440"/>
                <a:gd name="T2" fmla="*/ 38 w 58"/>
                <a:gd name="T3" fmla="*/ 0 h 440"/>
                <a:gd name="T4" fmla="*/ 38 w 58"/>
                <a:gd name="T5" fmla="*/ 0 h 440"/>
                <a:gd name="T6" fmla="*/ 38 w 58"/>
                <a:gd name="T7" fmla="*/ 0 h 440"/>
                <a:gd name="T8" fmla="*/ 38 w 58"/>
                <a:gd name="T9" fmla="*/ 0 h 440"/>
                <a:gd name="T10" fmla="*/ 0 w 58"/>
                <a:gd name="T11" fmla="*/ 0 h 440"/>
                <a:gd name="T12" fmla="*/ 0 w 58"/>
                <a:gd name="T13" fmla="*/ 440 h 440"/>
                <a:gd name="T14" fmla="*/ 58 w 58"/>
                <a:gd name="T15" fmla="*/ 440 h 440"/>
                <a:gd name="T16" fmla="*/ 58 w 58"/>
                <a:gd name="T17" fmla="*/ 0 h 440"/>
                <a:gd name="T18" fmla="*/ 58 w 58"/>
                <a:gd name="T19" fmla="*/ 0 h 440"/>
                <a:gd name="T20" fmla="*/ 38 w 58"/>
                <a:gd name="T21" fmla="*/ 0 h 440"/>
                <a:gd name="T22" fmla="*/ 38 w 58"/>
                <a:gd name="T23" fmla="*/ 0 h 440"/>
                <a:gd name="T24" fmla="*/ 38 w 58"/>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440">
                  <a:moveTo>
                    <a:pt x="38" y="0"/>
                  </a:moveTo>
                  <a:lnTo>
                    <a:pt x="38" y="0"/>
                  </a:lnTo>
                  <a:lnTo>
                    <a:pt x="38" y="0"/>
                  </a:lnTo>
                  <a:lnTo>
                    <a:pt x="38" y="0"/>
                  </a:lnTo>
                  <a:lnTo>
                    <a:pt x="38" y="0"/>
                  </a:lnTo>
                  <a:lnTo>
                    <a:pt x="0" y="0"/>
                  </a:lnTo>
                  <a:lnTo>
                    <a:pt x="0" y="440"/>
                  </a:lnTo>
                  <a:lnTo>
                    <a:pt x="58" y="440"/>
                  </a:lnTo>
                  <a:lnTo>
                    <a:pt x="58" y="0"/>
                  </a:lnTo>
                  <a:lnTo>
                    <a:pt x="58" y="0"/>
                  </a:lnTo>
                  <a:lnTo>
                    <a:pt x="38" y="0"/>
                  </a:lnTo>
                  <a:lnTo>
                    <a:pt x="38"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3" name="Freeform 66"/>
            <p:cNvSpPr/>
            <p:nvPr/>
          </p:nvSpPr>
          <p:spPr bwMode="auto">
            <a:xfrm>
              <a:off x="-11095893" y="6438900"/>
              <a:ext cx="517525" cy="815975"/>
            </a:xfrm>
            <a:custGeom>
              <a:avLst/>
              <a:gdLst>
                <a:gd name="T0" fmla="*/ 258 w 326"/>
                <a:gd name="T1" fmla="*/ 514 h 514"/>
                <a:gd name="T2" fmla="*/ 258 w 326"/>
                <a:gd name="T3" fmla="*/ 84 h 514"/>
                <a:gd name="T4" fmla="*/ 258 w 326"/>
                <a:gd name="T5" fmla="*/ 84 h 514"/>
                <a:gd name="T6" fmla="*/ 260 w 326"/>
                <a:gd name="T7" fmla="*/ 76 h 514"/>
                <a:gd name="T8" fmla="*/ 264 w 326"/>
                <a:gd name="T9" fmla="*/ 70 h 514"/>
                <a:gd name="T10" fmla="*/ 268 w 326"/>
                <a:gd name="T11" fmla="*/ 68 h 514"/>
                <a:gd name="T12" fmla="*/ 276 w 326"/>
                <a:gd name="T13" fmla="*/ 66 h 514"/>
                <a:gd name="T14" fmla="*/ 300 w 326"/>
                <a:gd name="T15" fmla="*/ 66 h 514"/>
                <a:gd name="T16" fmla="*/ 300 w 326"/>
                <a:gd name="T17" fmla="*/ 66 h 514"/>
                <a:gd name="T18" fmla="*/ 306 w 326"/>
                <a:gd name="T19" fmla="*/ 66 h 514"/>
                <a:gd name="T20" fmla="*/ 310 w 326"/>
                <a:gd name="T21" fmla="*/ 64 h 514"/>
                <a:gd name="T22" fmla="*/ 318 w 326"/>
                <a:gd name="T23" fmla="*/ 56 h 514"/>
                <a:gd name="T24" fmla="*/ 324 w 326"/>
                <a:gd name="T25" fmla="*/ 46 h 514"/>
                <a:gd name="T26" fmla="*/ 326 w 326"/>
                <a:gd name="T27" fmla="*/ 32 h 514"/>
                <a:gd name="T28" fmla="*/ 326 w 326"/>
                <a:gd name="T29" fmla="*/ 32 h 514"/>
                <a:gd name="T30" fmla="*/ 324 w 326"/>
                <a:gd name="T31" fmla="*/ 20 h 514"/>
                <a:gd name="T32" fmla="*/ 318 w 326"/>
                <a:gd name="T33" fmla="*/ 10 h 514"/>
                <a:gd name="T34" fmla="*/ 310 w 326"/>
                <a:gd name="T35" fmla="*/ 2 h 514"/>
                <a:gd name="T36" fmla="*/ 306 w 326"/>
                <a:gd name="T37" fmla="*/ 0 h 514"/>
                <a:gd name="T38" fmla="*/ 300 w 326"/>
                <a:gd name="T39" fmla="*/ 0 h 514"/>
                <a:gd name="T40" fmla="*/ 24 w 326"/>
                <a:gd name="T41" fmla="*/ 0 h 514"/>
                <a:gd name="T42" fmla="*/ 24 w 326"/>
                <a:gd name="T43" fmla="*/ 0 h 514"/>
                <a:gd name="T44" fmla="*/ 20 w 326"/>
                <a:gd name="T45" fmla="*/ 0 h 514"/>
                <a:gd name="T46" fmla="*/ 14 w 326"/>
                <a:gd name="T47" fmla="*/ 2 h 514"/>
                <a:gd name="T48" fmla="*/ 6 w 326"/>
                <a:gd name="T49" fmla="*/ 10 h 514"/>
                <a:gd name="T50" fmla="*/ 2 w 326"/>
                <a:gd name="T51" fmla="*/ 20 h 514"/>
                <a:gd name="T52" fmla="*/ 0 w 326"/>
                <a:gd name="T53" fmla="*/ 32 h 514"/>
                <a:gd name="T54" fmla="*/ 0 w 326"/>
                <a:gd name="T55" fmla="*/ 32 h 514"/>
                <a:gd name="T56" fmla="*/ 2 w 326"/>
                <a:gd name="T57" fmla="*/ 46 h 514"/>
                <a:gd name="T58" fmla="*/ 6 w 326"/>
                <a:gd name="T59" fmla="*/ 56 h 514"/>
                <a:gd name="T60" fmla="*/ 14 w 326"/>
                <a:gd name="T61" fmla="*/ 64 h 514"/>
                <a:gd name="T62" fmla="*/ 20 w 326"/>
                <a:gd name="T63" fmla="*/ 66 h 514"/>
                <a:gd name="T64" fmla="*/ 24 w 326"/>
                <a:gd name="T65" fmla="*/ 66 h 514"/>
                <a:gd name="T66" fmla="*/ 58 w 326"/>
                <a:gd name="T67" fmla="*/ 66 h 514"/>
                <a:gd name="T68" fmla="*/ 58 w 326"/>
                <a:gd name="T69" fmla="*/ 66 h 514"/>
                <a:gd name="T70" fmla="*/ 64 w 326"/>
                <a:gd name="T71" fmla="*/ 68 h 514"/>
                <a:gd name="T72" fmla="*/ 70 w 326"/>
                <a:gd name="T73" fmla="*/ 70 h 514"/>
                <a:gd name="T74" fmla="*/ 74 w 326"/>
                <a:gd name="T75" fmla="*/ 76 h 514"/>
                <a:gd name="T76" fmla="*/ 74 w 326"/>
                <a:gd name="T77" fmla="*/ 84 h 514"/>
                <a:gd name="T78" fmla="*/ 74 w 326"/>
                <a:gd name="T79" fmla="*/ 514 h 514"/>
                <a:gd name="T80" fmla="*/ 74 w 326"/>
                <a:gd name="T81" fmla="*/ 514 h 514"/>
                <a:gd name="T82" fmla="*/ 166 w 326"/>
                <a:gd name="T83" fmla="*/ 512 h 514"/>
                <a:gd name="T84" fmla="*/ 258 w 326"/>
                <a:gd name="T8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514">
                  <a:moveTo>
                    <a:pt x="258" y="514"/>
                  </a:moveTo>
                  <a:lnTo>
                    <a:pt x="258" y="84"/>
                  </a:lnTo>
                  <a:lnTo>
                    <a:pt x="258" y="84"/>
                  </a:lnTo>
                  <a:lnTo>
                    <a:pt x="260" y="76"/>
                  </a:lnTo>
                  <a:lnTo>
                    <a:pt x="264" y="70"/>
                  </a:lnTo>
                  <a:lnTo>
                    <a:pt x="268" y="68"/>
                  </a:lnTo>
                  <a:lnTo>
                    <a:pt x="276" y="66"/>
                  </a:lnTo>
                  <a:lnTo>
                    <a:pt x="300" y="66"/>
                  </a:lnTo>
                  <a:lnTo>
                    <a:pt x="300" y="66"/>
                  </a:lnTo>
                  <a:lnTo>
                    <a:pt x="306" y="66"/>
                  </a:lnTo>
                  <a:lnTo>
                    <a:pt x="310" y="64"/>
                  </a:lnTo>
                  <a:lnTo>
                    <a:pt x="318" y="56"/>
                  </a:lnTo>
                  <a:lnTo>
                    <a:pt x="324" y="46"/>
                  </a:lnTo>
                  <a:lnTo>
                    <a:pt x="326" y="32"/>
                  </a:lnTo>
                  <a:lnTo>
                    <a:pt x="326" y="32"/>
                  </a:lnTo>
                  <a:lnTo>
                    <a:pt x="324" y="20"/>
                  </a:lnTo>
                  <a:lnTo>
                    <a:pt x="318" y="10"/>
                  </a:lnTo>
                  <a:lnTo>
                    <a:pt x="310" y="2"/>
                  </a:lnTo>
                  <a:lnTo>
                    <a:pt x="306" y="0"/>
                  </a:lnTo>
                  <a:lnTo>
                    <a:pt x="300" y="0"/>
                  </a:lnTo>
                  <a:lnTo>
                    <a:pt x="24" y="0"/>
                  </a:lnTo>
                  <a:lnTo>
                    <a:pt x="24" y="0"/>
                  </a:lnTo>
                  <a:lnTo>
                    <a:pt x="20" y="0"/>
                  </a:lnTo>
                  <a:lnTo>
                    <a:pt x="14" y="2"/>
                  </a:lnTo>
                  <a:lnTo>
                    <a:pt x="6" y="10"/>
                  </a:lnTo>
                  <a:lnTo>
                    <a:pt x="2" y="20"/>
                  </a:lnTo>
                  <a:lnTo>
                    <a:pt x="0" y="32"/>
                  </a:lnTo>
                  <a:lnTo>
                    <a:pt x="0" y="32"/>
                  </a:lnTo>
                  <a:lnTo>
                    <a:pt x="2" y="46"/>
                  </a:lnTo>
                  <a:lnTo>
                    <a:pt x="6" y="56"/>
                  </a:lnTo>
                  <a:lnTo>
                    <a:pt x="14" y="64"/>
                  </a:lnTo>
                  <a:lnTo>
                    <a:pt x="20" y="66"/>
                  </a:lnTo>
                  <a:lnTo>
                    <a:pt x="24" y="66"/>
                  </a:lnTo>
                  <a:lnTo>
                    <a:pt x="58" y="66"/>
                  </a:lnTo>
                  <a:lnTo>
                    <a:pt x="58" y="66"/>
                  </a:lnTo>
                  <a:lnTo>
                    <a:pt x="64" y="68"/>
                  </a:lnTo>
                  <a:lnTo>
                    <a:pt x="70" y="70"/>
                  </a:lnTo>
                  <a:lnTo>
                    <a:pt x="74" y="76"/>
                  </a:lnTo>
                  <a:lnTo>
                    <a:pt x="74" y="84"/>
                  </a:lnTo>
                  <a:lnTo>
                    <a:pt x="74" y="514"/>
                  </a:lnTo>
                  <a:lnTo>
                    <a:pt x="74" y="514"/>
                  </a:lnTo>
                  <a:lnTo>
                    <a:pt x="166" y="512"/>
                  </a:lnTo>
                  <a:lnTo>
                    <a:pt x="258" y="514"/>
                  </a:lnTo>
                  <a:close/>
                </a:path>
              </a:pathLst>
            </a:custGeom>
            <a:solidFill>
              <a:srgbClr val="5D5A59"/>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4" name="Freeform 67"/>
            <p:cNvSpPr/>
            <p:nvPr/>
          </p:nvSpPr>
          <p:spPr bwMode="auto">
            <a:xfrm>
              <a:off x="-11095893" y="6438900"/>
              <a:ext cx="517525" cy="815975"/>
            </a:xfrm>
            <a:custGeom>
              <a:avLst/>
              <a:gdLst>
                <a:gd name="T0" fmla="*/ 258 w 326"/>
                <a:gd name="T1" fmla="*/ 514 h 514"/>
                <a:gd name="T2" fmla="*/ 258 w 326"/>
                <a:gd name="T3" fmla="*/ 84 h 514"/>
                <a:gd name="T4" fmla="*/ 258 w 326"/>
                <a:gd name="T5" fmla="*/ 84 h 514"/>
                <a:gd name="T6" fmla="*/ 260 w 326"/>
                <a:gd name="T7" fmla="*/ 76 h 514"/>
                <a:gd name="T8" fmla="*/ 264 w 326"/>
                <a:gd name="T9" fmla="*/ 70 h 514"/>
                <a:gd name="T10" fmla="*/ 268 w 326"/>
                <a:gd name="T11" fmla="*/ 68 h 514"/>
                <a:gd name="T12" fmla="*/ 276 w 326"/>
                <a:gd name="T13" fmla="*/ 66 h 514"/>
                <a:gd name="T14" fmla="*/ 300 w 326"/>
                <a:gd name="T15" fmla="*/ 66 h 514"/>
                <a:gd name="T16" fmla="*/ 300 w 326"/>
                <a:gd name="T17" fmla="*/ 66 h 514"/>
                <a:gd name="T18" fmla="*/ 306 w 326"/>
                <a:gd name="T19" fmla="*/ 66 h 514"/>
                <a:gd name="T20" fmla="*/ 310 w 326"/>
                <a:gd name="T21" fmla="*/ 64 h 514"/>
                <a:gd name="T22" fmla="*/ 318 w 326"/>
                <a:gd name="T23" fmla="*/ 56 h 514"/>
                <a:gd name="T24" fmla="*/ 324 w 326"/>
                <a:gd name="T25" fmla="*/ 46 h 514"/>
                <a:gd name="T26" fmla="*/ 326 w 326"/>
                <a:gd name="T27" fmla="*/ 32 h 514"/>
                <a:gd name="T28" fmla="*/ 326 w 326"/>
                <a:gd name="T29" fmla="*/ 32 h 514"/>
                <a:gd name="T30" fmla="*/ 324 w 326"/>
                <a:gd name="T31" fmla="*/ 20 h 514"/>
                <a:gd name="T32" fmla="*/ 318 w 326"/>
                <a:gd name="T33" fmla="*/ 10 h 514"/>
                <a:gd name="T34" fmla="*/ 310 w 326"/>
                <a:gd name="T35" fmla="*/ 2 h 514"/>
                <a:gd name="T36" fmla="*/ 306 w 326"/>
                <a:gd name="T37" fmla="*/ 0 h 514"/>
                <a:gd name="T38" fmla="*/ 300 w 326"/>
                <a:gd name="T39" fmla="*/ 0 h 514"/>
                <a:gd name="T40" fmla="*/ 24 w 326"/>
                <a:gd name="T41" fmla="*/ 0 h 514"/>
                <a:gd name="T42" fmla="*/ 24 w 326"/>
                <a:gd name="T43" fmla="*/ 0 h 514"/>
                <a:gd name="T44" fmla="*/ 20 w 326"/>
                <a:gd name="T45" fmla="*/ 0 h 514"/>
                <a:gd name="T46" fmla="*/ 14 w 326"/>
                <a:gd name="T47" fmla="*/ 2 h 514"/>
                <a:gd name="T48" fmla="*/ 6 w 326"/>
                <a:gd name="T49" fmla="*/ 10 h 514"/>
                <a:gd name="T50" fmla="*/ 2 w 326"/>
                <a:gd name="T51" fmla="*/ 20 h 514"/>
                <a:gd name="T52" fmla="*/ 0 w 326"/>
                <a:gd name="T53" fmla="*/ 32 h 514"/>
                <a:gd name="T54" fmla="*/ 0 w 326"/>
                <a:gd name="T55" fmla="*/ 32 h 514"/>
                <a:gd name="T56" fmla="*/ 2 w 326"/>
                <a:gd name="T57" fmla="*/ 46 h 514"/>
                <a:gd name="T58" fmla="*/ 6 w 326"/>
                <a:gd name="T59" fmla="*/ 56 h 514"/>
                <a:gd name="T60" fmla="*/ 14 w 326"/>
                <a:gd name="T61" fmla="*/ 64 h 514"/>
                <a:gd name="T62" fmla="*/ 20 w 326"/>
                <a:gd name="T63" fmla="*/ 66 h 514"/>
                <a:gd name="T64" fmla="*/ 24 w 326"/>
                <a:gd name="T65" fmla="*/ 66 h 514"/>
                <a:gd name="T66" fmla="*/ 58 w 326"/>
                <a:gd name="T67" fmla="*/ 66 h 514"/>
                <a:gd name="T68" fmla="*/ 58 w 326"/>
                <a:gd name="T69" fmla="*/ 66 h 514"/>
                <a:gd name="T70" fmla="*/ 64 w 326"/>
                <a:gd name="T71" fmla="*/ 68 h 514"/>
                <a:gd name="T72" fmla="*/ 70 w 326"/>
                <a:gd name="T73" fmla="*/ 70 h 514"/>
                <a:gd name="T74" fmla="*/ 74 w 326"/>
                <a:gd name="T75" fmla="*/ 76 h 514"/>
                <a:gd name="T76" fmla="*/ 74 w 326"/>
                <a:gd name="T77" fmla="*/ 84 h 514"/>
                <a:gd name="T78" fmla="*/ 74 w 326"/>
                <a:gd name="T79" fmla="*/ 514 h 514"/>
                <a:gd name="T80" fmla="*/ 74 w 326"/>
                <a:gd name="T81" fmla="*/ 514 h 514"/>
                <a:gd name="T82" fmla="*/ 166 w 326"/>
                <a:gd name="T83" fmla="*/ 512 h 514"/>
                <a:gd name="T84" fmla="*/ 258 w 326"/>
                <a:gd name="T85"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514">
                  <a:moveTo>
                    <a:pt x="258" y="514"/>
                  </a:moveTo>
                  <a:lnTo>
                    <a:pt x="258" y="84"/>
                  </a:lnTo>
                  <a:lnTo>
                    <a:pt x="258" y="84"/>
                  </a:lnTo>
                  <a:lnTo>
                    <a:pt x="260" y="76"/>
                  </a:lnTo>
                  <a:lnTo>
                    <a:pt x="264" y="70"/>
                  </a:lnTo>
                  <a:lnTo>
                    <a:pt x="268" y="68"/>
                  </a:lnTo>
                  <a:lnTo>
                    <a:pt x="276" y="66"/>
                  </a:lnTo>
                  <a:lnTo>
                    <a:pt x="300" y="66"/>
                  </a:lnTo>
                  <a:lnTo>
                    <a:pt x="300" y="66"/>
                  </a:lnTo>
                  <a:lnTo>
                    <a:pt x="306" y="66"/>
                  </a:lnTo>
                  <a:lnTo>
                    <a:pt x="310" y="64"/>
                  </a:lnTo>
                  <a:lnTo>
                    <a:pt x="318" y="56"/>
                  </a:lnTo>
                  <a:lnTo>
                    <a:pt x="324" y="46"/>
                  </a:lnTo>
                  <a:lnTo>
                    <a:pt x="326" y="32"/>
                  </a:lnTo>
                  <a:lnTo>
                    <a:pt x="326" y="32"/>
                  </a:lnTo>
                  <a:lnTo>
                    <a:pt x="324" y="20"/>
                  </a:lnTo>
                  <a:lnTo>
                    <a:pt x="318" y="10"/>
                  </a:lnTo>
                  <a:lnTo>
                    <a:pt x="310" y="2"/>
                  </a:lnTo>
                  <a:lnTo>
                    <a:pt x="306" y="0"/>
                  </a:lnTo>
                  <a:lnTo>
                    <a:pt x="300" y="0"/>
                  </a:lnTo>
                  <a:lnTo>
                    <a:pt x="24" y="0"/>
                  </a:lnTo>
                  <a:lnTo>
                    <a:pt x="24" y="0"/>
                  </a:lnTo>
                  <a:lnTo>
                    <a:pt x="20" y="0"/>
                  </a:lnTo>
                  <a:lnTo>
                    <a:pt x="14" y="2"/>
                  </a:lnTo>
                  <a:lnTo>
                    <a:pt x="6" y="10"/>
                  </a:lnTo>
                  <a:lnTo>
                    <a:pt x="2" y="20"/>
                  </a:lnTo>
                  <a:lnTo>
                    <a:pt x="0" y="32"/>
                  </a:lnTo>
                  <a:lnTo>
                    <a:pt x="0" y="32"/>
                  </a:lnTo>
                  <a:lnTo>
                    <a:pt x="2" y="46"/>
                  </a:lnTo>
                  <a:lnTo>
                    <a:pt x="6" y="56"/>
                  </a:lnTo>
                  <a:lnTo>
                    <a:pt x="14" y="64"/>
                  </a:lnTo>
                  <a:lnTo>
                    <a:pt x="20" y="66"/>
                  </a:lnTo>
                  <a:lnTo>
                    <a:pt x="24" y="66"/>
                  </a:lnTo>
                  <a:lnTo>
                    <a:pt x="58" y="66"/>
                  </a:lnTo>
                  <a:lnTo>
                    <a:pt x="58" y="66"/>
                  </a:lnTo>
                  <a:lnTo>
                    <a:pt x="64" y="68"/>
                  </a:lnTo>
                  <a:lnTo>
                    <a:pt x="70" y="70"/>
                  </a:lnTo>
                  <a:lnTo>
                    <a:pt x="74" y="76"/>
                  </a:lnTo>
                  <a:lnTo>
                    <a:pt x="74" y="84"/>
                  </a:lnTo>
                  <a:lnTo>
                    <a:pt x="74" y="514"/>
                  </a:lnTo>
                  <a:lnTo>
                    <a:pt x="74" y="514"/>
                  </a:lnTo>
                  <a:lnTo>
                    <a:pt x="166" y="512"/>
                  </a:lnTo>
                  <a:lnTo>
                    <a:pt x="258" y="5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5" name="Freeform 68"/>
            <p:cNvSpPr/>
            <p:nvPr/>
          </p:nvSpPr>
          <p:spPr bwMode="auto">
            <a:xfrm>
              <a:off x="-10978418" y="7251700"/>
              <a:ext cx="292100" cy="1333500"/>
            </a:xfrm>
            <a:custGeom>
              <a:avLst/>
              <a:gdLst>
                <a:gd name="T0" fmla="*/ 0 w 184"/>
                <a:gd name="T1" fmla="*/ 2 h 840"/>
                <a:gd name="T2" fmla="*/ 0 w 184"/>
                <a:gd name="T3" fmla="*/ 770 h 840"/>
                <a:gd name="T4" fmla="*/ 0 w 184"/>
                <a:gd name="T5" fmla="*/ 770 h 840"/>
                <a:gd name="T6" fmla="*/ 2 w 184"/>
                <a:gd name="T7" fmla="*/ 784 h 840"/>
                <a:gd name="T8" fmla="*/ 8 w 184"/>
                <a:gd name="T9" fmla="*/ 798 h 840"/>
                <a:gd name="T10" fmla="*/ 16 w 184"/>
                <a:gd name="T11" fmla="*/ 810 h 840"/>
                <a:gd name="T12" fmla="*/ 28 w 184"/>
                <a:gd name="T13" fmla="*/ 820 h 840"/>
                <a:gd name="T14" fmla="*/ 42 w 184"/>
                <a:gd name="T15" fmla="*/ 828 h 840"/>
                <a:gd name="T16" fmla="*/ 56 w 184"/>
                <a:gd name="T17" fmla="*/ 836 h 840"/>
                <a:gd name="T18" fmla="*/ 74 w 184"/>
                <a:gd name="T19" fmla="*/ 840 h 840"/>
                <a:gd name="T20" fmla="*/ 92 w 184"/>
                <a:gd name="T21" fmla="*/ 840 h 840"/>
                <a:gd name="T22" fmla="*/ 92 w 184"/>
                <a:gd name="T23" fmla="*/ 840 h 840"/>
                <a:gd name="T24" fmla="*/ 110 w 184"/>
                <a:gd name="T25" fmla="*/ 840 h 840"/>
                <a:gd name="T26" fmla="*/ 128 w 184"/>
                <a:gd name="T27" fmla="*/ 836 h 840"/>
                <a:gd name="T28" fmla="*/ 144 w 184"/>
                <a:gd name="T29" fmla="*/ 828 h 840"/>
                <a:gd name="T30" fmla="*/ 158 w 184"/>
                <a:gd name="T31" fmla="*/ 820 h 840"/>
                <a:gd name="T32" fmla="*/ 168 w 184"/>
                <a:gd name="T33" fmla="*/ 810 h 840"/>
                <a:gd name="T34" fmla="*/ 176 w 184"/>
                <a:gd name="T35" fmla="*/ 798 h 840"/>
                <a:gd name="T36" fmla="*/ 182 w 184"/>
                <a:gd name="T37" fmla="*/ 784 h 840"/>
                <a:gd name="T38" fmla="*/ 184 w 184"/>
                <a:gd name="T39" fmla="*/ 770 h 840"/>
                <a:gd name="T40" fmla="*/ 184 w 184"/>
                <a:gd name="T41" fmla="*/ 2 h 840"/>
                <a:gd name="T42" fmla="*/ 184 w 184"/>
                <a:gd name="T43" fmla="*/ 2 h 840"/>
                <a:gd name="T44" fmla="*/ 92 w 184"/>
                <a:gd name="T45" fmla="*/ 0 h 840"/>
                <a:gd name="T46" fmla="*/ 0 w 184"/>
                <a:gd name="T47" fmla="*/ 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840">
                  <a:moveTo>
                    <a:pt x="0" y="2"/>
                  </a:moveTo>
                  <a:lnTo>
                    <a:pt x="0" y="770"/>
                  </a:lnTo>
                  <a:lnTo>
                    <a:pt x="0" y="770"/>
                  </a:lnTo>
                  <a:lnTo>
                    <a:pt x="2" y="784"/>
                  </a:lnTo>
                  <a:lnTo>
                    <a:pt x="8" y="798"/>
                  </a:lnTo>
                  <a:lnTo>
                    <a:pt x="16" y="810"/>
                  </a:lnTo>
                  <a:lnTo>
                    <a:pt x="28" y="820"/>
                  </a:lnTo>
                  <a:lnTo>
                    <a:pt x="42" y="828"/>
                  </a:lnTo>
                  <a:lnTo>
                    <a:pt x="56" y="836"/>
                  </a:lnTo>
                  <a:lnTo>
                    <a:pt x="74" y="840"/>
                  </a:lnTo>
                  <a:lnTo>
                    <a:pt x="92" y="840"/>
                  </a:lnTo>
                  <a:lnTo>
                    <a:pt x="92" y="840"/>
                  </a:lnTo>
                  <a:lnTo>
                    <a:pt x="110" y="840"/>
                  </a:lnTo>
                  <a:lnTo>
                    <a:pt x="128" y="836"/>
                  </a:lnTo>
                  <a:lnTo>
                    <a:pt x="144" y="828"/>
                  </a:lnTo>
                  <a:lnTo>
                    <a:pt x="158" y="820"/>
                  </a:lnTo>
                  <a:lnTo>
                    <a:pt x="168" y="810"/>
                  </a:lnTo>
                  <a:lnTo>
                    <a:pt x="176" y="798"/>
                  </a:lnTo>
                  <a:lnTo>
                    <a:pt x="182" y="784"/>
                  </a:lnTo>
                  <a:lnTo>
                    <a:pt x="184" y="770"/>
                  </a:lnTo>
                  <a:lnTo>
                    <a:pt x="184" y="2"/>
                  </a:lnTo>
                  <a:lnTo>
                    <a:pt x="184" y="2"/>
                  </a:lnTo>
                  <a:lnTo>
                    <a:pt x="92" y="0"/>
                  </a:lnTo>
                  <a:lnTo>
                    <a:pt x="0" y="2"/>
                  </a:lnTo>
                  <a:close/>
                </a:path>
              </a:pathLst>
            </a:custGeom>
            <a:solidFill>
              <a:srgbClr val="FAAB3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6" name="Freeform 69"/>
            <p:cNvSpPr/>
            <p:nvPr/>
          </p:nvSpPr>
          <p:spPr bwMode="auto">
            <a:xfrm>
              <a:off x="-10978418" y="7251700"/>
              <a:ext cx="292100" cy="1333500"/>
            </a:xfrm>
            <a:custGeom>
              <a:avLst/>
              <a:gdLst>
                <a:gd name="T0" fmla="*/ 0 w 184"/>
                <a:gd name="T1" fmla="*/ 2 h 840"/>
                <a:gd name="T2" fmla="*/ 0 w 184"/>
                <a:gd name="T3" fmla="*/ 770 h 840"/>
                <a:gd name="T4" fmla="*/ 0 w 184"/>
                <a:gd name="T5" fmla="*/ 770 h 840"/>
                <a:gd name="T6" fmla="*/ 2 w 184"/>
                <a:gd name="T7" fmla="*/ 784 h 840"/>
                <a:gd name="T8" fmla="*/ 8 w 184"/>
                <a:gd name="T9" fmla="*/ 798 h 840"/>
                <a:gd name="T10" fmla="*/ 16 w 184"/>
                <a:gd name="T11" fmla="*/ 810 h 840"/>
                <a:gd name="T12" fmla="*/ 28 w 184"/>
                <a:gd name="T13" fmla="*/ 820 h 840"/>
                <a:gd name="T14" fmla="*/ 42 w 184"/>
                <a:gd name="T15" fmla="*/ 828 h 840"/>
                <a:gd name="T16" fmla="*/ 56 w 184"/>
                <a:gd name="T17" fmla="*/ 836 h 840"/>
                <a:gd name="T18" fmla="*/ 74 w 184"/>
                <a:gd name="T19" fmla="*/ 840 h 840"/>
                <a:gd name="T20" fmla="*/ 92 w 184"/>
                <a:gd name="T21" fmla="*/ 840 h 840"/>
                <a:gd name="T22" fmla="*/ 92 w 184"/>
                <a:gd name="T23" fmla="*/ 840 h 840"/>
                <a:gd name="T24" fmla="*/ 110 w 184"/>
                <a:gd name="T25" fmla="*/ 840 h 840"/>
                <a:gd name="T26" fmla="*/ 128 w 184"/>
                <a:gd name="T27" fmla="*/ 836 h 840"/>
                <a:gd name="T28" fmla="*/ 144 w 184"/>
                <a:gd name="T29" fmla="*/ 828 h 840"/>
                <a:gd name="T30" fmla="*/ 158 w 184"/>
                <a:gd name="T31" fmla="*/ 820 h 840"/>
                <a:gd name="T32" fmla="*/ 168 w 184"/>
                <a:gd name="T33" fmla="*/ 810 h 840"/>
                <a:gd name="T34" fmla="*/ 176 w 184"/>
                <a:gd name="T35" fmla="*/ 798 h 840"/>
                <a:gd name="T36" fmla="*/ 182 w 184"/>
                <a:gd name="T37" fmla="*/ 784 h 840"/>
                <a:gd name="T38" fmla="*/ 184 w 184"/>
                <a:gd name="T39" fmla="*/ 770 h 840"/>
                <a:gd name="T40" fmla="*/ 184 w 184"/>
                <a:gd name="T41" fmla="*/ 2 h 840"/>
                <a:gd name="T42" fmla="*/ 184 w 184"/>
                <a:gd name="T43" fmla="*/ 2 h 840"/>
                <a:gd name="T44" fmla="*/ 92 w 184"/>
                <a:gd name="T45" fmla="*/ 0 h 840"/>
                <a:gd name="T46" fmla="*/ 0 w 184"/>
                <a:gd name="T47" fmla="*/ 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840">
                  <a:moveTo>
                    <a:pt x="0" y="2"/>
                  </a:moveTo>
                  <a:lnTo>
                    <a:pt x="0" y="770"/>
                  </a:lnTo>
                  <a:lnTo>
                    <a:pt x="0" y="770"/>
                  </a:lnTo>
                  <a:lnTo>
                    <a:pt x="2" y="784"/>
                  </a:lnTo>
                  <a:lnTo>
                    <a:pt x="8" y="798"/>
                  </a:lnTo>
                  <a:lnTo>
                    <a:pt x="16" y="810"/>
                  </a:lnTo>
                  <a:lnTo>
                    <a:pt x="28" y="820"/>
                  </a:lnTo>
                  <a:lnTo>
                    <a:pt x="42" y="828"/>
                  </a:lnTo>
                  <a:lnTo>
                    <a:pt x="56" y="836"/>
                  </a:lnTo>
                  <a:lnTo>
                    <a:pt x="74" y="840"/>
                  </a:lnTo>
                  <a:lnTo>
                    <a:pt x="92" y="840"/>
                  </a:lnTo>
                  <a:lnTo>
                    <a:pt x="92" y="840"/>
                  </a:lnTo>
                  <a:lnTo>
                    <a:pt x="110" y="840"/>
                  </a:lnTo>
                  <a:lnTo>
                    <a:pt x="128" y="836"/>
                  </a:lnTo>
                  <a:lnTo>
                    <a:pt x="144" y="828"/>
                  </a:lnTo>
                  <a:lnTo>
                    <a:pt x="158" y="820"/>
                  </a:lnTo>
                  <a:lnTo>
                    <a:pt x="168" y="810"/>
                  </a:lnTo>
                  <a:lnTo>
                    <a:pt x="176" y="798"/>
                  </a:lnTo>
                  <a:lnTo>
                    <a:pt x="182" y="784"/>
                  </a:lnTo>
                  <a:lnTo>
                    <a:pt x="184" y="770"/>
                  </a:lnTo>
                  <a:lnTo>
                    <a:pt x="184" y="2"/>
                  </a:lnTo>
                  <a:lnTo>
                    <a:pt x="184" y="2"/>
                  </a:lnTo>
                  <a:lnTo>
                    <a:pt x="92"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7" name="Freeform 70"/>
            <p:cNvSpPr>
              <a:spLocks noEditPoints="1"/>
            </p:cNvSpPr>
            <p:nvPr/>
          </p:nvSpPr>
          <p:spPr bwMode="auto">
            <a:xfrm>
              <a:off x="-11153043" y="6381750"/>
              <a:ext cx="631825" cy="2260600"/>
            </a:xfrm>
            <a:custGeom>
              <a:avLst/>
              <a:gdLst>
                <a:gd name="T0" fmla="*/ 60 w 398"/>
                <a:gd name="T1" fmla="*/ 0 h 1424"/>
                <a:gd name="T2" fmla="*/ 48 w 398"/>
                <a:gd name="T3" fmla="*/ 2 h 1424"/>
                <a:gd name="T4" fmla="*/ 26 w 398"/>
                <a:gd name="T5" fmla="*/ 12 h 1424"/>
                <a:gd name="T6" fmla="*/ 10 w 398"/>
                <a:gd name="T7" fmla="*/ 30 h 1424"/>
                <a:gd name="T8" fmla="*/ 2 w 398"/>
                <a:gd name="T9" fmla="*/ 54 h 1424"/>
                <a:gd name="T10" fmla="*/ 0 w 398"/>
                <a:gd name="T11" fmla="*/ 68 h 1424"/>
                <a:gd name="T12" fmla="*/ 4 w 398"/>
                <a:gd name="T13" fmla="*/ 96 h 1424"/>
                <a:gd name="T14" fmla="*/ 18 w 398"/>
                <a:gd name="T15" fmla="*/ 116 h 1424"/>
                <a:gd name="T16" fmla="*/ 38 w 398"/>
                <a:gd name="T17" fmla="*/ 132 h 1424"/>
                <a:gd name="T18" fmla="*/ 60 w 398"/>
                <a:gd name="T19" fmla="*/ 136 h 1424"/>
                <a:gd name="T20" fmla="*/ 76 w 398"/>
                <a:gd name="T21" fmla="*/ 1318 h 1424"/>
                <a:gd name="T22" fmla="*/ 76 w 398"/>
                <a:gd name="T23" fmla="*/ 1328 h 1424"/>
                <a:gd name="T24" fmla="*/ 82 w 398"/>
                <a:gd name="T25" fmla="*/ 1350 h 1424"/>
                <a:gd name="T26" fmla="*/ 98 w 398"/>
                <a:gd name="T27" fmla="*/ 1378 h 1424"/>
                <a:gd name="T28" fmla="*/ 132 w 398"/>
                <a:gd name="T29" fmla="*/ 1406 h 1424"/>
                <a:gd name="T30" fmla="*/ 176 w 398"/>
                <a:gd name="T31" fmla="*/ 1422 h 1424"/>
                <a:gd name="T32" fmla="*/ 202 w 398"/>
                <a:gd name="T33" fmla="*/ 1424 h 1424"/>
                <a:gd name="T34" fmla="*/ 252 w 398"/>
                <a:gd name="T35" fmla="*/ 1416 h 1424"/>
                <a:gd name="T36" fmla="*/ 292 w 398"/>
                <a:gd name="T37" fmla="*/ 1392 h 1424"/>
                <a:gd name="T38" fmla="*/ 320 w 398"/>
                <a:gd name="T39" fmla="*/ 1358 h 1424"/>
                <a:gd name="T40" fmla="*/ 326 w 398"/>
                <a:gd name="T41" fmla="*/ 1338 h 1424"/>
                <a:gd name="T42" fmla="*/ 330 w 398"/>
                <a:gd name="T43" fmla="*/ 1318 h 1424"/>
                <a:gd name="T44" fmla="*/ 336 w 398"/>
                <a:gd name="T45" fmla="*/ 136 h 1424"/>
                <a:gd name="T46" fmla="*/ 348 w 398"/>
                <a:gd name="T47" fmla="*/ 136 h 1424"/>
                <a:gd name="T48" fmla="*/ 370 w 398"/>
                <a:gd name="T49" fmla="*/ 126 h 1424"/>
                <a:gd name="T50" fmla="*/ 386 w 398"/>
                <a:gd name="T51" fmla="*/ 106 h 1424"/>
                <a:gd name="T52" fmla="*/ 396 w 398"/>
                <a:gd name="T53" fmla="*/ 82 h 1424"/>
                <a:gd name="T54" fmla="*/ 398 w 398"/>
                <a:gd name="T55" fmla="*/ 68 h 1424"/>
                <a:gd name="T56" fmla="*/ 392 w 398"/>
                <a:gd name="T57" fmla="*/ 42 h 1424"/>
                <a:gd name="T58" fmla="*/ 380 w 398"/>
                <a:gd name="T59" fmla="*/ 20 h 1424"/>
                <a:gd name="T60" fmla="*/ 360 w 398"/>
                <a:gd name="T61" fmla="*/ 6 h 1424"/>
                <a:gd name="T62" fmla="*/ 336 w 398"/>
                <a:gd name="T63" fmla="*/ 0 h 1424"/>
                <a:gd name="T64" fmla="*/ 312 w 398"/>
                <a:gd name="T65" fmla="*/ 102 h 1424"/>
                <a:gd name="T66" fmla="*/ 304 w 398"/>
                <a:gd name="T67" fmla="*/ 104 h 1424"/>
                <a:gd name="T68" fmla="*/ 296 w 398"/>
                <a:gd name="T69" fmla="*/ 112 h 1424"/>
                <a:gd name="T70" fmla="*/ 294 w 398"/>
                <a:gd name="T71" fmla="*/ 1318 h 1424"/>
                <a:gd name="T72" fmla="*/ 292 w 398"/>
                <a:gd name="T73" fmla="*/ 1332 h 1424"/>
                <a:gd name="T74" fmla="*/ 278 w 398"/>
                <a:gd name="T75" fmla="*/ 1358 h 1424"/>
                <a:gd name="T76" fmla="*/ 254 w 398"/>
                <a:gd name="T77" fmla="*/ 1376 h 1424"/>
                <a:gd name="T78" fmla="*/ 220 w 398"/>
                <a:gd name="T79" fmla="*/ 1388 h 1424"/>
                <a:gd name="T80" fmla="*/ 202 w 398"/>
                <a:gd name="T81" fmla="*/ 1388 h 1424"/>
                <a:gd name="T82" fmla="*/ 166 w 398"/>
                <a:gd name="T83" fmla="*/ 1384 h 1424"/>
                <a:gd name="T84" fmla="*/ 138 w 398"/>
                <a:gd name="T85" fmla="*/ 1368 h 1424"/>
                <a:gd name="T86" fmla="*/ 118 w 398"/>
                <a:gd name="T87" fmla="*/ 1346 h 1424"/>
                <a:gd name="T88" fmla="*/ 110 w 398"/>
                <a:gd name="T89" fmla="*/ 1318 h 1424"/>
                <a:gd name="T90" fmla="*/ 110 w 398"/>
                <a:gd name="T91" fmla="*/ 120 h 1424"/>
                <a:gd name="T92" fmla="*/ 106 w 398"/>
                <a:gd name="T93" fmla="*/ 106 h 1424"/>
                <a:gd name="T94" fmla="*/ 94 w 398"/>
                <a:gd name="T95" fmla="*/ 102 h 1424"/>
                <a:gd name="T96" fmla="*/ 60 w 398"/>
                <a:gd name="T97" fmla="*/ 102 h 1424"/>
                <a:gd name="T98" fmla="*/ 50 w 398"/>
                <a:gd name="T99" fmla="*/ 100 h 1424"/>
                <a:gd name="T100" fmla="*/ 38 w 398"/>
                <a:gd name="T101" fmla="*/ 82 h 1424"/>
                <a:gd name="T102" fmla="*/ 36 w 398"/>
                <a:gd name="T103" fmla="*/ 68 h 1424"/>
                <a:gd name="T104" fmla="*/ 42 w 398"/>
                <a:gd name="T105" fmla="*/ 46 h 1424"/>
                <a:gd name="T106" fmla="*/ 56 w 398"/>
                <a:gd name="T107" fmla="*/ 36 h 1424"/>
                <a:gd name="T108" fmla="*/ 336 w 398"/>
                <a:gd name="T109" fmla="*/ 36 h 1424"/>
                <a:gd name="T110" fmla="*/ 342 w 398"/>
                <a:gd name="T111" fmla="*/ 36 h 1424"/>
                <a:gd name="T112" fmla="*/ 354 w 398"/>
                <a:gd name="T113" fmla="*/ 46 h 1424"/>
                <a:gd name="T114" fmla="*/ 362 w 398"/>
                <a:gd name="T115" fmla="*/ 68 h 1424"/>
                <a:gd name="T116" fmla="*/ 360 w 398"/>
                <a:gd name="T117" fmla="*/ 82 h 1424"/>
                <a:gd name="T118" fmla="*/ 346 w 398"/>
                <a:gd name="T119" fmla="*/ 100 h 1424"/>
                <a:gd name="T120" fmla="*/ 336 w 398"/>
                <a:gd name="T121" fmla="*/ 102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8" h="1424">
                  <a:moveTo>
                    <a:pt x="336" y="0"/>
                  </a:moveTo>
                  <a:lnTo>
                    <a:pt x="60" y="0"/>
                  </a:lnTo>
                  <a:lnTo>
                    <a:pt x="60" y="0"/>
                  </a:lnTo>
                  <a:lnTo>
                    <a:pt x="48" y="2"/>
                  </a:lnTo>
                  <a:lnTo>
                    <a:pt x="38" y="6"/>
                  </a:lnTo>
                  <a:lnTo>
                    <a:pt x="26" y="12"/>
                  </a:lnTo>
                  <a:lnTo>
                    <a:pt x="18" y="20"/>
                  </a:lnTo>
                  <a:lnTo>
                    <a:pt x="10" y="30"/>
                  </a:lnTo>
                  <a:lnTo>
                    <a:pt x="4" y="42"/>
                  </a:lnTo>
                  <a:lnTo>
                    <a:pt x="2" y="54"/>
                  </a:lnTo>
                  <a:lnTo>
                    <a:pt x="0" y="68"/>
                  </a:lnTo>
                  <a:lnTo>
                    <a:pt x="0" y="68"/>
                  </a:lnTo>
                  <a:lnTo>
                    <a:pt x="2" y="82"/>
                  </a:lnTo>
                  <a:lnTo>
                    <a:pt x="4" y="96"/>
                  </a:lnTo>
                  <a:lnTo>
                    <a:pt x="10" y="106"/>
                  </a:lnTo>
                  <a:lnTo>
                    <a:pt x="18" y="116"/>
                  </a:lnTo>
                  <a:lnTo>
                    <a:pt x="26" y="126"/>
                  </a:lnTo>
                  <a:lnTo>
                    <a:pt x="38" y="132"/>
                  </a:lnTo>
                  <a:lnTo>
                    <a:pt x="48" y="136"/>
                  </a:lnTo>
                  <a:lnTo>
                    <a:pt x="60" y="136"/>
                  </a:lnTo>
                  <a:lnTo>
                    <a:pt x="76" y="136"/>
                  </a:lnTo>
                  <a:lnTo>
                    <a:pt x="76" y="1318"/>
                  </a:lnTo>
                  <a:lnTo>
                    <a:pt x="76" y="1318"/>
                  </a:lnTo>
                  <a:lnTo>
                    <a:pt x="76" y="1328"/>
                  </a:lnTo>
                  <a:lnTo>
                    <a:pt x="78" y="1338"/>
                  </a:lnTo>
                  <a:lnTo>
                    <a:pt x="82" y="1350"/>
                  </a:lnTo>
                  <a:lnTo>
                    <a:pt x="86" y="1358"/>
                  </a:lnTo>
                  <a:lnTo>
                    <a:pt x="98" y="1378"/>
                  </a:lnTo>
                  <a:lnTo>
                    <a:pt x="112" y="1392"/>
                  </a:lnTo>
                  <a:lnTo>
                    <a:pt x="132" y="1406"/>
                  </a:lnTo>
                  <a:lnTo>
                    <a:pt x="154" y="1416"/>
                  </a:lnTo>
                  <a:lnTo>
                    <a:pt x="176" y="1422"/>
                  </a:lnTo>
                  <a:lnTo>
                    <a:pt x="202" y="1424"/>
                  </a:lnTo>
                  <a:lnTo>
                    <a:pt x="202" y="1424"/>
                  </a:lnTo>
                  <a:lnTo>
                    <a:pt x="228" y="1422"/>
                  </a:lnTo>
                  <a:lnTo>
                    <a:pt x="252" y="1416"/>
                  </a:lnTo>
                  <a:lnTo>
                    <a:pt x="274" y="1406"/>
                  </a:lnTo>
                  <a:lnTo>
                    <a:pt x="292" y="1392"/>
                  </a:lnTo>
                  <a:lnTo>
                    <a:pt x="308" y="1378"/>
                  </a:lnTo>
                  <a:lnTo>
                    <a:pt x="320" y="1358"/>
                  </a:lnTo>
                  <a:lnTo>
                    <a:pt x="324" y="1350"/>
                  </a:lnTo>
                  <a:lnTo>
                    <a:pt x="326" y="1338"/>
                  </a:lnTo>
                  <a:lnTo>
                    <a:pt x="328" y="1328"/>
                  </a:lnTo>
                  <a:lnTo>
                    <a:pt x="330" y="1318"/>
                  </a:lnTo>
                  <a:lnTo>
                    <a:pt x="330" y="136"/>
                  </a:lnTo>
                  <a:lnTo>
                    <a:pt x="336" y="136"/>
                  </a:lnTo>
                  <a:lnTo>
                    <a:pt x="336" y="136"/>
                  </a:lnTo>
                  <a:lnTo>
                    <a:pt x="348" y="136"/>
                  </a:lnTo>
                  <a:lnTo>
                    <a:pt x="360" y="132"/>
                  </a:lnTo>
                  <a:lnTo>
                    <a:pt x="370" y="126"/>
                  </a:lnTo>
                  <a:lnTo>
                    <a:pt x="380" y="116"/>
                  </a:lnTo>
                  <a:lnTo>
                    <a:pt x="386" y="106"/>
                  </a:lnTo>
                  <a:lnTo>
                    <a:pt x="392" y="96"/>
                  </a:lnTo>
                  <a:lnTo>
                    <a:pt x="396" y="82"/>
                  </a:lnTo>
                  <a:lnTo>
                    <a:pt x="398" y="68"/>
                  </a:lnTo>
                  <a:lnTo>
                    <a:pt x="398" y="68"/>
                  </a:lnTo>
                  <a:lnTo>
                    <a:pt x="396" y="54"/>
                  </a:lnTo>
                  <a:lnTo>
                    <a:pt x="392" y="42"/>
                  </a:lnTo>
                  <a:lnTo>
                    <a:pt x="386" y="30"/>
                  </a:lnTo>
                  <a:lnTo>
                    <a:pt x="380" y="20"/>
                  </a:lnTo>
                  <a:lnTo>
                    <a:pt x="370" y="12"/>
                  </a:lnTo>
                  <a:lnTo>
                    <a:pt x="360" y="6"/>
                  </a:lnTo>
                  <a:lnTo>
                    <a:pt x="348" y="2"/>
                  </a:lnTo>
                  <a:lnTo>
                    <a:pt x="336" y="0"/>
                  </a:lnTo>
                  <a:close/>
                  <a:moveTo>
                    <a:pt x="336" y="102"/>
                  </a:moveTo>
                  <a:lnTo>
                    <a:pt x="312" y="102"/>
                  </a:lnTo>
                  <a:lnTo>
                    <a:pt x="312" y="102"/>
                  </a:lnTo>
                  <a:lnTo>
                    <a:pt x="304" y="104"/>
                  </a:lnTo>
                  <a:lnTo>
                    <a:pt x="300" y="106"/>
                  </a:lnTo>
                  <a:lnTo>
                    <a:pt x="296" y="112"/>
                  </a:lnTo>
                  <a:lnTo>
                    <a:pt x="294" y="120"/>
                  </a:lnTo>
                  <a:lnTo>
                    <a:pt x="294" y="1318"/>
                  </a:lnTo>
                  <a:lnTo>
                    <a:pt x="294" y="1318"/>
                  </a:lnTo>
                  <a:lnTo>
                    <a:pt x="292" y="1332"/>
                  </a:lnTo>
                  <a:lnTo>
                    <a:pt x="286" y="1346"/>
                  </a:lnTo>
                  <a:lnTo>
                    <a:pt x="278" y="1358"/>
                  </a:lnTo>
                  <a:lnTo>
                    <a:pt x="268" y="1368"/>
                  </a:lnTo>
                  <a:lnTo>
                    <a:pt x="254" y="1376"/>
                  </a:lnTo>
                  <a:lnTo>
                    <a:pt x="238" y="1384"/>
                  </a:lnTo>
                  <a:lnTo>
                    <a:pt x="220" y="1388"/>
                  </a:lnTo>
                  <a:lnTo>
                    <a:pt x="202" y="1388"/>
                  </a:lnTo>
                  <a:lnTo>
                    <a:pt x="202" y="1388"/>
                  </a:lnTo>
                  <a:lnTo>
                    <a:pt x="184" y="1388"/>
                  </a:lnTo>
                  <a:lnTo>
                    <a:pt x="166" y="1384"/>
                  </a:lnTo>
                  <a:lnTo>
                    <a:pt x="152" y="1376"/>
                  </a:lnTo>
                  <a:lnTo>
                    <a:pt x="138" y="1368"/>
                  </a:lnTo>
                  <a:lnTo>
                    <a:pt x="126" y="1358"/>
                  </a:lnTo>
                  <a:lnTo>
                    <a:pt x="118" y="1346"/>
                  </a:lnTo>
                  <a:lnTo>
                    <a:pt x="112" y="1332"/>
                  </a:lnTo>
                  <a:lnTo>
                    <a:pt x="110" y="1318"/>
                  </a:lnTo>
                  <a:lnTo>
                    <a:pt x="110" y="120"/>
                  </a:lnTo>
                  <a:lnTo>
                    <a:pt x="110" y="120"/>
                  </a:lnTo>
                  <a:lnTo>
                    <a:pt x="110" y="112"/>
                  </a:lnTo>
                  <a:lnTo>
                    <a:pt x="106" y="106"/>
                  </a:lnTo>
                  <a:lnTo>
                    <a:pt x="100" y="104"/>
                  </a:lnTo>
                  <a:lnTo>
                    <a:pt x="94" y="102"/>
                  </a:lnTo>
                  <a:lnTo>
                    <a:pt x="60" y="102"/>
                  </a:lnTo>
                  <a:lnTo>
                    <a:pt x="60" y="102"/>
                  </a:lnTo>
                  <a:lnTo>
                    <a:pt x="56" y="102"/>
                  </a:lnTo>
                  <a:lnTo>
                    <a:pt x="50" y="100"/>
                  </a:lnTo>
                  <a:lnTo>
                    <a:pt x="42" y="92"/>
                  </a:lnTo>
                  <a:lnTo>
                    <a:pt x="38" y="82"/>
                  </a:lnTo>
                  <a:lnTo>
                    <a:pt x="36" y="68"/>
                  </a:lnTo>
                  <a:lnTo>
                    <a:pt x="36" y="68"/>
                  </a:lnTo>
                  <a:lnTo>
                    <a:pt x="38" y="56"/>
                  </a:lnTo>
                  <a:lnTo>
                    <a:pt x="42" y="46"/>
                  </a:lnTo>
                  <a:lnTo>
                    <a:pt x="50" y="38"/>
                  </a:lnTo>
                  <a:lnTo>
                    <a:pt x="56" y="36"/>
                  </a:lnTo>
                  <a:lnTo>
                    <a:pt x="60" y="36"/>
                  </a:lnTo>
                  <a:lnTo>
                    <a:pt x="336" y="36"/>
                  </a:lnTo>
                  <a:lnTo>
                    <a:pt x="336" y="36"/>
                  </a:lnTo>
                  <a:lnTo>
                    <a:pt x="342" y="36"/>
                  </a:lnTo>
                  <a:lnTo>
                    <a:pt x="346" y="38"/>
                  </a:lnTo>
                  <a:lnTo>
                    <a:pt x="354" y="46"/>
                  </a:lnTo>
                  <a:lnTo>
                    <a:pt x="360" y="56"/>
                  </a:lnTo>
                  <a:lnTo>
                    <a:pt x="362" y="68"/>
                  </a:lnTo>
                  <a:lnTo>
                    <a:pt x="362" y="68"/>
                  </a:lnTo>
                  <a:lnTo>
                    <a:pt x="360" y="82"/>
                  </a:lnTo>
                  <a:lnTo>
                    <a:pt x="354" y="92"/>
                  </a:lnTo>
                  <a:lnTo>
                    <a:pt x="346" y="100"/>
                  </a:lnTo>
                  <a:lnTo>
                    <a:pt x="342" y="102"/>
                  </a:lnTo>
                  <a:lnTo>
                    <a:pt x="336" y="10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8" name="Freeform 71"/>
            <p:cNvSpPr/>
            <p:nvPr/>
          </p:nvSpPr>
          <p:spPr bwMode="auto">
            <a:xfrm>
              <a:off x="-11153043" y="6381750"/>
              <a:ext cx="631825" cy="2260600"/>
            </a:xfrm>
            <a:custGeom>
              <a:avLst/>
              <a:gdLst>
                <a:gd name="T0" fmla="*/ 60 w 398"/>
                <a:gd name="T1" fmla="*/ 0 h 1424"/>
                <a:gd name="T2" fmla="*/ 48 w 398"/>
                <a:gd name="T3" fmla="*/ 2 h 1424"/>
                <a:gd name="T4" fmla="*/ 26 w 398"/>
                <a:gd name="T5" fmla="*/ 12 h 1424"/>
                <a:gd name="T6" fmla="*/ 10 w 398"/>
                <a:gd name="T7" fmla="*/ 30 h 1424"/>
                <a:gd name="T8" fmla="*/ 2 w 398"/>
                <a:gd name="T9" fmla="*/ 54 h 1424"/>
                <a:gd name="T10" fmla="*/ 0 w 398"/>
                <a:gd name="T11" fmla="*/ 68 h 1424"/>
                <a:gd name="T12" fmla="*/ 4 w 398"/>
                <a:gd name="T13" fmla="*/ 96 h 1424"/>
                <a:gd name="T14" fmla="*/ 18 w 398"/>
                <a:gd name="T15" fmla="*/ 116 h 1424"/>
                <a:gd name="T16" fmla="*/ 38 w 398"/>
                <a:gd name="T17" fmla="*/ 132 h 1424"/>
                <a:gd name="T18" fmla="*/ 60 w 398"/>
                <a:gd name="T19" fmla="*/ 136 h 1424"/>
                <a:gd name="T20" fmla="*/ 76 w 398"/>
                <a:gd name="T21" fmla="*/ 1318 h 1424"/>
                <a:gd name="T22" fmla="*/ 76 w 398"/>
                <a:gd name="T23" fmla="*/ 1328 h 1424"/>
                <a:gd name="T24" fmla="*/ 82 w 398"/>
                <a:gd name="T25" fmla="*/ 1350 h 1424"/>
                <a:gd name="T26" fmla="*/ 98 w 398"/>
                <a:gd name="T27" fmla="*/ 1378 h 1424"/>
                <a:gd name="T28" fmla="*/ 132 w 398"/>
                <a:gd name="T29" fmla="*/ 1406 h 1424"/>
                <a:gd name="T30" fmla="*/ 176 w 398"/>
                <a:gd name="T31" fmla="*/ 1422 h 1424"/>
                <a:gd name="T32" fmla="*/ 202 w 398"/>
                <a:gd name="T33" fmla="*/ 1424 h 1424"/>
                <a:gd name="T34" fmla="*/ 252 w 398"/>
                <a:gd name="T35" fmla="*/ 1416 h 1424"/>
                <a:gd name="T36" fmla="*/ 292 w 398"/>
                <a:gd name="T37" fmla="*/ 1392 h 1424"/>
                <a:gd name="T38" fmla="*/ 320 w 398"/>
                <a:gd name="T39" fmla="*/ 1358 h 1424"/>
                <a:gd name="T40" fmla="*/ 326 w 398"/>
                <a:gd name="T41" fmla="*/ 1338 h 1424"/>
                <a:gd name="T42" fmla="*/ 330 w 398"/>
                <a:gd name="T43" fmla="*/ 1318 h 1424"/>
                <a:gd name="T44" fmla="*/ 336 w 398"/>
                <a:gd name="T45" fmla="*/ 136 h 1424"/>
                <a:gd name="T46" fmla="*/ 348 w 398"/>
                <a:gd name="T47" fmla="*/ 136 h 1424"/>
                <a:gd name="T48" fmla="*/ 370 w 398"/>
                <a:gd name="T49" fmla="*/ 126 h 1424"/>
                <a:gd name="T50" fmla="*/ 386 w 398"/>
                <a:gd name="T51" fmla="*/ 106 h 1424"/>
                <a:gd name="T52" fmla="*/ 396 w 398"/>
                <a:gd name="T53" fmla="*/ 82 h 1424"/>
                <a:gd name="T54" fmla="*/ 398 w 398"/>
                <a:gd name="T55" fmla="*/ 68 h 1424"/>
                <a:gd name="T56" fmla="*/ 392 w 398"/>
                <a:gd name="T57" fmla="*/ 42 h 1424"/>
                <a:gd name="T58" fmla="*/ 380 w 398"/>
                <a:gd name="T59" fmla="*/ 20 h 1424"/>
                <a:gd name="T60" fmla="*/ 360 w 398"/>
                <a:gd name="T61" fmla="*/ 6 h 1424"/>
                <a:gd name="T62" fmla="*/ 336 w 398"/>
                <a:gd name="T63" fmla="*/ 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1424">
                  <a:moveTo>
                    <a:pt x="336" y="0"/>
                  </a:moveTo>
                  <a:lnTo>
                    <a:pt x="60" y="0"/>
                  </a:lnTo>
                  <a:lnTo>
                    <a:pt x="60" y="0"/>
                  </a:lnTo>
                  <a:lnTo>
                    <a:pt x="48" y="2"/>
                  </a:lnTo>
                  <a:lnTo>
                    <a:pt x="38" y="6"/>
                  </a:lnTo>
                  <a:lnTo>
                    <a:pt x="26" y="12"/>
                  </a:lnTo>
                  <a:lnTo>
                    <a:pt x="18" y="20"/>
                  </a:lnTo>
                  <a:lnTo>
                    <a:pt x="10" y="30"/>
                  </a:lnTo>
                  <a:lnTo>
                    <a:pt x="4" y="42"/>
                  </a:lnTo>
                  <a:lnTo>
                    <a:pt x="2" y="54"/>
                  </a:lnTo>
                  <a:lnTo>
                    <a:pt x="0" y="68"/>
                  </a:lnTo>
                  <a:lnTo>
                    <a:pt x="0" y="68"/>
                  </a:lnTo>
                  <a:lnTo>
                    <a:pt x="2" y="82"/>
                  </a:lnTo>
                  <a:lnTo>
                    <a:pt x="4" y="96"/>
                  </a:lnTo>
                  <a:lnTo>
                    <a:pt x="10" y="106"/>
                  </a:lnTo>
                  <a:lnTo>
                    <a:pt x="18" y="116"/>
                  </a:lnTo>
                  <a:lnTo>
                    <a:pt x="26" y="126"/>
                  </a:lnTo>
                  <a:lnTo>
                    <a:pt x="38" y="132"/>
                  </a:lnTo>
                  <a:lnTo>
                    <a:pt x="48" y="136"/>
                  </a:lnTo>
                  <a:lnTo>
                    <a:pt x="60" y="136"/>
                  </a:lnTo>
                  <a:lnTo>
                    <a:pt x="76" y="136"/>
                  </a:lnTo>
                  <a:lnTo>
                    <a:pt x="76" y="1318"/>
                  </a:lnTo>
                  <a:lnTo>
                    <a:pt x="76" y="1318"/>
                  </a:lnTo>
                  <a:lnTo>
                    <a:pt x="76" y="1328"/>
                  </a:lnTo>
                  <a:lnTo>
                    <a:pt x="78" y="1338"/>
                  </a:lnTo>
                  <a:lnTo>
                    <a:pt x="82" y="1350"/>
                  </a:lnTo>
                  <a:lnTo>
                    <a:pt x="86" y="1358"/>
                  </a:lnTo>
                  <a:lnTo>
                    <a:pt x="98" y="1378"/>
                  </a:lnTo>
                  <a:lnTo>
                    <a:pt x="112" y="1392"/>
                  </a:lnTo>
                  <a:lnTo>
                    <a:pt x="132" y="1406"/>
                  </a:lnTo>
                  <a:lnTo>
                    <a:pt x="154" y="1416"/>
                  </a:lnTo>
                  <a:lnTo>
                    <a:pt x="176" y="1422"/>
                  </a:lnTo>
                  <a:lnTo>
                    <a:pt x="202" y="1424"/>
                  </a:lnTo>
                  <a:lnTo>
                    <a:pt x="202" y="1424"/>
                  </a:lnTo>
                  <a:lnTo>
                    <a:pt x="228" y="1422"/>
                  </a:lnTo>
                  <a:lnTo>
                    <a:pt x="252" y="1416"/>
                  </a:lnTo>
                  <a:lnTo>
                    <a:pt x="274" y="1406"/>
                  </a:lnTo>
                  <a:lnTo>
                    <a:pt x="292" y="1392"/>
                  </a:lnTo>
                  <a:lnTo>
                    <a:pt x="308" y="1378"/>
                  </a:lnTo>
                  <a:lnTo>
                    <a:pt x="320" y="1358"/>
                  </a:lnTo>
                  <a:lnTo>
                    <a:pt x="324" y="1350"/>
                  </a:lnTo>
                  <a:lnTo>
                    <a:pt x="326" y="1338"/>
                  </a:lnTo>
                  <a:lnTo>
                    <a:pt x="328" y="1328"/>
                  </a:lnTo>
                  <a:lnTo>
                    <a:pt x="330" y="1318"/>
                  </a:lnTo>
                  <a:lnTo>
                    <a:pt x="330" y="136"/>
                  </a:lnTo>
                  <a:lnTo>
                    <a:pt x="336" y="136"/>
                  </a:lnTo>
                  <a:lnTo>
                    <a:pt x="336" y="136"/>
                  </a:lnTo>
                  <a:lnTo>
                    <a:pt x="348" y="136"/>
                  </a:lnTo>
                  <a:lnTo>
                    <a:pt x="360" y="132"/>
                  </a:lnTo>
                  <a:lnTo>
                    <a:pt x="370" y="126"/>
                  </a:lnTo>
                  <a:lnTo>
                    <a:pt x="380" y="116"/>
                  </a:lnTo>
                  <a:lnTo>
                    <a:pt x="386" y="106"/>
                  </a:lnTo>
                  <a:lnTo>
                    <a:pt x="392" y="96"/>
                  </a:lnTo>
                  <a:lnTo>
                    <a:pt x="396" y="82"/>
                  </a:lnTo>
                  <a:lnTo>
                    <a:pt x="398" y="68"/>
                  </a:lnTo>
                  <a:lnTo>
                    <a:pt x="398" y="68"/>
                  </a:lnTo>
                  <a:lnTo>
                    <a:pt x="396" y="54"/>
                  </a:lnTo>
                  <a:lnTo>
                    <a:pt x="392" y="42"/>
                  </a:lnTo>
                  <a:lnTo>
                    <a:pt x="386" y="30"/>
                  </a:lnTo>
                  <a:lnTo>
                    <a:pt x="380" y="20"/>
                  </a:lnTo>
                  <a:lnTo>
                    <a:pt x="370" y="12"/>
                  </a:lnTo>
                  <a:lnTo>
                    <a:pt x="360" y="6"/>
                  </a:lnTo>
                  <a:lnTo>
                    <a:pt x="348" y="2"/>
                  </a:lnTo>
                  <a:lnTo>
                    <a:pt x="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9" name="Freeform 72"/>
            <p:cNvSpPr/>
            <p:nvPr/>
          </p:nvSpPr>
          <p:spPr bwMode="auto">
            <a:xfrm>
              <a:off x="-11095893" y="6438900"/>
              <a:ext cx="517525" cy="2146300"/>
            </a:xfrm>
            <a:custGeom>
              <a:avLst/>
              <a:gdLst>
                <a:gd name="T0" fmla="*/ 300 w 326"/>
                <a:gd name="T1" fmla="*/ 66 h 1352"/>
                <a:gd name="T2" fmla="*/ 276 w 326"/>
                <a:gd name="T3" fmla="*/ 66 h 1352"/>
                <a:gd name="T4" fmla="*/ 276 w 326"/>
                <a:gd name="T5" fmla="*/ 66 h 1352"/>
                <a:gd name="T6" fmla="*/ 268 w 326"/>
                <a:gd name="T7" fmla="*/ 68 h 1352"/>
                <a:gd name="T8" fmla="*/ 264 w 326"/>
                <a:gd name="T9" fmla="*/ 70 h 1352"/>
                <a:gd name="T10" fmla="*/ 260 w 326"/>
                <a:gd name="T11" fmla="*/ 76 h 1352"/>
                <a:gd name="T12" fmla="*/ 258 w 326"/>
                <a:gd name="T13" fmla="*/ 84 h 1352"/>
                <a:gd name="T14" fmla="*/ 258 w 326"/>
                <a:gd name="T15" fmla="*/ 1282 h 1352"/>
                <a:gd name="T16" fmla="*/ 258 w 326"/>
                <a:gd name="T17" fmla="*/ 1282 h 1352"/>
                <a:gd name="T18" fmla="*/ 256 w 326"/>
                <a:gd name="T19" fmla="*/ 1296 h 1352"/>
                <a:gd name="T20" fmla="*/ 250 w 326"/>
                <a:gd name="T21" fmla="*/ 1310 h 1352"/>
                <a:gd name="T22" fmla="*/ 242 w 326"/>
                <a:gd name="T23" fmla="*/ 1322 h 1352"/>
                <a:gd name="T24" fmla="*/ 232 w 326"/>
                <a:gd name="T25" fmla="*/ 1332 h 1352"/>
                <a:gd name="T26" fmla="*/ 218 w 326"/>
                <a:gd name="T27" fmla="*/ 1340 h 1352"/>
                <a:gd name="T28" fmla="*/ 202 w 326"/>
                <a:gd name="T29" fmla="*/ 1348 h 1352"/>
                <a:gd name="T30" fmla="*/ 184 w 326"/>
                <a:gd name="T31" fmla="*/ 1352 h 1352"/>
                <a:gd name="T32" fmla="*/ 166 w 326"/>
                <a:gd name="T33" fmla="*/ 1352 h 1352"/>
                <a:gd name="T34" fmla="*/ 166 w 326"/>
                <a:gd name="T35" fmla="*/ 1352 h 1352"/>
                <a:gd name="T36" fmla="*/ 148 w 326"/>
                <a:gd name="T37" fmla="*/ 1352 h 1352"/>
                <a:gd name="T38" fmla="*/ 130 w 326"/>
                <a:gd name="T39" fmla="*/ 1348 h 1352"/>
                <a:gd name="T40" fmla="*/ 116 w 326"/>
                <a:gd name="T41" fmla="*/ 1340 h 1352"/>
                <a:gd name="T42" fmla="*/ 102 w 326"/>
                <a:gd name="T43" fmla="*/ 1332 h 1352"/>
                <a:gd name="T44" fmla="*/ 90 w 326"/>
                <a:gd name="T45" fmla="*/ 1322 h 1352"/>
                <a:gd name="T46" fmla="*/ 82 w 326"/>
                <a:gd name="T47" fmla="*/ 1310 h 1352"/>
                <a:gd name="T48" fmla="*/ 76 w 326"/>
                <a:gd name="T49" fmla="*/ 1296 h 1352"/>
                <a:gd name="T50" fmla="*/ 74 w 326"/>
                <a:gd name="T51" fmla="*/ 1282 h 1352"/>
                <a:gd name="T52" fmla="*/ 74 w 326"/>
                <a:gd name="T53" fmla="*/ 84 h 1352"/>
                <a:gd name="T54" fmla="*/ 74 w 326"/>
                <a:gd name="T55" fmla="*/ 84 h 1352"/>
                <a:gd name="T56" fmla="*/ 74 w 326"/>
                <a:gd name="T57" fmla="*/ 76 h 1352"/>
                <a:gd name="T58" fmla="*/ 70 w 326"/>
                <a:gd name="T59" fmla="*/ 70 h 1352"/>
                <a:gd name="T60" fmla="*/ 64 w 326"/>
                <a:gd name="T61" fmla="*/ 68 h 1352"/>
                <a:gd name="T62" fmla="*/ 58 w 326"/>
                <a:gd name="T63" fmla="*/ 66 h 1352"/>
                <a:gd name="T64" fmla="*/ 24 w 326"/>
                <a:gd name="T65" fmla="*/ 66 h 1352"/>
                <a:gd name="T66" fmla="*/ 24 w 326"/>
                <a:gd name="T67" fmla="*/ 66 h 1352"/>
                <a:gd name="T68" fmla="*/ 20 w 326"/>
                <a:gd name="T69" fmla="*/ 66 h 1352"/>
                <a:gd name="T70" fmla="*/ 14 w 326"/>
                <a:gd name="T71" fmla="*/ 64 h 1352"/>
                <a:gd name="T72" fmla="*/ 6 w 326"/>
                <a:gd name="T73" fmla="*/ 56 h 1352"/>
                <a:gd name="T74" fmla="*/ 2 w 326"/>
                <a:gd name="T75" fmla="*/ 46 h 1352"/>
                <a:gd name="T76" fmla="*/ 0 w 326"/>
                <a:gd name="T77" fmla="*/ 32 h 1352"/>
                <a:gd name="T78" fmla="*/ 0 w 326"/>
                <a:gd name="T79" fmla="*/ 32 h 1352"/>
                <a:gd name="T80" fmla="*/ 2 w 326"/>
                <a:gd name="T81" fmla="*/ 20 h 1352"/>
                <a:gd name="T82" fmla="*/ 6 w 326"/>
                <a:gd name="T83" fmla="*/ 10 h 1352"/>
                <a:gd name="T84" fmla="*/ 14 w 326"/>
                <a:gd name="T85" fmla="*/ 2 h 1352"/>
                <a:gd name="T86" fmla="*/ 20 w 326"/>
                <a:gd name="T87" fmla="*/ 0 h 1352"/>
                <a:gd name="T88" fmla="*/ 24 w 326"/>
                <a:gd name="T89" fmla="*/ 0 h 1352"/>
                <a:gd name="T90" fmla="*/ 300 w 326"/>
                <a:gd name="T91" fmla="*/ 0 h 1352"/>
                <a:gd name="T92" fmla="*/ 300 w 326"/>
                <a:gd name="T93" fmla="*/ 0 h 1352"/>
                <a:gd name="T94" fmla="*/ 306 w 326"/>
                <a:gd name="T95" fmla="*/ 0 h 1352"/>
                <a:gd name="T96" fmla="*/ 310 w 326"/>
                <a:gd name="T97" fmla="*/ 2 h 1352"/>
                <a:gd name="T98" fmla="*/ 318 w 326"/>
                <a:gd name="T99" fmla="*/ 10 h 1352"/>
                <a:gd name="T100" fmla="*/ 324 w 326"/>
                <a:gd name="T101" fmla="*/ 20 h 1352"/>
                <a:gd name="T102" fmla="*/ 326 w 326"/>
                <a:gd name="T103" fmla="*/ 32 h 1352"/>
                <a:gd name="T104" fmla="*/ 326 w 326"/>
                <a:gd name="T105" fmla="*/ 32 h 1352"/>
                <a:gd name="T106" fmla="*/ 324 w 326"/>
                <a:gd name="T107" fmla="*/ 46 h 1352"/>
                <a:gd name="T108" fmla="*/ 318 w 326"/>
                <a:gd name="T109" fmla="*/ 56 h 1352"/>
                <a:gd name="T110" fmla="*/ 310 w 326"/>
                <a:gd name="T111" fmla="*/ 64 h 1352"/>
                <a:gd name="T112" fmla="*/ 306 w 326"/>
                <a:gd name="T113" fmla="*/ 66 h 1352"/>
                <a:gd name="T114" fmla="*/ 300 w 326"/>
                <a:gd name="T115" fmla="*/ 66 h 1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6" h="1352">
                  <a:moveTo>
                    <a:pt x="300" y="66"/>
                  </a:moveTo>
                  <a:lnTo>
                    <a:pt x="276" y="66"/>
                  </a:lnTo>
                  <a:lnTo>
                    <a:pt x="276" y="66"/>
                  </a:lnTo>
                  <a:lnTo>
                    <a:pt x="268" y="68"/>
                  </a:lnTo>
                  <a:lnTo>
                    <a:pt x="264" y="70"/>
                  </a:lnTo>
                  <a:lnTo>
                    <a:pt x="260" y="76"/>
                  </a:lnTo>
                  <a:lnTo>
                    <a:pt x="258" y="84"/>
                  </a:lnTo>
                  <a:lnTo>
                    <a:pt x="258" y="1282"/>
                  </a:lnTo>
                  <a:lnTo>
                    <a:pt x="258" y="1282"/>
                  </a:lnTo>
                  <a:lnTo>
                    <a:pt x="256" y="1296"/>
                  </a:lnTo>
                  <a:lnTo>
                    <a:pt x="250" y="1310"/>
                  </a:lnTo>
                  <a:lnTo>
                    <a:pt x="242" y="1322"/>
                  </a:lnTo>
                  <a:lnTo>
                    <a:pt x="232" y="1332"/>
                  </a:lnTo>
                  <a:lnTo>
                    <a:pt x="218" y="1340"/>
                  </a:lnTo>
                  <a:lnTo>
                    <a:pt x="202" y="1348"/>
                  </a:lnTo>
                  <a:lnTo>
                    <a:pt x="184" y="1352"/>
                  </a:lnTo>
                  <a:lnTo>
                    <a:pt x="166" y="1352"/>
                  </a:lnTo>
                  <a:lnTo>
                    <a:pt x="166" y="1352"/>
                  </a:lnTo>
                  <a:lnTo>
                    <a:pt x="148" y="1352"/>
                  </a:lnTo>
                  <a:lnTo>
                    <a:pt x="130" y="1348"/>
                  </a:lnTo>
                  <a:lnTo>
                    <a:pt x="116" y="1340"/>
                  </a:lnTo>
                  <a:lnTo>
                    <a:pt x="102" y="1332"/>
                  </a:lnTo>
                  <a:lnTo>
                    <a:pt x="90" y="1322"/>
                  </a:lnTo>
                  <a:lnTo>
                    <a:pt x="82" y="1310"/>
                  </a:lnTo>
                  <a:lnTo>
                    <a:pt x="76" y="1296"/>
                  </a:lnTo>
                  <a:lnTo>
                    <a:pt x="74" y="1282"/>
                  </a:lnTo>
                  <a:lnTo>
                    <a:pt x="74" y="84"/>
                  </a:lnTo>
                  <a:lnTo>
                    <a:pt x="74" y="84"/>
                  </a:lnTo>
                  <a:lnTo>
                    <a:pt x="74" y="76"/>
                  </a:lnTo>
                  <a:lnTo>
                    <a:pt x="70" y="70"/>
                  </a:lnTo>
                  <a:lnTo>
                    <a:pt x="64" y="68"/>
                  </a:lnTo>
                  <a:lnTo>
                    <a:pt x="58" y="66"/>
                  </a:lnTo>
                  <a:lnTo>
                    <a:pt x="24" y="66"/>
                  </a:lnTo>
                  <a:lnTo>
                    <a:pt x="24" y="66"/>
                  </a:lnTo>
                  <a:lnTo>
                    <a:pt x="20" y="66"/>
                  </a:lnTo>
                  <a:lnTo>
                    <a:pt x="14" y="64"/>
                  </a:lnTo>
                  <a:lnTo>
                    <a:pt x="6" y="56"/>
                  </a:lnTo>
                  <a:lnTo>
                    <a:pt x="2" y="46"/>
                  </a:lnTo>
                  <a:lnTo>
                    <a:pt x="0" y="32"/>
                  </a:lnTo>
                  <a:lnTo>
                    <a:pt x="0" y="32"/>
                  </a:lnTo>
                  <a:lnTo>
                    <a:pt x="2" y="20"/>
                  </a:lnTo>
                  <a:lnTo>
                    <a:pt x="6" y="10"/>
                  </a:lnTo>
                  <a:lnTo>
                    <a:pt x="14" y="2"/>
                  </a:lnTo>
                  <a:lnTo>
                    <a:pt x="20" y="0"/>
                  </a:lnTo>
                  <a:lnTo>
                    <a:pt x="24" y="0"/>
                  </a:lnTo>
                  <a:lnTo>
                    <a:pt x="300" y="0"/>
                  </a:lnTo>
                  <a:lnTo>
                    <a:pt x="300" y="0"/>
                  </a:lnTo>
                  <a:lnTo>
                    <a:pt x="306" y="0"/>
                  </a:lnTo>
                  <a:lnTo>
                    <a:pt x="310" y="2"/>
                  </a:lnTo>
                  <a:lnTo>
                    <a:pt x="318" y="10"/>
                  </a:lnTo>
                  <a:lnTo>
                    <a:pt x="324" y="20"/>
                  </a:lnTo>
                  <a:lnTo>
                    <a:pt x="326" y="32"/>
                  </a:lnTo>
                  <a:lnTo>
                    <a:pt x="326" y="32"/>
                  </a:lnTo>
                  <a:lnTo>
                    <a:pt x="324" y="46"/>
                  </a:lnTo>
                  <a:lnTo>
                    <a:pt x="318" y="56"/>
                  </a:lnTo>
                  <a:lnTo>
                    <a:pt x="310" y="64"/>
                  </a:lnTo>
                  <a:lnTo>
                    <a:pt x="306" y="66"/>
                  </a:lnTo>
                  <a:lnTo>
                    <a:pt x="30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0" name="Freeform 73"/>
            <p:cNvSpPr/>
            <p:nvPr/>
          </p:nvSpPr>
          <p:spPr bwMode="auto">
            <a:xfrm>
              <a:off x="-10832368" y="6584950"/>
              <a:ext cx="92075" cy="666750"/>
            </a:xfrm>
            <a:custGeom>
              <a:avLst/>
              <a:gdLst>
                <a:gd name="T0" fmla="*/ 30 w 58"/>
                <a:gd name="T1" fmla="*/ 0 h 420"/>
                <a:gd name="T2" fmla="*/ 30 w 58"/>
                <a:gd name="T3" fmla="*/ 0 h 420"/>
                <a:gd name="T4" fmla="*/ 18 w 58"/>
                <a:gd name="T5" fmla="*/ 2 h 420"/>
                <a:gd name="T6" fmla="*/ 8 w 58"/>
                <a:gd name="T7" fmla="*/ 8 h 420"/>
                <a:gd name="T8" fmla="*/ 2 w 58"/>
                <a:gd name="T9" fmla="*/ 16 h 420"/>
                <a:gd name="T10" fmla="*/ 0 w 58"/>
                <a:gd name="T11" fmla="*/ 28 h 420"/>
                <a:gd name="T12" fmla="*/ 0 w 58"/>
                <a:gd name="T13" fmla="*/ 420 h 420"/>
                <a:gd name="T14" fmla="*/ 0 w 58"/>
                <a:gd name="T15" fmla="*/ 420 h 420"/>
                <a:gd name="T16" fmla="*/ 38 w 58"/>
                <a:gd name="T17" fmla="*/ 420 h 420"/>
                <a:gd name="T18" fmla="*/ 38 w 58"/>
                <a:gd name="T19" fmla="*/ 420 h 420"/>
                <a:gd name="T20" fmla="*/ 38 w 58"/>
                <a:gd name="T21" fmla="*/ 420 h 420"/>
                <a:gd name="T22" fmla="*/ 38 w 58"/>
                <a:gd name="T23" fmla="*/ 420 h 420"/>
                <a:gd name="T24" fmla="*/ 38 w 58"/>
                <a:gd name="T25" fmla="*/ 420 h 420"/>
                <a:gd name="T26" fmla="*/ 38 w 58"/>
                <a:gd name="T27" fmla="*/ 420 h 420"/>
                <a:gd name="T28" fmla="*/ 40 w 58"/>
                <a:gd name="T29" fmla="*/ 420 h 420"/>
                <a:gd name="T30" fmla="*/ 40 w 58"/>
                <a:gd name="T31" fmla="*/ 420 h 420"/>
                <a:gd name="T32" fmla="*/ 58 w 58"/>
                <a:gd name="T33" fmla="*/ 420 h 420"/>
                <a:gd name="T34" fmla="*/ 58 w 58"/>
                <a:gd name="T35" fmla="*/ 28 h 420"/>
                <a:gd name="T36" fmla="*/ 58 w 58"/>
                <a:gd name="T37" fmla="*/ 28 h 420"/>
                <a:gd name="T38" fmla="*/ 56 w 58"/>
                <a:gd name="T39" fmla="*/ 16 h 420"/>
                <a:gd name="T40" fmla="*/ 50 w 58"/>
                <a:gd name="T41" fmla="*/ 8 h 420"/>
                <a:gd name="T42" fmla="*/ 40 w 58"/>
                <a:gd name="T43" fmla="*/ 2 h 420"/>
                <a:gd name="T44" fmla="*/ 30 w 58"/>
                <a:gd name="T45"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420">
                  <a:moveTo>
                    <a:pt x="30" y="0"/>
                  </a:moveTo>
                  <a:lnTo>
                    <a:pt x="30" y="0"/>
                  </a:lnTo>
                  <a:lnTo>
                    <a:pt x="18" y="2"/>
                  </a:lnTo>
                  <a:lnTo>
                    <a:pt x="8" y="8"/>
                  </a:lnTo>
                  <a:lnTo>
                    <a:pt x="2" y="16"/>
                  </a:lnTo>
                  <a:lnTo>
                    <a:pt x="0" y="28"/>
                  </a:lnTo>
                  <a:lnTo>
                    <a:pt x="0" y="420"/>
                  </a:lnTo>
                  <a:lnTo>
                    <a:pt x="0" y="420"/>
                  </a:lnTo>
                  <a:lnTo>
                    <a:pt x="38" y="420"/>
                  </a:lnTo>
                  <a:lnTo>
                    <a:pt x="38" y="420"/>
                  </a:lnTo>
                  <a:lnTo>
                    <a:pt x="38" y="420"/>
                  </a:lnTo>
                  <a:lnTo>
                    <a:pt x="38" y="420"/>
                  </a:lnTo>
                  <a:lnTo>
                    <a:pt x="38" y="420"/>
                  </a:lnTo>
                  <a:lnTo>
                    <a:pt x="38" y="420"/>
                  </a:lnTo>
                  <a:lnTo>
                    <a:pt x="40" y="420"/>
                  </a:lnTo>
                  <a:lnTo>
                    <a:pt x="40" y="420"/>
                  </a:lnTo>
                  <a:lnTo>
                    <a:pt x="58" y="420"/>
                  </a:lnTo>
                  <a:lnTo>
                    <a:pt x="58" y="28"/>
                  </a:lnTo>
                  <a:lnTo>
                    <a:pt x="58" y="28"/>
                  </a:lnTo>
                  <a:lnTo>
                    <a:pt x="56" y="16"/>
                  </a:lnTo>
                  <a:lnTo>
                    <a:pt x="50" y="8"/>
                  </a:lnTo>
                  <a:lnTo>
                    <a:pt x="40" y="2"/>
                  </a:lnTo>
                  <a:lnTo>
                    <a:pt x="30" y="0"/>
                  </a:lnTo>
                  <a:close/>
                </a:path>
              </a:pathLst>
            </a:custGeom>
            <a:solidFill>
              <a:srgbClr val="95908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1" name="Freeform 74"/>
            <p:cNvSpPr/>
            <p:nvPr/>
          </p:nvSpPr>
          <p:spPr bwMode="auto">
            <a:xfrm>
              <a:off x="-10832368" y="6584950"/>
              <a:ext cx="92075" cy="666750"/>
            </a:xfrm>
            <a:custGeom>
              <a:avLst/>
              <a:gdLst>
                <a:gd name="T0" fmla="*/ 30 w 58"/>
                <a:gd name="T1" fmla="*/ 0 h 420"/>
                <a:gd name="T2" fmla="*/ 30 w 58"/>
                <a:gd name="T3" fmla="*/ 0 h 420"/>
                <a:gd name="T4" fmla="*/ 18 w 58"/>
                <a:gd name="T5" fmla="*/ 2 h 420"/>
                <a:gd name="T6" fmla="*/ 8 w 58"/>
                <a:gd name="T7" fmla="*/ 8 h 420"/>
                <a:gd name="T8" fmla="*/ 2 w 58"/>
                <a:gd name="T9" fmla="*/ 16 h 420"/>
                <a:gd name="T10" fmla="*/ 0 w 58"/>
                <a:gd name="T11" fmla="*/ 28 h 420"/>
                <a:gd name="T12" fmla="*/ 0 w 58"/>
                <a:gd name="T13" fmla="*/ 420 h 420"/>
                <a:gd name="T14" fmla="*/ 0 w 58"/>
                <a:gd name="T15" fmla="*/ 420 h 420"/>
                <a:gd name="T16" fmla="*/ 38 w 58"/>
                <a:gd name="T17" fmla="*/ 420 h 420"/>
                <a:gd name="T18" fmla="*/ 38 w 58"/>
                <a:gd name="T19" fmla="*/ 420 h 420"/>
                <a:gd name="T20" fmla="*/ 38 w 58"/>
                <a:gd name="T21" fmla="*/ 420 h 420"/>
                <a:gd name="T22" fmla="*/ 38 w 58"/>
                <a:gd name="T23" fmla="*/ 420 h 420"/>
                <a:gd name="T24" fmla="*/ 38 w 58"/>
                <a:gd name="T25" fmla="*/ 420 h 420"/>
                <a:gd name="T26" fmla="*/ 38 w 58"/>
                <a:gd name="T27" fmla="*/ 420 h 420"/>
                <a:gd name="T28" fmla="*/ 40 w 58"/>
                <a:gd name="T29" fmla="*/ 420 h 420"/>
                <a:gd name="T30" fmla="*/ 40 w 58"/>
                <a:gd name="T31" fmla="*/ 420 h 420"/>
                <a:gd name="T32" fmla="*/ 58 w 58"/>
                <a:gd name="T33" fmla="*/ 420 h 420"/>
                <a:gd name="T34" fmla="*/ 58 w 58"/>
                <a:gd name="T35" fmla="*/ 28 h 420"/>
                <a:gd name="T36" fmla="*/ 58 w 58"/>
                <a:gd name="T37" fmla="*/ 28 h 420"/>
                <a:gd name="T38" fmla="*/ 56 w 58"/>
                <a:gd name="T39" fmla="*/ 16 h 420"/>
                <a:gd name="T40" fmla="*/ 50 w 58"/>
                <a:gd name="T41" fmla="*/ 8 h 420"/>
                <a:gd name="T42" fmla="*/ 40 w 58"/>
                <a:gd name="T43" fmla="*/ 2 h 420"/>
                <a:gd name="T44" fmla="*/ 30 w 58"/>
                <a:gd name="T45"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420">
                  <a:moveTo>
                    <a:pt x="30" y="0"/>
                  </a:moveTo>
                  <a:lnTo>
                    <a:pt x="30" y="0"/>
                  </a:lnTo>
                  <a:lnTo>
                    <a:pt x="18" y="2"/>
                  </a:lnTo>
                  <a:lnTo>
                    <a:pt x="8" y="8"/>
                  </a:lnTo>
                  <a:lnTo>
                    <a:pt x="2" y="16"/>
                  </a:lnTo>
                  <a:lnTo>
                    <a:pt x="0" y="28"/>
                  </a:lnTo>
                  <a:lnTo>
                    <a:pt x="0" y="420"/>
                  </a:lnTo>
                  <a:lnTo>
                    <a:pt x="0" y="420"/>
                  </a:lnTo>
                  <a:lnTo>
                    <a:pt x="38" y="420"/>
                  </a:lnTo>
                  <a:lnTo>
                    <a:pt x="38" y="420"/>
                  </a:lnTo>
                  <a:lnTo>
                    <a:pt x="38" y="420"/>
                  </a:lnTo>
                  <a:lnTo>
                    <a:pt x="38" y="420"/>
                  </a:lnTo>
                  <a:lnTo>
                    <a:pt x="38" y="420"/>
                  </a:lnTo>
                  <a:lnTo>
                    <a:pt x="38" y="420"/>
                  </a:lnTo>
                  <a:lnTo>
                    <a:pt x="40" y="420"/>
                  </a:lnTo>
                  <a:lnTo>
                    <a:pt x="40" y="420"/>
                  </a:lnTo>
                  <a:lnTo>
                    <a:pt x="58" y="420"/>
                  </a:lnTo>
                  <a:lnTo>
                    <a:pt x="58" y="28"/>
                  </a:lnTo>
                  <a:lnTo>
                    <a:pt x="58" y="28"/>
                  </a:lnTo>
                  <a:lnTo>
                    <a:pt x="56" y="16"/>
                  </a:lnTo>
                  <a:lnTo>
                    <a:pt x="50" y="8"/>
                  </a:lnTo>
                  <a:lnTo>
                    <a:pt x="40" y="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2" name="Freeform 75"/>
            <p:cNvSpPr>
              <a:spLocks noEditPoints="1"/>
            </p:cNvSpPr>
            <p:nvPr/>
          </p:nvSpPr>
          <p:spPr bwMode="auto">
            <a:xfrm>
              <a:off x="-10832368" y="7251700"/>
              <a:ext cx="92075" cy="1222375"/>
            </a:xfrm>
            <a:custGeom>
              <a:avLst/>
              <a:gdLst>
                <a:gd name="T0" fmla="*/ 58 w 58"/>
                <a:gd name="T1" fmla="*/ 436 h 770"/>
                <a:gd name="T2" fmla="*/ 0 w 58"/>
                <a:gd name="T3" fmla="*/ 436 h 770"/>
                <a:gd name="T4" fmla="*/ 0 w 58"/>
                <a:gd name="T5" fmla="*/ 742 h 770"/>
                <a:gd name="T6" fmla="*/ 0 w 58"/>
                <a:gd name="T7" fmla="*/ 742 h 770"/>
                <a:gd name="T8" fmla="*/ 2 w 58"/>
                <a:gd name="T9" fmla="*/ 754 h 770"/>
                <a:gd name="T10" fmla="*/ 8 w 58"/>
                <a:gd name="T11" fmla="*/ 762 h 770"/>
                <a:gd name="T12" fmla="*/ 18 w 58"/>
                <a:gd name="T13" fmla="*/ 768 h 770"/>
                <a:gd name="T14" fmla="*/ 30 w 58"/>
                <a:gd name="T15" fmla="*/ 770 h 770"/>
                <a:gd name="T16" fmla="*/ 30 w 58"/>
                <a:gd name="T17" fmla="*/ 770 h 770"/>
                <a:gd name="T18" fmla="*/ 40 w 58"/>
                <a:gd name="T19" fmla="*/ 768 h 770"/>
                <a:gd name="T20" fmla="*/ 50 w 58"/>
                <a:gd name="T21" fmla="*/ 762 h 770"/>
                <a:gd name="T22" fmla="*/ 56 w 58"/>
                <a:gd name="T23" fmla="*/ 754 h 770"/>
                <a:gd name="T24" fmla="*/ 58 w 58"/>
                <a:gd name="T25" fmla="*/ 742 h 770"/>
                <a:gd name="T26" fmla="*/ 58 w 58"/>
                <a:gd name="T27" fmla="*/ 436 h 770"/>
                <a:gd name="T28" fmla="*/ 38 w 58"/>
                <a:gd name="T29" fmla="*/ 0 h 770"/>
                <a:gd name="T30" fmla="*/ 38 w 58"/>
                <a:gd name="T31" fmla="*/ 0 h 770"/>
                <a:gd name="T32" fmla="*/ 38 w 58"/>
                <a:gd name="T33" fmla="*/ 0 h 770"/>
                <a:gd name="T34" fmla="*/ 38 w 58"/>
                <a:gd name="T35" fmla="*/ 0 h 770"/>
                <a:gd name="T36" fmla="*/ 38 w 58"/>
                <a:gd name="T37" fmla="*/ 0 h 770"/>
                <a:gd name="T38" fmla="*/ 0 w 58"/>
                <a:gd name="T39" fmla="*/ 0 h 770"/>
                <a:gd name="T40" fmla="*/ 0 w 58"/>
                <a:gd name="T41" fmla="*/ 230 h 770"/>
                <a:gd name="T42" fmla="*/ 58 w 58"/>
                <a:gd name="T43" fmla="*/ 230 h 770"/>
                <a:gd name="T44" fmla="*/ 58 w 58"/>
                <a:gd name="T45" fmla="*/ 0 h 770"/>
                <a:gd name="T46" fmla="*/ 58 w 58"/>
                <a:gd name="T47" fmla="*/ 0 h 770"/>
                <a:gd name="T48" fmla="*/ 40 w 58"/>
                <a:gd name="T49" fmla="*/ 0 h 770"/>
                <a:gd name="T50" fmla="*/ 40 w 58"/>
                <a:gd name="T51" fmla="*/ 0 h 770"/>
                <a:gd name="T52" fmla="*/ 38 w 58"/>
                <a:gd name="T53" fmla="*/ 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770">
                  <a:moveTo>
                    <a:pt x="58" y="436"/>
                  </a:moveTo>
                  <a:lnTo>
                    <a:pt x="0" y="436"/>
                  </a:lnTo>
                  <a:lnTo>
                    <a:pt x="0" y="742"/>
                  </a:lnTo>
                  <a:lnTo>
                    <a:pt x="0" y="742"/>
                  </a:lnTo>
                  <a:lnTo>
                    <a:pt x="2" y="754"/>
                  </a:lnTo>
                  <a:lnTo>
                    <a:pt x="8" y="762"/>
                  </a:lnTo>
                  <a:lnTo>
                    <a:pt x="18" y="768"/>
                  </a:lnTo>
                  <a:lnTo>
                    <a:pt x="30" y="770"/>
                  </a:lnTo>
                  <a:lnTo>
                    <a:pt x="30" y="770"/>
                  </a:lnTo>
                  <a:lnTo>
                    <a:pt x="40" y="768"/>
                  </a:lnTo>
                  <a:lnTo>
                    <a:pt x="50" y="762"/>
                  </a:lnTo>
                  <a:lnTo>
                    <a:pt x="56" y="754"/>
                  </a:lnTo>
                  <a:lnTo>
                    <a:pt x="58" y="742"/>
                  </a:lnTo>
                  <a:lnTo>
                    <a:pt x="58" y="436"/>
                  </a:lnTo>
                  <a:close/>
                  <a:moveTo>
                    <a:pt x="38" y="0"/>
                  </a:moveTo>
                  <a:lnTo>
                    <a:pt x="38" y="0"/>
                  </a:lnTo>
                  <a:lnTo>
                    <a:pt x="38" y="0"/>
                  </a:lnTo>
                  <a:lnTo>
                    <a:pt x="38" y="0"/>
                  </a:lnTo>
                  <a:lnTo>
                    <a:pt x="38" y="0"/>
                  </a:lnTo>
                  <a:lnTo>
                    <a:pt x="0" y="0"/>
                  </a:lnTo>
                  <a:lnTo>
                    <a:pt x="0" y="230"/>
                  </a:lnTo>
                  <a:lnTo>
                    <a:pt x="58" y="230"/>
                  </a:lnTo>
                  <a:lnTo>
                    <a:pt x="58" y="0"/>
                  </a:lnTo>
                  <a:lnTo>
                    <a:pt x="58" y="0"/>
                  </a:lnTo>
                  <a:lnTo>
                    <a:pt x="40" y="0"/>
                  </a:lnTo>
                  <a:lnTo>
                    <a:pt x="40" y="0"/>
                  </a:lnTo>
                  <a:lnTo>
                    <a:pt x="38" y="0"/>
                  </a:lnTo>
                  <a:close/>
                </a:path>
              </a:pathLst>
            </a:custGeom>
            <a:solidFill>
              <a:srgbClr val="FDDD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3" name="Freeform 76"/>
            <p:cNvSpPr/>
            <p:nvPr/>
          </p:nvSpPr>
          <p:spPr bwMode="auto">
            <a:xfrm>
              <a:off x="-10832368" y="7943850"/>
              <a:ext cx="92075" cy="530225"/>
            </a:xfrm>
            <a:custGeom>
              <a:avLst/>
              <a:gdLst>
                <a:gd name="T0" fmla="*/ 58 w 58"/>
                <a:gd name="T1" fmla="*/ 0 h 334"/>
                <a:gd name="T2" fmla="*/ 0 w 58"/>
                <a:gd name="T3" fmla="*/ 0 h 334"/>
                <a:gd name="T4" fmla="*/ 0 w 58"/>
                <a:gd name="T5" fmla="*/ 306 h 334"/>
                <a:gd name="T6" fmla="*/ 0 w 58"/>
                <a:gd name="T7" fmla="*/ 306 h 334"/>
                <a:gd name="T8" fmla="*/ 2 w 58"/>
                <a:gd name="T9" fmla="*/ 318 h 334"/>
                <a:gd name="T10" fmla="*/ 8 w 58"/>
                <a:gd name="T11" fmla="*/ 326 h 334"/>
                <a:gd name="T12" fmla="*/ 18 w 58"/>
                <a:gd name="T13" fmla="*/ 332 h 334"/>
                <a:gd name="T14" fmla="*/ 30 w 58"/>
                <a:gd name="T15" fmla="*/ 334 h 334"/>
                <a:gd name="T16" fmla="*/ 30 w 58"/>
                <a:gd name="T17" fmla="*/ 334 h 334"/>
                <a:gd name="T18" fmla="*/ 40 w 58"/>
                <a:gd name="T19" fmla="*/ 332 h 334"/>
                <a:gd name="T20" fmla="*/ 50 w 58"/>
                <a:gd name="T21" fmla="*/ 326 h 334"/>
                <a:gd name="T22" fmla="*/ 56 w 58"/>
                <a:gd name="T23" fmla="*/ 318 h 334"/>
                <a:gd name="T24" fmla="*/ 58 w 58"/>
                <a:gd name="T25" fmla="*/ 306 h 334"/>
                <a:gd name="T26" fmla="*/ 58 w 58"/>
                <a:gd name="T2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334">
                  <a:moveTo>
                    <a:pt x="58" y="0"/>
                  </a:moveTo>
                  <a:lnTo>
                    <a:pt x="0" y="0"/>
                  </a:lnTo>
                  <a:lnTo>
                    <a:pt x="0" y="306"/>
                  </a:lnTo>
                  <a:lnTo>
                    <a:pt x="0" y="306"/>
                  </a:lnTo>
                  <a:lnTo>
                    <a:pt x="2" y="318"/>
                  </a:lnTo>
                  <a:lnTo>
                    <a:pt x="8" y="326"/>
                  </a:lnTo>
                  <a:lnTo>
                    <a:pt x="18" y="332"/>
                  </a:lnTo>
                  <a:lnTo>
                    <a:pt x="30" y="334"/>
                  </a:lnTo>
                  <a:lnTo>
                    <a:pt x="30" y="334"/>
                  </a:lnTo>
                  <a:lnTo>
                    <a:pt x="40" y="332"/>
                  </a:lnTo>
                  <a:lnTo>
                    <a:pt x="50" y="326"/>
                  </a:lnTo>
                  <a:lnTo>
                    <a:pt x="56" y="318"/>
                  </a:lnTo>
                  <a:lnTo>
                    <a:pt x="58" y="306"/>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4" name="Freeform 77"/>
            <p:cNvSpPr/>
            <p:nvPr/>
          </p:nvSpPr>
          <p:spPr bwMode="auto">
            <a:xfrm>
              <a:off x="-10832368" y="7251700"/>
              <a:ext cx="92075" cy="365125"/>
            </a:xfrm>
            <a:custGeom>
              <a:avLst/>
              <a:gdLst>
                <a:gd name="T0" fmla="*/ 38 w 58"/>
                <a:gd name="T1" fmla="*/ 0 h 230"/>
                <a:gd name="T2" fmla="*/ 38 w 58"/>
                <a:gd name="T3" fmla="*/ 0 h 230"/>
                <a:gd name="T4" fmla="*/ 38 w 58"/>
                <a:gd name="T5" fmla="*/ 0 h 230"/>
                <a:gd name="T6" fmla="*/ 38 w 58"/>
                <a:gd name="T7" fmla="*/ 0 h 230"/>
                <a:gd name="T8" fmla="*/ 38 w 58"/>
                <a:gd name="T9" fmla="*/ 0 h 230"/>
                <a:gd name="T10" fmla="*/ 0 w 58"/>
                <a:gd name="T11" fmla="*/ 0 h 230"/>
                <a:gd name="T12" fmla="*/ 0 w 58"/>
                <a:gd name="T13" fmla="*/ 230 h 230"/>
                <a:gd name="T14" fmla="*/ 58 w 58"/>
                <a:gd name="T15" fmla="*/ 230 h 230"/>
                <a:gd name="T16" fmla="*/ 58 w 58"/>
                <a:gd name="T17" fmla="*/ 0 h 230"/>
                <a:gd name="T18" fmla="*/ 58 w 58"/>
                <a:gd name="T19" fmla="*/ 0 h 230"/>
                <a:gd name="T20" fmla="*/ 40 w 58"/>
                <a:gd name="T21" fmla="*/ 0 h 230"/>
                <a:gd name="T22" fmla="*/ 40 w 58"/>
                <a:gd name="T23" fmla="*/ 0 h 230"/>
                <a:gd name="T24" fmla="*/ 38 w 58"/>
                <a:gd name="T2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230">
                  <a:moveTo>
                    <a:pt x="38" y="0"/>
                  </a:moveTo>
                  <a:lnTo>
                    <a:pt x="38" y="0"/>
                  </a:lnTo>
                  <a:lnTo>
                    <a:pt x="38" y="0"/>
                  </a:lnTo>
                  <a:lnTo>
                    <a:pt x="38" y="0"/>
                  </a:lnTo>
                  <a:lnTo>
                    <a:pt x="38" y="0"/>
                  </a:lnTo>
                  <a:lnTo>
                    <a:pt x="0" y="0"/>
                  </a:lnTo>
                  <a:lnTo>
                    <a:pt x="0" y="230"/>
                  </a:lnTo>
                  <a:lnTo>
                    <a:pt x="58" y="230"/>
                  </a:lnTo>
                  <a:lnTo>
                    <a:pt x="58" y="0"/>
                  </a:lnTo>
                  <a:lnTo>
                    <a:pt x="58" y="0"/>
                  </a:lnTo>
                  <a:lnTo>
                    <a:pt x="40" y="0"/>
                  </a:lnTo>
                  <a:lnTo>
                    <a:pt x="40"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5" name="Freeform 78"/>
            <p:cNvSpPr/>
            <p:nvPr/>
          </p:nvSpPr>
          <p:spPr bwMode="auto">
            <a:xfrm>
              <a:off x="-9587768" y="6438900"/>
              <a:ext cx="517525" cy="1038225"/>
            </a:xfrm>
            <a:custGeom>
              <a:avLst/>
              <a:gdLst>
                <a:gd name="T0" fmla="*/ 258 w 326"/>
                <a:gd name="T1" fmla="*/ 654 h 654"/>
                <a:gd name="T2" fmla="*/ 258 w 326"/>
                <a:gd name="T3" fmla="*/ 84 h 654"/>
                <a:gd name="T4" fmla="*/ 258 w 326"/>
                <a:gd name="T5" fmla="*/ 84 h 654"/>
                <a:gd name="T6" fmla="*/ 260 w 326"/>
                <a:gd name="T7" fmla="*/ 76 h 654"/>
                <a:gd name="T8" fmla="*/ 264 w 326"/>
                <a:gd name="T9" fmla="*/ 70 h 654"/>
                <a:gd name="T10" fmla="*/ 268 w 326"/>
                <a:gd name="T11" fmla="*/ 68 h 654"/>
                <a:gd name="T12" fmla="*/ 276 w 326"/>
                <a:gd name="T13" fmla="*/ 66 h 654"/>
                <a:gd name="T14" fmla="*/ 300 w 326"/>
                <a:gd name="T15" fmla="*/ 66 h 654"/>
                <a:gd name="T16" fmla="*/ 300 w 326"/>
                <a:gd name="T17" fmla="*/ 66 h 654"/>
                <a:gd name="T18" fmla="*/ 306 w 326"/>
                <a:gd name="T19" fmla="*/ 66 h 654"/>
                <a:gd name="T20" fmla="*/ 310 w 326"/>
                <a:gd name="T21" fmla="*/ 64 h 654"/>
                <a:gd name="T22" fmla="*/ 318 w 326"/>
                <a:gd name="T23" fmla="*/ 56 h 654"/>
                <a:gd name="T24" fmla="*/ 324 w 326"/>
                <a:gd name="T25" fmla="*/ 46 h 654"/>
                <a:gd name="T26" fmla="*/ 326 w 326"/>
                <a:gd name="T27" fmla="*/ 32 h 654"/>
                <a:gd name="T28" fmla="*/ 326 w 326"/>
                <a:gd name="T29" fmla="*/ 32 h 654"/>
                <a:gd name="T30" fmla="*/ 324 w 326"/>
                <a:gd name="T31" fmla="*/ 20 h 654"/>
                <a:gd name="T32" fmla="*/ 318 w 326"/>
                <a:gd name="T33" fmla="*/ 10 h 654"/>
                <a:gd name="T34" fmla="*/ 310 w 326"/>
                <a:gd name="T35" fmla="*/ 2 h 654"/>
                <a:gd name="T36" fmla="*/ 306 w 326"/>
                <a:gd name="T37" fmla="*/ 0 h 654"/>
                <a:gd name="T38" fmla="*/ 300 w 326"/>
                <a:gd name="T39" fmla="*/ 0 h 654"/>
                <a:gd name="T40" fmla="*/ 24 w 326"/>
                <a:gd name="T41" fmla="*/ 0 h 654"/>
                <a:gd name="T42" fmla="*/ 24 w 326"/>
                <a:gd name="T43" fmla="*/ 0 h 654"/>
                <a:gd name="T44" fmla="*/ 20 w 326"/>
                <a:gd name="T45" fmla="*/ 0 h 654"/>
                <a:gd name="T46" fmla="*/ 14 w 326"/>
                <a:gd name="T47" fmla="*/ 2 h 654"/>
                <a:gd name="T48" fmla="*/ 6 w 326"/>
                <a:gd name="T49" fmla="*/ 10 h 654"/>
                <a:gd name="T50" fmla="*/ 2 w 326"/>
                <a:gd name="T51" fmla="*/ 20 h 654"/>
                <a:gd name="T52" fmla="*/ 0 w 326"/>
                <a:gd name="T53" fmla="*/ 32 h 654"/>
                <a:gd name="T54" fmla="*/ 0 w 326"/>
                <a:gd name="T55" fmla="*/ 32 h 654"/>
                <a:gd name="T56" fmla="*/ 2 w 326"/>
                <a:gd name="T57" fmla="*/ 46 h 654"/>
                <a:gd name="T58" fmla="*/ 6 w 326"/>
                <a:gd name="T59" fmla="*/ 56 h 654"/>
                <a:gd name="T60" fmla="*/ 14 w 326"/>
                <a:gd name="T61" fmla="*/ 64 h 654"/>
                <a:gd name="T62" fmla="*/ 20 w 326"/>
                <a:gd name="T63" fmla="*/ 66 h 654"/>
                <a:gd name="T64" fmla="*/ 24 w 326"/>
                <a:gd name="T65" fmla="*/ 66 h 654"/>
                <a:gd name="T66" fmla="*/ 56 w 326"/>
                <a:gd name="T67" fmla="*/ 66 h 654"/>
                <a:gd name="T68" fmla="*/ 56 w 326"/>
                <a:gd name="T69" fmla="*/ 66 h 654"/>
                <a:gd name="T70" fmla="*/ 64 w 326"/>
                <a:gd name="T71" fmla="*/ 68 h 654"/>
                <a:gd name="T72" fmla="*/ 70 w 326"/>
                <a:gd name="T73" fmla="*/ 70 h 654"/>
                <a:gd name="T74" fmla="*/ 74 w 326"/>
                <a:gd name="T75" fmla="*/ 76 h 654"/>
                <a:gd name="T76" fmla="*/ 74 w 326"/>
                <a:gd name="T77" fmla="*/ 84 h 654"/>
                <a:gd name="T78" fmla="*/ 74 w 326"/>
                <a:gd name="T79" fmla="*/ 654 h 654"/>
                <a:gd name="T80" fmla="*/ 74 w 326"/>
                <a:gd name="T81" fmla="*/ 654 h 654"/>
                <a:gd name="T82" fmla="*/ 166 w 326"/>
                <a:gd name="T83" fmla="*/ 654 h 654"/>
                <a:gd name="T84" fmla="*/ 258 w 326"/>
                <a:gd name="T85"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654">
                  <a:moveTo>
                    <a:pt x="258" y="654"/>
                  </a:moveTo>
                  <a:lnTo>
                    <a:pt x="258" y="84"/>
                  </a:lnTo>
                  <a:lnTo>
                    <a:pt x="258" y="84"/>
                  </a:lnTo>
                  <a:lnTo>
                    <a:pt x="260" y="76"/>
                  </a:lnTo>
                  <a:lnTo>
                    <a:pt x="264" y="70"/>
                  </a:lnTo>
                  <a:lnTo>
                    <a:pt x="268" y="68"/>
                  </a:lnTo>
                  <a:lnTo>
                    <a:pt x="276" y="66"/>
                  </a:lnTo>
                  <a:lnTo>
                    <a:pt x="300" y="66"/>
                  </a:lnTo>
                  <a:lnTo>
                    <a:pt x="300" y="66"/>
                  </a:lnTo>
                  <a:lnTo>
                    <a:pt x="306" y="66"/>
                  </a:lnTo>
                  <a:lnTo>
                    <a:pt x="310" y="64"/>
                  </a:lnTo>
                  <a:lnTo>
                    <a:pt x="318" y="56"/>
                  </a:lnTo>
                  <a:lnTo>
                    <a:pt x="324" y="46"/>
                  </a:lnTo>
                  <a:lnTo>
                    <a:pt x="326" y="32"/>
                  </a:lnTo>
                  <a:lnTo>
                    <a:pt x="326" y="32"/>
                  </a:lnTo>
                  <a:lnTo>
                    <a:pt x="324" y="20"/>
                  </a:lnTo>
                  <a:lnTo>
                    <a:pt x="318" y="10"/>
                  </a:lnTo>
                  <a:lnTo>
                    <a:pt x="310" y="2"/>
                  </a:lnTo>
                  <a:lnTo>
                    <a:pt x="306" y="0"/>
                  </a:lnTo>
                  <a:lnTo>
                    <a:pt x="300" y="0"/>
                  </a:lnTo>
                  <a:lnTo>
                    <a:pt x="24" y="0"/>
                  </a:lnTo>
                  <a:lnTo>
                    <a:pt x="24" y="0"/>
                  </a:lnTo>
                  <a:lnTo>
                    <a:pt x="20" y="0"/>
                  </a:lnTo>
                  <a:lnTo>
                    <a:pt x="14" y="2"/>
                  </a:lnTo>
                  <a:lnTo>
                    <a:pt x="6" y="10"/>
                  </a:lnTo>
                  <a:lnTo>
                    <a:pt x="2" y="20"/>
                  </a:lnTo>
                  <a:lnTo>
                    <a:pt x="0" y="32"/>
                  </a:lnTo>
                  <a:lnTo>
                    <a:pt x="0" y="32"/>
                  </a:lnTo>
                  <a:lnTo>
                    <a:pt x="2" y="46"/>
                  </a:lnTo>
                  <a:lnTo>
                    <a:pt x="6" y="56"/>
                  </a:lnTo>
                  <a:lnTo>
                    <a:pt x="14" y="64"/>
                  </a:lnTo>
                  <a:lnTo>
                    <a:pt x="20" y="66"/>
                  </a:lnTo>
                  <a:lnTo>
                    <a:pt x="24" y="66"/>
                  </a:lnTo>
                  <a:lnTo>
                    <a:pt x="56" y="66"/>
                  </a:lnTo>
                  <a:lnTo>
                    <a:pt x="56" y="66"/>
                  </a:lnTo>
                  <a:lnTo>
                    <a:pt x="64" y="68"/>
                  </a:lnTo>
                  <a:lnTo>
                    <a:pt x="70" y="70"/>
                  </a:lnTo>
                  <a:lnTo>
                    <a:pt x="74" y="76"/>
                  </a:lnTo>
                  <a:lnTo>
                    <a:pt x="74" y="84"/>
                  </a:lnTo>
                  <a:lnTo>
                    <a:pt x="74" y="654"/>
                  </a:lnTo>
                  <a:lnTo>
                    <a:pt x="74" y="654"/>
                  </a:lnTo>
                  <a:lnTo>
                    <a:pt x="166" y="654"/>
                  </a:lnTo>
                  <a:lnTo>
                    <a:pt x="258" y="654"/>
                  </a:lnTo>
                  <a:close/>
                </a:path>
              </a:pathLst>
            </a:custGeom>
            <a:solidFill>
              <a:srgbClr val="5D5A59"/>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6" name="Freeform 79"/>
            <p:cNvSpPr/>
            <p:nvPr/>
          </p:nvSpPr>
          <p:spPr bwMode="auto">
            <a:xfrm>
              <a:off x="-9587768" y="6438900"/>
              <a:ext cx="517525" cy="1038225"/>
            </a:xfrm>
            <a:custGeom>
              <a:avLst/>
              <a:gdLst>
                <a:gd name="T0" fmla="*/ 258 w 326"/>
                <a:gd name="T1" fmla="*/ 654 h 654"/>
                <a:gd name="T2" fmla="*/ 258 w 326"/>
                <a:gd name="T3" fmla="*/ 84 h 654"/>
                <a:gd name="T4" fmla="*/ 258 w 326"/>
                <a:gd name="T5" fmla="*/ 84 h 654"/>
                <a:gd name="T6" fmla="*/ 260 w 326"/>
                <a:gd name="T7" fmla="*/ 76 h 654"/>
                <a:gd name="T8" fmla="*/ 264 w 326"/>
                <a:gd name="T9" fmla="*/ 70 h 654"/>
                <a:gd name="T10" fmla="*/ 268 w 326"/>
                <a:gd name="T11" fmla="*/ 68 h 654"/>
                <a:gd name="T12" fmla="*/ 276 w 326"/>
                <a:gd name="T13" fmla="*/ 66 h 654"/>
                <a:gd name="T14" fmla="*/ 300 w 326"/>
                <a:gd name="T15" fmla="*/ 66 h 654"/>
                <a:gd name="T16" fmla="*/ 300 w 326"/>
                <a:gd name="T17" fmla="*/ 66 h 654"/>
                <a:gd name="T18" fmla="*/ 306 w 326"/>
                <a:gd name="T19" fmla="*/ 66 h 654"/>
                <a:gd name="T20" fmla="*/ 310 w 326"/>
                <a:gd name="T21" fmla="*/ 64 h 654"/>
                <a:gd name="T22" fmla="*/ 318 w 326"/>
                <a:gd name="T23" fmla="*/ 56 h 654"/>
                <a:gd name="T24" fmla="*/ 324 w 326"/>
                <a:gd name="T25" fmla="*/ 46 h 654"/>
                <a:gd name="T26" fmla="*/ 326 w 326"/>
                <a:gd name="T27" fmla="*/ 32 h 654"/>
                <a:gd name="T28" fmla="*/ 326 w 326"/>
                <a:gd name="T29" fmla="*/ 32 h 654"/>
                <a:gd name="T30" fmla="*/ 324 w 326"/>
                <a:gd name="T31" fmla="*/ 20 h 654"/>
                <a:gd name="T32" fmla="*/ 318 w 326"/>
                <a:gd name="T33" fmla="*/ 10 h 654"/>
                <a:gd name="T34" fmla="*/ 310 w 326"/>
                <a:gd name="T35" fmla="*/ 2 h 654"/>
                <a:gd name="T36" fmla="*/ 306 w 326"/>
                <a:gd name="T37" fmla="*/ 0 h 654"/>
                <a:gd name="T38" fmla="*/ 300 w 326"/>
                <a:gd name="T39" fmla="*/ 0 h 654"/>
                <a:gd name="T40" fmla="*/ 24 w 326"/>
                <a:gd name="T41" fmla="*/ 0 h 654"/>
                <a:gd name="T42" fmla="*/ 24 w 326"/>
                <a:gd name="T43" fmla="*/ 0 h 654"/>
                <a:gd name="T44" fmla="*/ 20 w 326"/>
                <a:gd name="T45" fmla="*/ 0 h 654"/>
                <a:gd name="T46" fmla="*/ 14 w 326"/>
                <a:gd name="T47" fmla="*/ 2 h 654"/>
                <a:gd name="T48" fmla="*/ 6 w 326"/>
                <a:gd name="T49" fmla="*/ 10 h 654"/>
                <a:gd name="T50" fmla="*/ 2 w 326"/>
                <a:gd name="T51" fmla="*/ 20 h 654"/>
                <a:gd name="T52" fmla="*/ 0 w 326"/>
                <a:gd name="T53" fmla="*/ 32 h 654"/>
                <a:gd name="T54" fmla="*/ 0 w 326"/>
                <a:gd name="T55" fmla="*/ 32 h 654"/>
                <a:gd name="T56" fmla="*/ 2 w 326"/>
                <a:gd name="T57" fmla="*/ 46 h 654"/>
                <a:gd name="T58" fmla="*/ 6 w 326"/>
                <a:gd name="T59" fmla="*/ 56 h 654"/>
                <a:gd name="T60" fmla="*/ 14 w 326"/>
                <a:gd name="T61" fmla="*/ 64 h 654"/>
                <a:gd name="T62" fmla="*/ 20 w 326"/>
                <a:gd name="T63" fmla="*/ 66 h 654"/>
                <a:gd name="T64" fmla="*/ 24 w 326"/>
                <a:gd name="T65" fmla="*/ 66 h 654"/>
                <a:gd name="T66" fmla="*/ 56 w 326"/>
                <a:gd name="T67" fmla="*/ 66 h 654"/>
                <a:gd name="T68" fmla="*/ 56 w 326"/>
                <a:gd name="T69" fmla="*/ 66 h 654"/>
                <a:gd name="T70" fmla="*/ 64 w 326"/>
                <a:gd name="T71" fmla="*/ 68 h 654"/>
                <a:gd name="T72" fmla="*/ 70 w 326"/>
                <a:gd name="T73" fmla="*/ 70 h 654"/>
                <a:gd name="T74" fmla="*/ 74 w 326"/>
                <a:gd name="T75" fmla="*/ 76 h 654"/>
                <a:gd name="T76" fmla="*/ 74 w 326"/>
                <a:gd name="T77" fmla="*/ 84 h 654"/>
                <a:gd name="T78" fmla="*/ 74 w 326"/>
                <a:gd name="T79" fmla="*/ 654 h 654"/>
                <a:gd name="T80" fmla="*/ 74 w 326"/>
                <a:gd name="T81" fmla="*/ 654 h 654"/>
                <a:gd name="T82" fmla="*/ 166 w 326"/>
                <a:gd name="T83" fmla="*/ 654 h 654"/>
                <a:gd name="T84" fmla="*/ 258 w 326"/>
                <a:gd name="T85"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654">
                  <a:moveTo>
                    <a:pt x="258" y="654"/>
                  </a:moveTo>
                  <a:lnTo>
                    <a:pt x="258" y="84"/>
                  </a:lnTo>
                  <a:lnTo>
                    <a:pt x="258" y="84"/>
                  </a:lnTo>
                  <a:lnTo>
                    <a:pt x="260" y="76"/>
                  </a:lnTo>
                  <a:lnTo>
                    <a:pt x="264" y="70"/>
                  </a:lnTo>
                  <a:lnTo>
                    <a:pt x="268" y="68"/>
                  </a:lnTo>
                  <a:lnTo>
                    <a:pt x="276" y="66"/>
                  </a:lnTo>
                  <a:lnTo>
                    <a:pt x="300" y="66"/>
                  </a:lnTo>
                  <a:lnTo>
                    <a:pt x="300" y="66"/>
                  </a:lnTo>
                  <a:lnTo>
                    <a:pt x="306" y="66"/>
                  </a:lnTo>
                  <a:lnTo>
                    <a:pt x="310" y="64"/>
                  </a:lnTo>
                  <a:lnTo>
                    <a:pt x="318" y="56"/>
                  </a:lnTo>
                  <a:lnTo>
                    <a:pt x="324" y="46"/>
                  </a:lnTo>
                  <a:lnTo>
                    <a:pt x="326" y="32"/>
                  </a:lnTo>
                  <a:lnTo>
                    <a:pt x="326" y="32"/>
                  </a:lnTo>
                  <a:lnTo>
                    <a:pt x="324" y="20"/>
                  </a:lnTo>
                  <a:lnTo>
                    <a:pt x="318" y="10"/>
                  </a:lnTo>
                  <a:lnTo>
                    <a:pt x="310" y="2"/>
                  </a:lnTo>
                  <a:lnTo>
                    <a:pt x="306" y="0"/>
                  </a:lnTo>
                  <a:lnTo>
                    <a:pt x="300" y="0"/>
                  </a:lnTo>
                  <a:lnTo>
                    <a:pt x="24" y="0"/>
                  </a:lnTo>
                  <a:lnTo>
                    <a:pt x="24" y="0"/>
                  </a:lnTo>
                  <a:lnTo>
                    <a:pt x="20" y="0"/>
                  </a:lnTo>
                  <a:lnTo>
                    <a:pt x="14" y="2"/>
                  </a:lnTo>
                  <a:lnTo>
                    <a:pt x="6" y="10"/>
                  </a:lnTo>
                  <a:lnTo>
                    <a:pt x="2" y="20"/>
                  </a:lnTo>
                  <a:lnTo>
                    <a:pt x="0" y="32"/>
                  </a:lnTo>
                  <a:lnTo>
                    <a:pt x="0" y="32"/>
                  </a:lnTo>
                  <a:lnTo>
                    <a:pt x="2" y="46"/>
                  </a:lnTo>
                  <a:lnTo>
                    <a:pt x="6" y="56"/>
                  </a:lnTo>
                  <a:lnTo>
                    <a:pt x="14" y="64"/>
                  </a:lnTo>
                  <a:lnTo>
                    <a:pt x="20" y="66"/>
                  </a:lnTo>
                  <a:lnTo>
                    <a:pt x="24" y="66"/>
                  </a:lnTo>
                  <a:lnTo>
                    <a:pt x="56" y="66"/>
                  </a:lnTo>
                  <a:lnTo>
                    <a:pt x="56" y="66"/>
                  </a:lnTo>
                  <a:lnTo>
                    <a:pt x="64" y="68"/>
                  </a:lnTo>
                  <a:lnTo>
                    <a:pt x="70" y="70"/>
                  </a:lnTo>
                  <a:lnTo>
                    <a:pt x="74" y="76"/>
                  </a:lnTo>
                  <a:lnTo>
                    <a:pt x="74" y="84"/>
                  </a:lnTo>
                  <a:lnTo>
                    <a:pt x="74" y="654"/>
                  </a:lnTo>
                  <a:lnTo>
                    <a:pt x="74" y="654"/>
                  </a:lnTo>
                  <a:lnTo>
                    <a:pt x="166" y="654"/>
                  </a:lnTo>
                  <a:lnTo>
                    <a:pt x="258" y="6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7" name="Freeform 80"/>
            <p:cNvSpPr/>
            <p:nvPr/>
          </p:nvSpPr>
          <p:spPr bwMode="auto">
            <a:xfrm>
              <a:off x="-9470293" y="7477125"/>
              <a:ext cx="292100" cy="1108075"/>
            </a:xfrm>
            <a:custGeom>
              <a:avLst/>
              <a:gdLst>
                <a:gd name="T0" fmla="*/ 0 w 184"/>
                <a:gd name="T1" fmla="*/ 0 h 698"/>
                <a:gd name="T2" fmla="*/ 0 w 184"/>
                <a:gd name="T3" fmla="*/ 628 h 698"/>
                <a:gd name="T4" fmla="*/ 0 w 184"/>
                <a:gd name="T5" fmla="*/ 628 h 698"/>
                <a:gd name="T6" fmla="*/ 2 w 184"/>
                <a:gd name="T7" fmla="*/ 642 h 698"/>
                <a:gd name="T8" fmla="*/ 8 w 184"/>
                <a:gd name="T9" fmla="*/ 656 h 698"/>
                <a:gd name="T10" fmla="*/ 16 w 184"/>
                <a:gd name="T11" fmla="*/ 668 h 698"/>
                <a:gd name="T12" fmla="*/ 28 w 184"/>
                <a:gd name="T13" fmla="*/ 678 h 698"/>
                <a:gd name="T14" fmla="*/ 42 w 184"/>
                <a:gd name="T15" fmla="*/ 686 h 698"/>
                <a:gd name="T16" fmla="*/ 56 w 184"/>
                <a:gd name="T17" fmla="*/ 694 h 698"/>
                <a:gd name="T18" fmla="*/ 74 w 184"/>
                <a:gd name="T19" fmla="*/ 698 h 698"/>
                <a:gd name="T20" fmla="*/ 92 w 184"/>
                <a:gd name="T21" fmla="*/ 698 h 698"/>
                <a:gd name="T22" fmla="*/ 92 w 184"/>
                <a:gd name="T23" fmla="*/ 698 h 698"/>
                <a:gd name="T24" fmla="*/ 110 w 184"/>
                <a:gd name="T25" fmla="*/ 698 h 698"/>
                <a:gd name="T26" fmla="*/ 128 w 184"/>
                <a:gd name="T27" fmla="*/ 694 h 698"/>
                <a:gd name="T28" fmla="*/ 144 w 184"/>
                <a:gd name="T29" fmla="*/ 686 h 698"/>
                <a:gd name="T30" fmla="*/ 158 w 184"/>
                <a:gd name="T31" fmla="*/ 678 h 698"/>
                <a:gd name="T32" fmla="*/ 168 w 184"/>
                <a:gd name="T33" fmla="*/ 668 h 698"/>
                <a:gd name="T34" fmla="*/ 176 w 184"/>
                <a:gd name="T35" fmla="*/ 656 h 698"/>
                <a:gd name="T36" fmla="*/ 182 w 184"/>
                <a:gd name="T37" fmla="*/ 642 h 698"/>
                <a:gd name="T38" fmla="*/ 184 w 184"/>
                <a:gd name="T39" fmla="*/ 628 h 698"/>
                <a:gd name="T40" fmla="*/ 184 w 184"/>
                <a:gd name="T41" fmla="*/ 0 h 698"/>
                <a:gd name="T42" fmla="*/ 184 w 184"/>
                <a:gd name="T43" fmla="*/ 0 h 698"/>
                <a:gd name="T44" fmla="*/ 92 w 184"/>
                <a:gd name="T45" fmla="*/ 0 h 698"/>
                <a:gd name="T46" fmla="*/ 0 w 184"/>
                <a:gd name="T47"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698">
                  <a:moveTo>
                    <a:pt x="0" y="0"/>
                  </a:moveTo>
                  <a:lnTo>
                    <a:pt x="0" y="628"/>
                  </a:lnTo>
                  <a:lnTo>
                    <a:pt x="0" y="628"/>
                  </a:lnTo>
                  <a:lnTo>
                    <a:pt x="2" y="642"/>
                  </a:lnTo>
                  <a:lnTo>
                    <a:pt x="8" y="656"/>
                  </a:lnTo>
                  <a:lnTo>
                    <a:pt x="16" y="668"/>
                  </a:lnTo>
                  <a:lnTo>
                    <a:pt x="28" y="678"/>
                  </a:lnTo>
                  <a:lnTo>
                    <a:pt x="42" y="686"/>
                  </a:lnTo>
                  <a:lnTo>
                    <a:pt x="56" y="694"/>
                  </a:lnTo>
                  <a:lnTo>
                    <a:pt x="74" y="698"/>
                  </a:lnTo>
                  <a:lnTo>
                    <a:pt x="92" y="698"/>
                  </a:lnTo>
                  <a:lnTo>
                    <a:pt x="92" y="698"/>
                  </a:lnTo>
                  <a:lnTo>
                    <a:pt x="110" y="698"/>
                  </a:lnTo>
                  <a:lnTo>
                    <a:pt x="128" y="694"/>
                  </a:lnTo>
                  <a:lnTo>
                    <a:pt x="144" y="686"/>
                  </a:lnTo>
                  <a:lnTo>
                    <a:pt x="158" y="678"/>
                  </a:lnTo>
                  <a:lnTo>
                    <a:pt x="168" y="668"/>
                  </a:lnTo>
                  <a:lnTo>
                    <a:pt x="176" y="656"/>
                  </a:lnTo>
                  <a:lnTo>
                    <a:pt x="182" y="642"/>
                  </a:lnTo>
                  <a:lnTo>
                    <a:pt x="184" y="628"/>
                  </a:lnTo>
                  <a:lnTo>
                    <a:pt x="184" y="0"/>
                  </a:lnTo>
                  <a:lnTo>
                    <a:pt x="184" y="0"/>
                  </a:lnTo>
                  <a:lnTo>
                    <a:pt x="92" y="0"/>
                  </a:lnTo>
                  <a:lnTo>
                    <a:pt x="0" y="0"/>
                  </a:lnTo>
                  <a:close/>
                </a:path>
              </a:pathLst>
            </a:custGeom>
            <a:solidFill>
              <a:srgbClr val="FAAB3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8" name="Freeform 81"/>
            <p:cNvSpPr/>
            <p:nvPr/>
          </p:nvSpPr>
          <p:spPr bwMode="auto">
            <a:xfrm>
              <a:off x="-9470293" y="7477125"/>
              <a:ext cx="292100" cy="1108075"/>
            </a:xfrm>
            <a:custGeom>
              <a:avLst/>
              <a:gdLst>
                <a:gd name="T0" fmla="*/ 0 w 184"/>
                <a:gd name="T1" fmla="*/ 0 h 698"/>
                <a:gd name="T2" fmla="*/ 0 w 184"/>
                <a:gd name="T3" fmla="*/ 628 h 698"/>
                <a:gd name="T4" fmla="*/ 0 w 184"/>
                <a:gd name="T5" fmla="*/ 628 h 698"/>
                <a:gd name="T6" fmla="*/ 2 w 184"/>
                <a:gd name="T7" fmla="*/ 642 h 698"/>
                <a:gd name="T8" fmla="*/ 8 w 184"/>
                <a:gd name="T9" fmla="*/ 656 h 698"/>
                <a:gd name="T10" fmla="*/ 16 w 184"/>
                <a:gd name="T11" fmla="*/ 668 h 698"/>
                <a:gd name="T12" fmla="*/ 28 w 184"/>
                <a:gd name="T13" fmla="*/ 678 h 698"/>
                <a:gd name="T14" fmla="*/ 42 w 184"/>
                <a:gd name="T15" fmla="*/ 686 h 698"/>
                <a:gd name="T16" fmla="*/ 56 w 184"/>
                <a:gd name="T17" fmla="*/ 694 h 698"/>
                <a:gd name="T18" fmla="*/ 74 w 184"/>
                <a:gd name="T19" fmla="*/ 698 h 698"/>
                <a:gd name="T20" fmla="*/ 92 w 184"/>
                <a:gd name="T21" fmla="*/ 698 h 698"/>
                <a:gd name="T22" fmla="*/ 92 w 184"/>
                <a:gd name="T23" fmla="*/ 698 h 698"/>
                <a:gd name="T24" fmla="*/ 110 w 184"/>
                <a:gd name="T25" fmla="*/ 698 h 698"/>
                <a:gd name="T26" fmla="*/ 128 w 184"/>
                <a:gd name="T27" fmla="*/ 694 h 698"/>
                <a:gd name="T28" fmla="*/ 144 w 184"/>
                <a:gd name="T29" fmla="*/ 686 h 698"/>
                <a:gd name="T30" fmla="*/ 158 w 184"/>
                <a:gd name="T31" fmla="*/ 678 h 698"/>
                <a:gd name="T32" fmla="*/ 168 w 184"/>
                <a:gd name="T33" fmla="*/ 668 h 698"/>
                <a:gd name="T34" fmla="*/ 176 w 184"/>
                <a:gd name="T35" fmla="*/ 656 h 698"/>
                <a:gd name="T36" fmla="*/ 182 w 184"/>
                <a:gd name="T37" fmla="*/ 642 h 698"/>
                <a:gd name="T38" fmla="*/ 184 w 184"/>
                <a:gd name="T39" fmla="*/ 628 h 698"/>
                <a:gd name="T40" fmla="*/ 184 w 184"/>
                <a:gd name="T41" fmla="*/ 0 h 698"/>
                <a:gd name="T42" fmla="*/ 184 w 184"/>
                <a:gd name="T43" fmla="*/ 0 h 698"/>
                <a:gd name="T44" fmla="*/ 92 w 184"/>
                <a:gd name="T45" fmla="*/ 0 h 698"/>
                <a:gd name="T46" fmla="*/ 0 w 184"/>
                <a:gd name="T47"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698">
                  <a:moveTo>
                    <a:pt x="0" y="0"/>
                  </a:moveTo>
                  <a:lnTo>
                    <a:pt x="0" y="628"/>
                  </a:lnTo>
                  <a:lnTo>
                    <a:pt x="0" y="628"/>
                  </a:lnTo>
                  <a:lnTo>
                    <a:pt x="2" y="642"/>
                  </a:lnTo>
                  <a:lnTo>
                    <a:pt x="8" y="656"/>
                  </a:lnTo>
                  <a:lnTo>
                    <a:pt x="16" y="668"/>
                  </a:lnTo>
                  <a:lnTo>
                    <a:pt x="28" y="678"/>
                  </a:lnTo>
                  <a:lnTo>
                    <a:pt x="42" y="686"/>
                  </a:lnTo>
                  <a:lnTo>
                    <a:pt x="56" y="694"/>
                  </a:lnTo>
                  <a:lnTo>
                    <a:pt x="74" y="698"/>
                  </a:lnTo>
                  <a:lnTo>
                    <a:pt x="92" y="698"/>
                  </a:lnTo>
                  <a:lnTo>
                    <a:pt x="92" y="698"/>
                  </a:lnTo>
                  <a:lnTo>
                    <a:pt x="110" y="698"/>
                  </a:lnTo>
                  <a:lnTo>
                    <a:pt x="128" y="694"/>
                  </a:lnTo>
                  <a:lnTo>
                    <a:pt x="144" y="686"/>
                  </a:lnTo>
                  <a:lnTo>
                    <a:pt x="158" y="678"/>
                  </a:lnTo>
                  <a:lnTo>
                    <a:pt x="168" y="668"/>
                  </a:lnTo>
                  <a:lnTo>
                    <a:pt x="176" y="656"/>
                  </a:lnTo>
                  <a:lnTo>
                    <a:pt x="182" y="642"/>
                  </a:lnTo>
                  <a:lnTo>
                    <a:pt x="184" y="628"/>
                  </a:lnTo>
                  <a:lnTo>
                    <a:pt x="184" y="0"/>
                  </a:lnTo>
                  <a:lnTo>
                    <a:pt x="184" y="0"/>
                  </a:lnTo>
                  <a:lnTo>
                    <a:pt x="9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9" name="Freeform 82"/>
            <p:cNvSpPr>
              <a:spLocks noEditPoints="1"/>
            </p:cNvSpPr>
            <p:nvPr/>
          </p:nvSpPr>
          <p:spPr bwMode="auto">
            <a:xfrm>
              <a:off x="-9644918" y="6381750"/>
              <a:ext cx="631825" cy="2260600"/>
            </a:xfrm>
            <a:custGeom>
              <a:avLst/>
              <a:gdLst>
                <a:gd name="T0" fmla="*/ 60 w 398"/>
                <a:gd name="T1" fmla="*/ 0 h 1424"/>
                <a:gd name="T2" fmla="*/ 48 w 398"/>
                <a:gd name="T3" fmla="*/ 2 h 1424"/>
                <a:gd name="T4" fmla="*/ 26 w 398"/>
                <a:gd name="T5" fmla="*/ 12 h 1424"/>
                <a:gd name="T6" fmla="*/ 10 w 398"/>
                <a:gd name="T7" fmla="*/ 30 h 1424"/>
                <a:gd name="T8" fmla="*/ 2 w 398"/>
                <a:gd name="T9" fmla="*/ 54 h 1424"/>
                <a:gd name="T10" fmla="*/ 0 w 398"/>
                <a:gd name="T11" fmla="*/ 68 h 1424"/>
                <a:gd name="T12" fmla="*/ 4 w 398"/>
                <a:gd name="T13" fmla="*/ 96 h 1424"/>
                <a:gd name="T14" fmla="*/ 18 w 398"/>
                <a:gd name="T15" fmla="*/ 116 h 1424"/>
                <a:gd name="T16" fmla="*/ 38 w 398"/>
                <a:gd name="T17" fmla="*/ 132 h 1424"/>
                <a:gd name="T18" fmla="*/ 60 w 398"/>
                <a:gd name="T19" fmla="*/ 136 h 1424"/>
                <a:gd name="T20" fmla="*/ 76 w 398"/>
                <a:gd name="T21" fmla="*/ 1318 h 1424"/>
                <a:gd name="T22" fmla="*/ 76 w 398"/>
                <a:gd name="T23" fmla="*/ 1328 h 1424"/>
                <a:gd name="T24" fmla="*/ 82 w 398"/>
                <a:gd name="T25" fmla="*/ 1350 h 1424"/>
                <a:gd name="T26" fmla="*/ 98 w 398"/>
                <a:gd name="T27" fmla="*/ 1378 h 1424"/>
                <a:gd name="T28" fmla="*/ 132 w 398"/>
                <a:gd name="T29" fmla="*/ 1406 h 1424"/>
                <a:gd name="T30" fmla="*/ 176 w 398"/>
                <a:gd name="T31" fmla="*/ 1422 h 1424"/>
                <a:gd name="T32" fmla="*/ 202 w 398"/>
                <a:gd name="T33" fmla="*/ 1424 h 1424"/>
                <a:gd name="T34" fmla="*/ 252 w 398"/>
                <a:gd name="T35" fmla="*/ 1416 h 1424"/>
                <a:gd name="T36" fmla="*/ 292 w 398"/>
                <a:gd name="T37" fmla="*/ 1392 h 1424"/>
                <a:gd name="T38" fmla="*/ 320 w 398"/>
                <a:gd name="T39" fmla="*/ 1358 h 1424"/>
                <a:gd name="T40" fmla="*/ 326 w 398"/>
                <a:gd name="T41" fmla="*/ 1338 h 1424"/>
                <a:gd name="T42" fmla="*/ 330 w 398"/>
                <a:gd name="T43" fmla="*/ 1318 h 1424"/>
                <a:gd name="T44" fmla="*/ 336 w 398"/>
                <a:gd name="T45" fmla="*/ 136 h 1424"/>
                <a:gd name="T46" fmla="*/ 348 w 398"/>
                <a:gd name="T47" fmla="*/ 136 h 1424"/>
                <a:gd name="T48" fmla="*/ 370 w 398"/>
                <a:gd name="T49" fmla="*/ 126 h 1424"/>
                <a:gd name="T50" fmla="*/ 386 w 398"/>
                <a:gd name="T51" fmla="*/ 106 h 1424"/>
                <a:gd name="T52" fmla="*/ 396 w 398"/>
                <a:gd name="T53" fmla="*/ 82 h 1424"/>
                <a:gd name="T54" fmla="*/ 398 w 398"/>
                <a:gd name="T55" fmla="*/ 68 h 1424"/>
                <a:gd name="T56" fmla="*/ 392 w 398"/>
                <a:gd name="T57" fmla="*/ 42 h 1424"/>
                <a:gd name="T58" fmla="*/ 380 w 398"/>
                <a:gd name="T59" fmla="*/ 20 h 1424"/>
                <a:gd name="T60" fmla="*/ 360 w 398"/>
                <a:gd name="T61" fmla="*/ 6 h 1424"/>
                <a:gd name="T62" fmla="*/ 336 w 398"/>
                <a:gd name="T63" fmla="*/ 0 h 1424"/>
                <a:gd name="T64" fmla="*/ 312 w 398"/>
                <a:gd name="T65" fmla="*/ 102 h 1424"/>
                <a:gd name="T66" fmla="*/ 304 w 398"/>
                <a:gd name="T67" fmla="*/ 104 h 1424"/>
                <a:gd name="T68" fmla="*/ 296 w 398"/>
                <a:gd name="T69" fmla="*/ 112 h 1424"/>
                <a:gd name="T70" fmla="*/ 294 w 398"/>
                <a:gd name="T71" fmla="*/ 1318 h 1424"/>
                <a:gd name="T72" fmla="*/ 292 w 398"/>
                <a:gd name="T73" fmla="*/ 1332 h 1424"/>
                <a:gd name="T74" fmla="*/ 278 w 398"/>
                <a:gd name="T75" fmla="*/ 1358 h 1424"/>
                <a:gd name="T76" fmla="*/ 254 w 398"/>
                <a:gd name="T77" fmla="*/ 1376 h 1424"/>
                <a:gd name="T78" fmla="*/ 220 w 398"/>
                <a:gd name="T79" fmla="*/ 1388 h 1424"/>
                <a:gd name="T80" fmla="*/ 202 w 398"/>
                <a:gd name="T81" fmla="*/ 1388 h 1424"/>
                <a:gd name="T82" fmla="*/ 166 w 398"/>
                <a:gd name="T83" fmla="*/ 1384 h 1424"/>
                <a:gd name="T84" fmla="*/ 138 w 398"/>
                <a:gd name="T85" fmla="*/ 1368 h 1424"/>
                <a:gd name="T86" fmla="*/ 118 w 398"/>
                <a:gd name="T87" fmla="*/ 1346 h 1424"/>
                <a:gd name="T88" fmla="*/ 110 w 398"/>
                <a:gd name="T89" fmla="*/ 1318 h 1424"/>
                <a:gd name="T90" fmla="*/ 110 w 398"/>
                <a:gd name="T91" fmla="*/ 120 h 1424"/>
                <a:gd name="T92" fmla="*/ 106 w 398"/>
                <a:gd name="T93" fmla="*/ 106 h 1424"/>
                <a:gd name="T94" fmla="*/ 92 w 398"/>
                <a:gd name="T95" fmla="*/ 102 h 1424"/>
                <a:gd name="T96" fmla="*/ 60 w 398"/>
                <a:gd name="T97" fmla="*/ 102 h 1424"/>
                <a:gd name="T98" fmla="*/ 50 w 398"/>
                <a:gd name="T99" fmla="*/ 100 h 1424"/>
                <a:gd name="T100" fmla="*/ 38 w 398"/>
                <a:gd name="T101" fmla="*/ 82 h 1424"/>
                <a:gd name="T102" fmla="*/ 36 w 398"/>
                <a:gd name="T103" fmla="*/ 68 h 1424"/>
                <a:gd name="T104" fmla="*/ 42 w 398"/>
                <a:gd name="T105" fmla="*/ 46 h 1424"/>
                <a:gd name="T106" fmla="*/ 56 w 398"/>
                <a:gd name="T107" fmla="*/ 36 h 1424"/>
                <a:gd name="T108" fmla="*/ 336 w 398"/>
                <a:gd name="T109" fmla="*/ 36 h 1424"/>
                <a:gd name="T110" fmla="*/ 342 w 398"/>
                <a:gd name="T111" fmla="*/ 36 h 1424"/>
                <a:gd name="T112" fmla="*/ 354 w 398"/>
                <a:gd name="T113" fmla="*/ 46 h 1424"/>
                <a:gd name="T114" fmla="*/ 362 w 398"/>
                <a:gd name="T115" fmla="*/ 68 h 1424"/>
                <a:gd name="T116" fmla="*/ 360 w 398"/>
                <a:gd name="T117" fmla="*/ 82 h 1424"/>
                <a:gd name="T118" fmla="*/ 346 w 398"/>
                <a:gd name="T119" fmla="*/ 100 h 1424"/>
                <a:gd name="T120" fmla="*/ 336 w 398"/>
                <a:gd name="T121" fmla="*/ 102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8" h="1424">
                  <a:moveTo>
                    <a:pt x="336" y="0"/>
                  </a:moveTo>
                  <a:lnTo>
                    <a:pt x="60" y="0"/>
                  </a:lnTo>
                  <a:lnTo>
                    <a:pt x="60" y="0"/>
                  </a:lnTo>
                  <a:lnTo>
                    <a:pt x="48" y="2"/>
                  </a:lnTo>
                  <a:lnTo>
                    <a:pt x="38" y="6"/>
                  </a:lnTo>
                  <a:lnTo>
                    <a:pt x="26" y="12"/>
                  </a:lnTo>
                  <a:lnTo>
                    <a:pt x="18" y="20"/>
                  </a:lnTo>
                  <a:lnTo>
                    <a:pt x="10" y="30"/>
                  </a:lnTo>
                  <a:lnTo>
                    <a:pt x="4" y="42"/>
                  </a:lnTo>
                  <a:lnTo>
                    <a:pt x="2" y="54"/>
                  </a:lnTo>
                  <a:lnTo>
                    <a:pt x="0" y="68"/>
                  </a:lnTo>
                  <a:lnTo>
                    <a:pt x="0" y="68"/>
                  </a:lnTo>
                  <a:lnTo>
                    <a:pt x="2" y="82"/>
                  </a:lnTo>
                  <a:lnTo>
                    <a:pt x="4" y="96"/>
                  </a:lnTo>
                  <a:lnTo>
                    <a:pt x="10" y="106"/>
                  </a:lnTo>
                  <a:lnTo>
                    <a:pt x="18" y="116"/>
                  </a:lnTo>
                  <a:lnTo>
                    <a:pt x="26" y="126"/>
                  </a:lnTo>
                  <a:lnTo>
                    <a:pt x="38" y="132"/>
                  </a:lnTo>
                  <a:lnTo>
                    <a:pt x="48" y="136"/>
                  </a:lnTo>
                  <a:lnTo>
                    <a:pt x="60" y="136"/>
                  </a:lnTo>
                  <a:lnTo>
                    <a:pt x="76" y="136"/>
                  </a:lnTo>
                  <a:lnTo>
                    <a:pt x="76" y="1318"/>
                  </a:lnTo>
                  <a:lnTo>
                    <a:pt x="76" y="1318"/>
                  </a:lnTo>
                  <a:lnTo>
                    <a:pt x="76" y="1328"/>
                  </a:lnTo>
                  <a:lnTo>
                    <a:pt x="78" y="1338"/>
                  </a:lnTo>
                  <a:lnTo>
                    <a:pt x="82" y="1350"/>
                  </a:lnTo>
                  <a:lnTo>
                    <a:pt x="86" y="1358"/>
                  </a:lnTo>
                  <a:lnTo>
                    <a:pt x="98" y="1378"/>
                  </a:lnTo>
                  <a:lnTo>
                    <a:pt x="112" y="1392"/>
                  </a:lnTo>
                  <a:lnTo>
                    <a:pt x="132" y="1406"/>
                  </a:lnTo>
                  <a:lnTo>
                    <a:pt x="152" y="1416"/>
                  </a:lnTo>
                  <a:lnTo>
                    <a:pt x="176" y="1422"/>
                  </a:lnTo>
                  <a:lnTo>
                    <a:pt x="202" y="1424"/>
                  </a:lnTo>
                  <a:lnTo>
                    <a:pt x="202" y="1424"/>
                  </a:lnTo>
                  <a:lnTo>
                    <a:pt x="228" y="1422"/>
                  </a:lnTo>
                  <a:lnTo>
                    <a:pt x="252" y="1416"/>
                  </a:lnTo>
                  <a:lnTo>
                    <a:pt x="274" y="1406"/>
                  </a:lnTo>
                  <a:lnTo>
                    <a:pt x="292" y="1392"/>
                  </a:lnTo>
                  <a:lnTo>
                    <a:pt x="308" y="1378"/>
                  </a:lnTo>
                  <a:lnTo>
                    <a:pt x="320" y="1358"/>
                  </a:lnTo>
                  <a:lnTo>
                    <a:pt x="324" y="1350"/>
                  </a:lnTo>
                  <a:lnTo>
                    <a:pt x="326" y="1338"/>
                  </a:lnTo>
                  <a:lnTo>
                    <a:pt x="328" y="1328"/>
                  </a:lnTo>
                  <a:lnTo>
                    <a:pt x="330" y="1318"/>
                  </a:lnTo>
                  <a:lnTo>
                    <a:pt x="330" y="136"/>
                  </a:lnTo>
                  <a:lnTo>
                    <a:pt x="336" y="136"/>
                  </a:lnTo>
                  <a:lnTo>
                    <a:pt x="336" y="136"/>
                  </a:lnTo>
                  <a:lnTo>
                    <a:pt x="348" y="136"/>
                  </a:lnTo>
                  <a:lnTo>
                    <a:pt x="360" y="132"/>
                  </a:lnTo>
                  <a:lnTo>
                    <a:pt x="370" y="126"/>
                  </a:lnTo>
                  <a:lnTo>
                    <a:pt x="380" y="116"/>
                  </a:lnTo>
                  <a:lnTo>
                    <a:pt x="386" y="106"/>
                  </a:lnTo>
                  <a:lnTo>
                    <a:pt x="392" y="96"/>
                  </a:lnTo>
                  <a:lnTo>
                    <a:pt x="396" y="82"/>
                  </a:lnTo>
                  <a:lnTo>
                    <a:pt x="398" y="68"/>
                  </a:lnTo>
                  <a:lnTo>
                    <a:pt x="398" y="68"/>
                  </a:lnTo>
                  <a:lnTo>
                    <a:pt x="396" y="54"/>
                  </a:lnTo>
                  <a:lnTo>
                    <a:pt x="392" y="42"/>
                  </a:lnTo>
                  <a:lnTo>
                    <a:pt x="386" y="30"/>
                  </a:lnTo>
                  <a:lnTo>
                    <a:pt x="380" y="20"/>
                  </a:lnTo>
                  <a:lnTo>
                    <a:pt x="370" y="12"/>
                  </a:lnTo>
                  <a:lnTo>
                    <a:pt x="360" y="6"/>
                  </a:lnTo>
                  <a:lnTo>
                    <a:pt x="348" y="2"/>
                  </a:lnTo>
                  <a:lnTo>
                    <a:pt x="336" y="0"/>
                  </a:lnTo>
                  <a:close/>
                  <a:moveTo>
                    <a:pt x="336" y="102"/>
                  </a:moveTo>
                  <a:lnTo>
                    <a:pt x="312" y="102"/>
                  </a:lnTo>
                  <a:lnTo>
                    <a:pt x="312" y="102"/>
                  </a:lnTo>
                  <a:lnTo>
                    <a:pt x="304" y="104"/>
                  </a:lnTo>
                  <a:lnTo>
                    <a:pt x="300" y="106"/>
                  </a:lnTo>
                  <a:lnTo>
                    <a:pt x="296" y="112"/>
                  </a:lnTo>
                  <a:lnTo>
                    <a:pt x="294" y="120"/>
                  </a:lnTo>
                  <a:lnTo>
                    <a:pt x="294" y="1318"/>
                  </a:lnTo>
                  <a:lnTo>
                    <a:pt x="294" y="1318"/>
                  </a:lnTo>
                  <a:lnTo>
                    <a:pt x="292" y="1332"/>
                  </a:lnTo>
                  <a:lnTo>
                    <a:pt x="286" y="1346"/>
                  </a:lnTo>
                  <a:lnTo>
                    <a:pt x="278" y="1358"/>
                  </a:lnTo>
                  <a:lnTo>
                    <a:pt x="268" y="1368"/>
                  </a:lnTo>
                  <a:lnTo>
                    <a:pt x="254" y="1376"/>
                  </a:lnTo>
                  <a:lnTo>
                    <a:pt x="238" y="1384"/>
                  </a:lnTo>
                  <a:lnTo>
                    <a:pt x="220" y="1388"/>
                  </a:lnTo>
                  <a:lnTo>
                    <a:pt x="202" y="1388"/>
                  </a:lnTo>
                  <a:lnTo>
                    <a:pt x="202" y="1388"/>
                  </a:lnTo>
                  <a:lnTo>
                    <a:pt x="184" y="1388"/>
                  </a:lnTo>
                  <a:lnTo>
                    <a:pt x="166" y="1384"/>
                  </a:lnTo>
                  <a:lnTo>
                    <a:pt x="152" y="1376"/>
                  </a:lnTo>
                  <a:lnTo>
                    <a:pt x="138" y="1368"/>
                  </a:lnTo>
                  <a:lnTo>
                    <a:pt x="126" y="1358"/>
                  </a:lnTo>
                  <a:lnTo>
                    <a:pt x="118" y="1346"/>
                  </a:lnTo>
                  <a:lnTo>
                    <a:pt x="112" y="1332"/>
                  </a:lnTo>
                  <a:lnTo>
                    <a:pt x="110" y="1318"/>
                  </a:lnTo>
                  <a:lnTo>
                    <a:pt x="110" y="120"/>
                  </a:lnTo>
                  <a:lnTo>
                    <a:pt x="110" y="120"/>
                  </a:lnTo>
                  <a:lnTo>
                    <a:pt x="110" y="112"/>
                  </a:lnTo>
                  <a:lnTo>
                    <a:pt x="106" y="106"/>
                  </a:lnTo>
                  <a:lnTo>
                    <a:pt x="100" y="104"/>
                  </a:lnTo>
                  <a:lnTo>
                    <a:pt x="92" y="102"/>
                  </a:lnTo>
                  <a:lnTo>
                    <a:pt x="60" y="102"/>
                  </a:lnTo>
                  <a:lnTo>
                    <a:pt x="60" y="102"/>
                  </a:lnTo>
                  <a:lnTo>
                    <a:pt x="56" y="102"/>
                  </a:lnTo>
                  <a:lnTo>
                    <a:pt x="50" y="100"/>
                  </a:lnTo>
                  <a:lnTo>
                    <a:pt x="42" y="92"/>
                  </a:lnTo>
                  <a:lnTo>
                    <a:pt x="38" y="82"/>
                  </a:lnTo>
                  <a:lnTo>
                    <a:pt x="36" y="68"/>
                  </a:lnTo>
                  <a:lnTo>
                    <a:pt x="36" y="68"/>
                  </a:lnTo>
                  <a:lnTo>
                    <a:pt x="38" y="56"/>
                  </a:lnTo>
                  <a:lnTo>
                    <a:pt x="42" y="46"/>
                  </a:lnTo>
                  <a:lnTo>
                    <a:pt x="50" y="38"/>
                  </a:lnTo>
                  <a:lnTo>
                    <a:pt x="56" y="36"/>
                  </a:lnTo>
                  <a:lnTo>
                    <a:pt x="60" y="36"/>
                  </a:lnTo>
                  <a:lnTo>
                    <a:pt x="336" y="36"/>
                  </a:lnTo>
                  <a:lnTo>
                    <a:pt x="336" y="36"/>
                  </a:lnTo>
                  <a:lnTo>
                    <a:pt x="342" y="36"/>
                  </a:lnTo>
                  <a:lnTo>
                    <a:pt x="346" y="38"/>
                  </a:lnTo>
                  <a:lnTo>
                    <a:pt x="354" y="46"/>
                  </a:lnTo>
                  <a:lnTo>
                    <a:pt x="360" y="56"/>
                  </a:lnTo>
                  <a:lnTo>
                    <a:pt x="362" y="68"/>
                  </a:lnTo>
                  <a:lnTo>
                    <a:pt x="362" y="68"/>
                  </a:lnTo>
                  <a:lnTo>
                    <a:pt x="360" y="82"/>
                  </a:lnTo>
                  <a:lnTo>
                    <a:pt x="354" y="92"/>
                  </a:lnTo>
                  <a:lnTo>
                    <a:pt x="346" y="100"/>
                  </a:lnTo>
                  <a:lnTo>
                    <a:pt x="342" y="102"/>
                  </a:lnTo>
                  <a:lnTo>
                    <a:pt x="336" y="10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0" name="Freeform 83"/>
            <p:cNvSpPr/>
            <p:nvPr/>
          </p:nvSpPr>
          <p:spPr bwMode="auto">
            <a:xfrm>
              <a:off x="-9644918" y="6381750"/>
              <a:ext cx="631825" cy="2260600"/>
            </a:xfrm>
            <a:custGeom>
              <a:avLst/>
              <a:gdLst>
                <a:gd name="T0" fmla="*/ 60 w 398"/>
                <a:gd name="T1" fmla="*/ 0 h 1424"/>
                <a:gd name="T2" fmla="*/ 48 w 398"/>
                <a:gd name="T3" fmla="*/ 2 h 1424"/>
                <a:gd name="T4" fmla="*/ 26 w 398"/>
                <a:gd name="T5" fmla="*/ 12 h 1424"/>
                <a:gd name="T6" fmla="*/ 10 w 398"/>
                <a:gd name="T7" fmla="*/ 30 h 1424"/>
                <a:gd name="T8" fmla="*/ 2 w 398"/>
                <a:gd name="T9" fmla="*/ 54 h 1424"/>
                <a:gd name="T10" fmla="*/ 0 w 398"/>
                <a:gd name="T11" fmla="*/ 68 h 1424"/>
                <a:gd name="T12" fmla="*/ 4 w 398"/>
                <a:gd name="T13" fmla="*/ 96 h 1424"/>
                <a:gd name="T14" fmla="*/ 18 w 398"/>
                <a:gd name="T15" fmla="*/ 116 h 1424"/>
                <a:gd name="T16" fmla="*/ 38 w 398"/>
                <a:gd name="T17" fmla="*/ 132 h 1424"/>
                <a:gd name="T18" fmla="*/ 60 w 398"/>
                <a:gd name="T19" fmla="*/ 136 h 1424"/>
                <a:gd name="T20" fmla="*/ 76 w 398"/>
                <a:gd name="T21" fmla="*/ 1318 h 1424"/>
                <a:gd name="T22" fmla="*/ 76 w 398"/>
                <a:gd name="T23" fmla="*/ 1328 h 1424"/>
                <a:gd name="T24" fmla="*/ 82 w 398"/>
                <a:gd name="T25" fmla="*/ 1350 h 1424"/>
                <a:gd name="T26" fmla="*/ 98 w 398"/>
                <a:gd name="T27" fmla="*/ 1378 h 1424"/>
                <a:gd name="T28" fmla="*/ 132 w 398"/>
                <a:gd name="T29" fmla="*/ 1406 h 1424"/>
                <a:gd name="T30" fmla="*/ 176 w 398"/>
                <a:gd name="T31" fmla="*/ 1422 h 1424"/>
                <a:gd name="T32" fmla="*/ 202 w 398"/>
                <a:gd name="T33" fmla="*/ 1424 h 1424"/>
                <a:gd name="T34" fmla="*/ 252 w 398"/>
                <a:gd name="T35" fmla="*/ 1416 h 1424"/>
                <a:gd name="T36" fmla="*/ 292 w 398"/>
                <a:gd name="T37" fmla="*/ 1392 h 1424"/>
                <a:gd name="T38" fmla="*/ 320 w 398"/>
                <a:gd name="T39" fmla="*/ 1358 h 1424"/>
                <a:gd name="T40" fmla="*/ 326 w 398"/>
                <a:gd name="T41" fmla="*/ 1338 h 1424"/>
                <a:gd name="T42" fmla="*/ 330 w 398"/>
                <a:gd name="T43" fmla="*/ 1318 h 1424"/>
                <a:gd name="T44" fmla="*/ 336 w 398"/>
                <a:gd name="T45" fmla="*/ 136 h 1424"/>
                <a:gd name="T46" fmla="*/ 348 w 398"/>
                <a:gd name="T47" fmla="*/ 136 h 1424"/>
                <a:gd name="T48" fmla="*/ 370 w 398"/>
                <a:gd name="T49" fmla="*/ 126 h 1424"/>
                <a:gd name="T50" fmla="*/ 386 w 398"/>
                <a:gd name="T51" fmla="*/ 106 h 1424"/>
                <a:gd name="T52" fmla="*/ 396 w 398"/>
                <a:gd name="T53" fmla="*/ 82 h 1424"/>
                <a:gd name="T54" fmla="*/ 398 w 398"/>
                <a:gd name="T55" fmla="*/ 68 h 1424"/>
                <a:gd name="T56" fmla="*/ 392 w 398"/>
                <a:gd name="T57" fmla="*/ 42 h 1424"/>
                <a:gd name="T58" fmla="*/ 380 w 398"/>
                <a:gd name="T59" fmla="*/ 20 h 1424"/>
                <a:gd name="T60" fmla="*/ 360 w 398"/>
                <a:gd name="T61" fmla="*/ 6 h 1424"/>
                <a:gd name="T62" fmla="*/ 336 w 398"/>
                <a:gd name="T63" fmla="*/ 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1424">
                  <a:moveTo>
                    <a:pt x="336" y="0"/>
                  </a:moveTo>
                  <a:lnTo>
                    <a:pt x="60" y="0"/>
                  </a:lnTo>
                  <a:lnTo>
                    <a:pt x="60" y="0"/>
                  </a:lnTo>
                  <a:lnTo>
                    <a:pt x="48" y="2"/>
                  </a:lnTo>
                  <a:lnTo>
                    <a:pt x="38" y="6"/>
                  </a:lnTo>
                  <a:lnTo>
                    <a:pt x="26" y="12"/>
                  </a:lnTo>
                  <a:lnTo>
                    <a:pt x="18" y="20"/>
                  </a:lnTo>
                  <a:lnTo>
                    <a:pt x="10" y="30"/>
                  </a:lnTo>
                  <a:lnTo>
                    <a:pt x="4" y="42"/>
                  </a:lnTo>
                  <a:lnTo>
                    <a:pt x="2" y="54"/>
                  </a:lnTo>
                  <a:lnTo>
                    <a:pt x="0" y="68"/>
                  </a:lnTo>
                  <a:lnTo>
                    <a:pt x="0" y="68"/>
                  </a:lnTo>
                  <a:lnTo>
                    <a:pt x="2" y="82"/>
                  </a:lnTo>
                  <a:lnTo>
                    <a:pt x="4" y="96"/>
                  </a:lnTo>
                  <a:lnTo>
                    <a:pt x="10" y="106"/>
                  </a:lnTo>
                  <a:lnTo>
                    <a:pt x="18" y="116"/>
                  </a:lnTo>
                  <a:lnTo>
                    <a:pt x="26" y="126"/>
                  </a:lnTo>
                  <a:lnTo>
                    <a:pt x="38" y="132"/>
                  </a:lnTo>
                  <a:lnTo>
                    <a:pt x="48" y="136"/>
                  </a:lnTo>
                  <a:lnTo>
                    <a:pt x="60" y="136"/>
                  </a:lnTo>
                  <a:lnTo>
                    <a:pt x="76" y="136"/>
                  </a:lnTo>
                  <a:lnTo>
                    <a:pt x="76" y="1318"/>
                  </a:lnTo>
                  <a:lnTo>
                    <a:pt x="76" y="1318"/>
                  </a:lnTo>
                  <a:lnTo>
                    <a:pt x="76" y="1328"/>
                  </a:lnTo>
                  <a:lnTo>
                    <a:pt x="78" y="1338"/>
                  </a:lnTo>
                  <a:lnTo>
                    <a:pt x="82" y="1350"/>
                  </a:lnTo>
                  <a:lnTo>
                    <a:pt x="86" y="1358"/>
                  </a:lnTo>
                  <a:lnTo>
                    <a:pt x="98" y="1378"/>
                  </a:lnTo>
                  <a:lnTo>
                    <a:pt x="112" y="1392"/>
                  </a:lnTo>
                  <a:lnTo>
                    <a:pt x="132" y="1406"/>
                  </a:lnTo>
                  <a:lnTo>
                    <a:pt x="152" y="1416"/>
                  </a:lnTo>
                  <a:lnTo>
                    <a:pt x="176" y="1422"/>
                  </a:lnTo>
                  <a:lnTo>
                    <a:pt x="202" y="1424"/>
                  </a:lnTo>
                  <a:lnTo>
                    <a:pt x="202" y="1424"/>
                  </a:lnTo>
                  <a:lnTo>
                    <a:pt x="228" y="1422"/>
                  </a:lnTo>
                  <a:lnTo>
                    <a:pt x="252" y="1416"/>
                  </a:lnTo>
                  <a:lnTo>
                    <a:pt x="274" y="1406"/>
                  </a:lnTo>
                  <a:lnTo>
                    <a:pt x="292" y="1392"/>
                  </a:lnTo>
                  <a:lnTo>
                    <a:pt x="308" y="1378"/>
                  </a:lnTo>
                  <a:lnTo>
                    <a:pt x="320" y="1358"/>
                  </a:lnTo>
                  <a:lnTo>
                    <a:pt x="324" y="1350"/>
                  </a:lnTo>
                  <a:lnTo>
                    <a:pt x="326" y="1338"/>
                  </a:lnTo>
                  <a:lnTo>
                    <a:pt x="328" y="1328"/>
                  </a:lnTo>
                  <a:lnTo>
                    <a:pt x="330" y="1318"/>
                  </a:lnTo>
                  <a:lnTo>
                    <a:pt x="330" y="136"/>
                  </a:lnTo>
                  <a:lnTo>
                    <a:pt x="336" y="136"/>
                  </a:lnTo>
                  <a:lnTo>
                    <a:pt x="336" y="136"/>
                  </a:lnTo>
                  <a:lnTo>
                    <a:pt x="348" y="136"/>
                  </a:lnTo>
                  <a:lnTo>
                    <a:pt x="360" y="132"/>
                  </a:lnTo>
                  <a:lnTo>
                    <a:pt x="370" y="126"/>
                  </a:lnTo>
                  <a:lnTo>
                    <a:pt x="380" y="116"/>
                  </a:lnTo>
                  <a:lnTo>
                    <a:pt x="386" y="106"/>
                  </a:lnTo>
                  <a:lnTo>
                    <a:pt x="392" y="96"/>
                  </a:lnTo>
                  <a:lnTo>
                    <a:pt x="396" y="82"/>
                  </a:lnTo>
                  <a:lnTo>
                    <a:pt x="398" y="68"/>
                  </a:lnTo>
                  <a:lnTo>
                    <a:pt x="398" y="68"/>
                  </a:lnTo>
                  <a:lnTo>
                    <a:pt x="396" y="54"/>
                  </a:lnTo>
                  <a:lnTo>
                    <a:pt x="392" y="42"/>
                  </a:lnTo>
                  <a:lnTo>
                    <a:pt x="386" y="30"/>
                  </a:lnTo>
                  <a:lnTo>
                    <a:pt x="380" y="20"/>
                  </a:lnTo>
                  <a:lnTo>
                    <a:pt x="370" y="12"/>
                  </a:lnTo>
                  <a:lnTo>
                    <a:pt x="360" y="6"/>
                  </a:lnTo>
                  <a:lnTo>
                    <a:pt x="348" y="2"/>
                  </a:lnTo>
                  <a:lnTo>
                    <a:pt x="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1" name="Freeform 84"/>
            <p:cNvSpPr/>
            <p:nvPr/>
          </p:nvSpPr>
          <p:spPr bwMode="auto">
            <a:xfrm>
              <a:off x="-9587768" y="6438900"/>
              <a:ext cx="517525" cy="2146300"/>
            </a:xfrm>
            <a:custGeom>
              <a:avLst/>
              <a:gdLst>
                <a:gd name="T0" fmla="*/ 300 w 326"/>
                <a:gd name="T1" fmla="*/ 66 h 1352"/>
                <a:gd name="T2" fmla="*/ 276 w 326"/>
                <a:gd name="T3" fmla="*/ 66 h 1352"/>
                <a:gd name="T4" fmla="*/ 276 w 326"/>
                <a:gd name="T5" fmla="*/ 66 h 1352"/>
                <a:gd name="T6" fmla="*/ 268 w 326"/>
                <a:gd name="T7" fmla="*/ 68 h 1352"/>
                <a:gd name="T8" fmla="*/ 264 w 326"/>
                <a:gd name="T9" fmla="*/ 70 h 1352"/>
                <a:gd name="T10" fmla="*/ 260 w 326"/>
                <a:gd name="T11" fmla="*/ 76 h 1352"/>
                <a:gd name="T12" fmla="*/ 258 w 326"/>
                <a:gd name="T13" fmla="*/ 84 h 1352"/>
                <a:gd name="T14" fmla="*/ 258 w 326"/>
                <a:gd name="T15" fmla="*/ 1282 h 1352"/>
                <a:gd name="T16" fmla="*/ 258 w 326"/>
                <a:gd name="T17" fmla="*/ 1282 h 1352"/>
                <a:gd name="T18" fmla="*/ 256 w 326"/>
                <a:gd name="T19" fmla="*/ 1296 h 1352"/>
                <a:gd name="T20" fmla="*/ 250 w 326"/>
                <a:gd name="T21" fmla="*/ 1310 h 1352"/>
                <a:gd name="T22" fmla="*/ 242 w 326"/>
                <a:gd name="T23" fmla="*/ 1322 h 1352"/>
                <a:gd name="T24" fmla="*/ 232 w 326"/>
                <a:gd name="T25" fmla="*/ 1332 h 1352"/>
                <a:gd name="T26" fmla="*/ 218 w 326"/>
                <a:gd name="T27" fmla="*/ 1340 h 1352"/>
                <a:gd name="T28" fmla="*/ 202 w 326"/>
                <a:gd name="T29" fmla="*/ 1348 h 1352"/>
                <a:gd name="T30" fmla="*/ 184 w 326"/>
                <a:gd name="T31" fmla="*/ 1352 h 1352"/>
                <a:gd name="T32" fmla="*/ 166 w 326"/>
                <a:gd name="T33" fmla="*/ 1352 h 1352"/>
                <a:gd name="T34" fmla="*/ 166 w 326"/>
                <a:gd name="T35" fmla="*/ 1352 h 1352"/>
                <a:gd name="T36" fmla="*/ 148 w 326"/>
                <a:gd name="T37" fmla="*/ 1352 h 1352"/>
                <a:gd name="T38" fmla="*/ 130 w 326"/>
                <a:gd name="T39" fmla="*/ 1348 h 1352"/>
                <a:gd name="T40" fmla="*/ 116 w 326"/>
                <a:gd name="T41" fmla="*/ 1340 h 1352"/>
                <a:gd name="T42" fmla="*/ 102 w 326"/>
                <a:gd name="T43" fmla="*/ 1332 h 1352"/>
                <a:gd name="T44" fmla="*/ 90 w 326"/>
                <a:gd name="T45" fmla="*/ 1322 h 1352"/>
                <a:gd name="T46" fmla="*/ 82 w 326"/>
                <a:gd name="T47" fmla="*/ 1310 h 1352"/>
                <a:gd name="T48" fmla="*/ 76 w 326"/>
                <a:gd name="T49" fmla="*/ 1296 h 1352"/>
                <a:gd name="T50" fmla="*/ 74 w 326"/>
                <a:gd name="T51" fmla="*/ 1282 h 1352"/>
                <a:gd name="T52" fmla="*/ 74 w 326"/>
                <a:gd name="T53" fmla="*/ 84 h 1352"/>
                <a:gd name="T54" fmla="*/ 74 w 326"/>
                <a:gd name="T55" fmla="*/ 84 h 1352"/>
                <a:gd name="T56" fmla="*/ 74 w 326"/>
                <a:gd name="T57" fmla="*/ 76 h 1352"/>
                <a:gd name="T58" fmla="*/ 70 w 326"/>
                <a:gd name="T59" fmla="*/ 70 h 1352"/>
                <a:gd name="T60" fmla="*/ 64 w 326"/>
                <a:gd name="T61" fmla="*/ 68 h 1352"/>
                <a:gd name="T62" fmla="*/ 56 w 326"/>
                <a:gd name="T63" fmla="*/ 66 h 1352"/>
                <a:gd name="T64" fmla="*/ 24 w 326"/>
                <a:gd name="T65" fmla="*/ 66 h 1352"/>
                <a:gd name="T66" fmla="*/ 24 w 326"/>
                <a:gd name="T67" fmla="*/ 66 h 1352"/>
                <a:gd name="T68" fmla="*/ 20 w 326"/>
                <a:gd name="T69" fmla="*/ 66 h 1352"/>
                <a:gd name="T70" fmla="*/ 14 w 326"/>
                <a:gd name="T71" fmla="*/ 64 h 1352"/>
                <a:gd name="T72" fmla="*/ 6 w 326"/>
                <a:gd name="T73" fmla="*/ 56 h 1352"/>
                <a:gd name="T74" fmla="*/ 2 w 326"/>
                <a:gd name="T75" fmla="*/ 46 h 1352"/>
                <a:gd name="T76" fmla="*/ 0 w 326"/>
                <a:gd name="T77" fmla="*/ 32 h 1352"/>
                <a:gd name="T78" fmla="*/ 0 w 326"/>
                <a:gd name="T79" fmla="*/ 32 h 1352"/>
                <a:gd name="T80" fmla="*/ 2 w 326"/>
                <a:gd name="T81" fmla="*/ 20 h 1352"/>
                <a:gd name="T82" fmla="*/ 6 w 326"/>
                <a:gd name="T83" fmla="*/ 10 h 1352"/>
                <a:gd name="T84" fmla="*/ 14 w 326"/>
                <a:gd name="T85" fmla="*/ 2 h 1352"/>
                <a:gd name="T86" fmla="*/ 20 w 326"/>
                <a:gd name="T87" fmla="*/ 0 h 1352"/>
                <a:gd name="T88" fmla="*/ 24 w 326"/>
                <a:gd name="T89" fmla="*/ 0 h 1352"/>
                <a:gd name="T90" fmla="*/ 300 w 326"/>
                <a:gd name="T91" fmla="*/ 0 h 1352"/>
                <a:gd name="T92" fmla="*/ 300 w 326"/>
                <a:gd name="T93" fmla="*/ 0 h 1352"/>
                <a:gd name="T94" fmla="*/ 306 w 326"/>
                <a:gd name="T95" fmla="*/ 0 h 1352"/>
                <a:gd name="T96" fmla="*/ 310 w 326"/>
                <a:gd name="T97" fmla="*/ 2 h 1352"/>
                <a:gd name="T98" fmla="*/ 318 w 326"/>
                <a:gd name="T99" fmla="*/ 10 h 1352"/>
                <a:gd name="T100" fmla="*/ 324 w 326"/>
                <a:gd name="T101" fmla="*/ 20 h 1352"/>
                <a:gd name="T102" fmla="*/ 326 w 326"/>
                <a:gd name="T103" fmla="*/ 32 h 1352"/>
                <a:gd name="T104" fmla="*/ 326 w 326"/>
                <a:gd name="T105" fmla="*/ 32 h 1352"/>
                <a:gd name="T106" fmla="*/ 324 w 326"/>
                <a:gd name="T107" fmla="*/ 46 h 1352"/>
                <a:gd name="T108" fmla="*/ 318 w 326"/>
                <a:gd name="T109" fmla="*/ 56 h 1352"/>
                <a:gd name="T110" fmla="*/ 310 w 326"/>
                <a:gd name="T111" fmla="*/ 64 h 1352"/>
                <a:gd name="T112" fmla="*/ 306 w 326"/>
                <a:gd name="T113" fmla="*/ 66 h 1352"/>
                <a:gd name="T114" fmla="*/ 300 w 326"/>
                <a:gd name="T115" fmla="*/ 66 h 1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6" h="1352">
                  <a:moveTo>
                    <a:pt x="300" y="66"/>
                  </a:moveTo>
                  <a:lnTo>
                    <a:pt x="276" y="66"/>
                  </a:lnTo>
                  <a:lnTo>
                    <a:pt x="276" y="66"/>
                  </a:lnTo>
                  <a:lnTo>
                    <a:pt x="268" y="68"/>
                  </a:lnTo>
                  <a:lnTo>
                    <a:pt x="264" y="70"/>
                  </a:lnTo>
                  <a:lnTo>
                    <a:pt x="260" y="76"/>
                  </a:lnTo>
                  <a:lnTo>
                    <a:pt x="258" y="84"/>
                  </a:lnTo>
                  <a:lnTo>
                    <a:pt x="258" y="1282"/>
                  </a:lnTo>
                  <a:lnTo>
                    <a:pt x="258" y="1282"/>
                  </a:lnTo>
                  <a:lnTo>
                    <a:pt x="256" y="1296"/>
                  </a:lnTo>
                  <a:lnTo>
                    <a:pt x="250" y="1310"/>
                  </a:lnTo>
                  <a:lnTo>
                    <a:pt x="242" y="1322"/>
                  </a:lnTo>
                  <a:lnTo>
                    <a:pt x="232" y="1332"/>
                  </a:lnTo>
                  <a:lnTo>
                    <a:pt x="218" y="1340"/>
                  </a:lnTo>
                  <a:lnTo>
                    <a:pt x="202" y="1348"/>
                  </a:lnTo>
                  <a:lnTo>
                    <a:pt x="184" y="1352"/>
                  </a:lnTo>
                  <a:lnTo>
                    <a:pt x="166" y="1352"/>
                  </a:lnTo>
                  <a:lnTo>
                    <a:pt x="166" y="1352"/>
                  </a:lnTo>
                  <a:lnTo>
                    <a:pt x="148" y="1352"/>
                  </a:lnTo>
                  <a:lnTo>
                    <a:pt x="130" y="1348"/>
                  </a:lnTo>
                  <a:lnTo>
                    <a:pt x="116" y="1340"/>
                  </a:lnTo>
                  <a:lnTo>
                    <a:pt x="102" y="1332"/>
                  </a:lnTo>
                  <a:lnTo>
                    <a:pt x="90" y="1322"/>
                  </a:lnTo>
                  <a:lnTo>
                    <a:pt x="82" y="1310"/>
                  </a:lnTo>
                  <a:lnTo>
                    <a:pt x="76" y="1296"/>
                  </a:lnTo>
                  <a:lnTo>
                    <a:pt x="74" y="1282"/>
                  </a:lnTo>
                  <a:lnTo>
                    <a:pt x="74" y="84"/>
                  </a:lnTo>
                  <a:lnTo>
                    <a:pt x="74" y="84"/>
                  </a:lnTo>
                  <a:lnTo>
                    <a:pt x="74" y="76"/>
                  </a:lnTo>
                  <a:lnTo>
                    <a:pt x="70" y="70"/>
                  </a:lnTo>
                  <a:lnTo>
                    <a:pt x="64" y="68"/>
                  </a:lnTo>
                  <a:lnTo>
                    <a:pt x="56" y="66"/>
                  </a:lnTo>
                  <a:lnTo>
                    <a:pt x="24" y="66"/>
                  </a:lnTo>
                  <a:lnTo>
                    <a:pt x="24" y="66"/>
                  </a:lnTo>
                  <a:lnTo>
                    <a:pt x="20" y="66"/>
                  </a:lnTo>
                  <a:lnTo>
                    <a:pt x="14" y="64"/>
                  </a:lnTo>
                  <a:lnTo>
                    <a:pt x="6" y="56"/>
                  </a:lnTo>
                  <a:lnTo>
                    <a:pt x="2" y="46"/>
                  </a:lnTo>
                  <a:lnTo>
                    <a:pt x="0" y="32"/>
                  </a:lnTo>
                  <a:lnTo>
                    <a:pt x="0" y="32"/>
                  </a:lnTo>
                  <a:lnTo>
                    <a:pt x="2" y="20"/>
                  </a:lnTo>
                  <a:lnTo>
                    <a:pt x="6" y="10"/>
                  </a:lnTo>
                  <a:lnTo>
                    <a:pt x="14" y="2"/>
                  </a:lnTo>
                  <a:lnTo>
                    <a:pt x="20" y="0"/>
                  </a:lnTo>
                  <a:lnTo>
                    <a:pt x="24" y="0"/>
                  </a:lnTo>
                  <a:lnTo>
                    <a:pt x="300" y="0"/>
                  </a:lnTo>
                  <a:lnTo>
                    <a:pt x="300" y="0"/>
                  </a:lnTo>
                  <a:lnTo>
                    <a:pt x="306" y="0"/>
                  </a:lnTo>
                  <a:lnTo>
                    <a:pt x="310" y="2"/>
                  </a:lnTo>
                  <a:lnTo>
                    <a:pt x="318" y="10"/>
                  </a:lnTo>
                  <a:lnTo>
                    <a:pt x="324" y="20"/>
                  </a:lnTo>
                  <a:lnTo>
                    <a:pt x="326" y="32"/>
                  </a:lnTo>
                  <a:lnTo>
                    <a:pt x="326" y="32"/>
                  </a:lnTo>
                  <a:lnTo>
                    <a:pt x="324" y="46"/>
                  </a:lnTo>
                  <a:lnTo>
                    <a:pt x="318" y="56"/>
                  </a:lnTo>
                  <a:lnTo>
                    <a:pt x="310" y="64"/>
                  </a:lnTo>
                  <a:lnTo>
                    <a:pt x="306" y="66"/>
                  </a:lnTo>
                  <a:lnTo>
                    <a:pt x="30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2" name="Freeform 85"/>
            <p:cNvSpPr/>
            <p:nvPr/>
          </p:nvSpPr>
          <p:spPr bwMode="auto">
            <a:xfrm>
              <a:off x="-9324243" y="6584950"/>
              <a:ext cx="92075" cy="892175"/>
            </a:xfrm>
            <a:custGeom>
              <a:avLst/>
              <a:gdLst>
                <a:gd name="T0" fmla="*/ 30 w 58"/>
                <a:gd name="T1" fmla="*/ 0 h 562"/>
                <a:gd name="T2" fmla="*/ 30 w 58"/>
                <a:gd name="T3" fmla="*/ 0 h 562"/>
                <a:gd name="T4" fmla="*/ 18 w 58"/>
                <a:gd name="T5" fmla="*/ 2 h 562"/>
                <a:gd name="T6" fmla="*/ 8 w 58"/>
                <a:gd name="T7" fmla="*/ 8 h 562"/>
                <a:gd name="T8" fmla="*/ 2 w 58"/>
                <a:gd name="T9" fmla="*/ 16 h 562"/>
                <a:gd name="T10" fmla="*/ 0 w 58"/>
                <a:gd name="T11" fmla="*/ 28 h 562"/>
                <a:gd name="T12" fmla="*/ 0 w 58"/>
                <a:gd name="T13" fmla="*/ 562 h 562"/>
                <a:gd name="T14" fmla="*/ 0 w 58"/>
                <a:gd name="T15" fmla="*/ 562 h 562"/>
                <a:gd name="T16" fmla="*/ 38 w 58"/>
                <a:gd name="T17" fmla="*/ 562 h 562"/>
                <a:gd name="T18" fmla="*/ 38 w 58"/>
                <a:gd name="T19" fmla="*/ 562 h 562"/>
                <a:gd name="T20" fmla="*/ 38 w 58"/>
                <a:gd name="T21" fmla="*/ 562 h 562"/>
                <a:gd name="T22" fmla="*/ 38 w 58"/>
                <a:gd name="T23" fmla="*/ 562 h 562"/>
                <a:gd name="T24" fmla="*/ 38 w 58"/>
                <a:gd name="T25" fmla="*/ 562 h 562"/>
                <a:gd name="T26" fmla="*/ 38 w 58"/>
                <a:gd name="T27" fmla="*/ 562 h 562"/>
                <a:gd name="T28" fmla="*/ 40 w 58"/>
                <a:gd name="T29" fmla="*/ 562 h 562"/>
                <a:gd name="T30" fmla="*/ 40 w 58"/>
                <a:gd name="T31" fmla="*/ 562 h 562"/>
                <a:gd name="T32" fmla="*/ 58 w 58"/>
                <a:gd name="T33" fmla="*/ 562 h 562"/>
                <a:gd name="T34" fmla="*/ 58 w 58"/>
                <a:gd name="T35" fmla="*/ 28 h 562"/>
                <a:gd name="T36" fmla="*/ 58 w 58"/>
                <a:gd name="T37" fmla="*/ 28 h 562"/>
                <a:gd name="T38" fmla="*/ 56 w 58"/>
                <a:gd name="T39" fmla="*/ 16 h 562"/>
                <a:gd name="T40" fmla="*/ 50 w 58"/>
                <a:gd name="T41" fmla="*/ 8 h 562"/>
                <a:gd name="T42" fmla="*/ 40 w 58"/>
                <a:gd name="T43" fmla="*/ 2 h 562"/>
                <a:gd name="T44" fmla="*/ 30 w 58"/>
                <a:gd name="T45"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62">
                  <a:moveTo>
                    <a:pt x="30" y="0"/>
                  </a:moveTo>
                  <a:lnTo>
                    <a:pt x="30" y="0"/>
                  </a:lnTo>
                  <a:lnTo>
                    <a:pt x="18" y="2"/>
                  </a:lnTo>
                  <a:lnTo>
                    <a:pt x="8" y="8"/>
                  </a:lnTo>
                  <a:lnTo>
                    <a:pt x="2" y="16"/>
                  </a:lnTo>
                  <a:lnTo>
                    <a:pt x="0" y="28"/>
                  </a:lnTo>
                  <a:lnTo>
                    <a:pt x="0" y="562"/>
                  </a:lnTo>
                  <a:lnTo>
                    <a:pt x="0" y="562"/>
                  </a:lnTo>
                  <a:lnTo>
                    <a:pt x="38" y="562"/>
                  </a:lnTo>
                  <a:lnTo>
                    <a:pt x="38" y="562"/>
                  </a:lnTo>
                  <a:lnTo>
                    <a:pt x="38" y="562"/>
                  </a:lnTo>
                  <a:lnTo>
                    <a:pt x="38" y="562"/>
                  </a:lnTo>
                  <a:lnTo>
                    <a:pt x="38" y="562"/>
                  </a:lnTo>
                  <a:lnTo>
                    <a:pt x="38" y="562"/>
                  </a:lnTo>
                  <a:lnTo>
                    <a:pt x="40" y="562"/>
                  </a:lnTo>
                  <a:lnTo>
                    <a:pt x="40" y="562"/>
                  </a:lnTo>
                  <a:lnTo>
                    <a:pt x="58" y="562"/>
                  </a:lnTo>
                  <a:lnTo>
                    <a:pt x="58" y="28"/>
                  </a:lnTo>
                  <a:lnTo>
                    <a:pt x="58" y="28"/>
                  </a:lnTo>
                  <a:lnTo>
                    <a:pt x="56" y="16"/>
                  </a:lnTo>
                  <a:lnTo>
                    <a:pt x="50" y="8"/>
                  </a:lnTo>
                  <a:lnTo>
                    <a:pt x="40" y="2"/>
                  </a:lnTo>
                  <a:lnTo>
                    <a:pt x="30" y="0"/>
                  </a:lnTo>
                  <a:close/>
                </a:path>
              </a:pathLst>
            </a:custGeom>
            <a:solidFill>
              <a:srgbClr val="95908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3" name="Freeform 86"/>
            <p:cNvSpPr/>
            <p:nvPr/>
          </p:nvSpPr>
          <p:spPr bwMode="auto">
            <a:xfrm>
              <a:off x="-9324243" y="6584950"/>
              <a:ext cx="92075" cy="892175"/>
            </a:xfrm>
            <a:custGeom>
              <a:avLst/>
              <a:gdLst>
                <a:gd name="T0" fmla="*/ 30 w 58"/>
                <a:gd name="T1" fmla="*/ 0 h 562"/>
                <a:gd name="T2" fmla="*/ 30 w 58"/>
                <a:gd name="T3" fmla="*/ 0 h 562"/>
                <a:gd name="T4" fmla="*/ 18 w 58"/>
                <a:gd name="T5" fmla="*/ 2 h 562"/>
                <a:gd name="T6" fmla="*/ 8 w 58"/>
                <a:gd name="T7" fmla="*/ 8 h 562"/>
                <a:gd name="T8" fmla="*/ 2 w 58"/>
                <a:gd name="T9" fmla="*/ 16 h 562"/>
                <a:gd name="T10" fmla="*/ 0 w 58"/>
                <a:gd name="T11" fmla="*/ 28 h 562"/>
                <a:gd name="T12" fmla="*/ 0 w 58"/>
                <a:gd name="T13" fmla="*/ 562 h 562"/>
                <a:gd name="T14" fmla="*/ 0 w 58"/>
                <a:gd name="T15" fmla="*/ 562 h 562"/>
                <a:gd name="T16" fmla="*/ 38 w 58"/>
                <a:gd name="T17" fmla="*/ 562 h 562"/>
                <a:gd name="T18" fmla="*/ 38 w 58"/>
                <a:gd name="T19" fmla="*/ 562 h 562"/>
                <a:gd name="T20" fmla="*/ 38 w 58"/>
                <a:gd name="T21" fmla="*/ 562 h 562"/>
                <a:gd name="T22" fmla="*/ 38 w 58"/>
                <a:gd name="T23" fmla="*/ 562 h 562"/>
                <a:gd name="T24" fmla="*/ 38 w 58"/>
                <a:gd name="T25" fmla="*/ 562 h 562"/>
                <a:gd name="T26" fmla="*/ 38 w 58"/>
                <a:gd name="T27" fmla="*/ 562 h 562"/>
                <a:gd name="T28" fmla="*/ 40 w 58"/>
                <a:gd name="T29" fmla="*/ 562 h 562"/>
                <a:gd name="T30" fmla="*/ 40 w 58"/>
                <a:gd name="T31" fmla="*/ 562 h 562"/>
                <a:gd name="T32" fmla="*/ 58 w 58"/>
                <a:gd name="T33" fmla="*/ 562 h 562"/>
                <a:gd name="T34" fmla="*/ 58 w 58"/>
                <a:gd name="T35" fmla="*/ 28 h 562"/>
                <a:gd name="T36" fmla="*/ 58 w 58"/>
                <a:gd name="T37" fmla="*/ 28 h 562"/>
                <a:gd name="T38" fmla="*/ 56 w 58"/>
                <a:gd name="T39" fmla="*/ 16 h 562"/>
                <a:gd name="T40" fmla="*/ 50 w 58"/>
                <a:gd name="T41" fmla="*/ 8 h 562"/>
                <a:gd name="T42" fmla="*/ 40 w 58"/>
                <a:gd name="T43" fmla="*/ 2 h 562"/>
                <a:gd name="T44" fmla="*/ 30 w 58"/>
                <a:gd name="T45"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62">
                  <a:moveTo>
                    <a:pt x="30" y="0"/>
                  </a:moveTo>
                  <a:lnTo>
                    <a:pt x="30" y="0"/>
                  </a:lnTo>
                  <a:lnTo>
                    <a:pt x="18" y="2"/>
                  </a:lnTo>
                  <a:lnTo>
                    <a:pt x="8" y="8"/>
                  </a:lnTo>
                  <a:lnTo>
                    <a:pt x="2" y="16"/>
                  </a:lnTo>
                  <a:lnTo>
                    <a:pt x="0" y="28"/>
                  </a:lnTo>
                  <a:lnTo>
                    <a:pt x="0" y="562"/>
                  </a:lnTo>
                  <a:lnTo>
                    <a:pt x="0" y="562"/>
                  </a:lnTo>
                  <a:lnTo>
                    <a:pt x="38" y="562"/>
                  </a:lnTo>
                  <a:lnTo>
                    <a:pt x="38" y="562"/>
                  </a:lnTo>
                  <a:lnTo>
                    <a:pt x="38" y="562"/>
                  </a:lnTo>
                  <a:lnTo>
                    <a:pt x="38" y="562"/>
                  </a:lnTo>
                  <a:lnTo>
                    <a:pt x="38" y="562"/>
                  </a:lnTo>
                  <a:lnTo>
                    <a:pt x="38" y="562"/>
                  </a:lnTo>
                  <a:lnTo>
                    <a:pt x="40" y="562"/>
                  </a:lnTo>
                  <a:lnTo>
                    <a:pt x="40" y="562"/>
                  </a:lnTo>
                  <a:lnTo>
                    <a:pt x="58" y="562"/>
                  </a:lnTo>
                  <a:lnTo>
                    <a:pt x="58" y="28"/>
                  </a:lnTo>
                  <a:lnTo>
                    <a:pt x="58" y="28"/>
                  </a:lnTo>
                  <a:lnTo>
                    <a:pt x="56" y="16"/>
                  </a:lnTo>
                  <a:lnTo>
                    <a:pt x="50" y="8"/>
                  </a:lnTo>
                  <a:lnTo>
                    <a:pt x="40" y="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4" name="Freeform 87"/>
            <p:cNvSpPr>
              <a:spLocks noEditPoints="1"/>
            </p:cNvSpPr>
            <p:nvPr/>
          </p:nvSpPr>
          <p:spPr bwMode="auto">
            <a:xfrm>
              <a:off x="-9324243" y="7477125"/>
              <a:ext cx="92075" cy="996950"/>
            </a:xfrm>
            <a:custGeom>
              <a:avLst/>
              <a:gdLst>
                <a:gd name="T0" fmla="*/ 58 w 58"/>
                <a:gd name="T1" fmla="*/ 294 h 628"/>
                <a:gd name="T2" fmla="*/ 0 w 58"/>
                <a:gd name="T3" fmla="*/ 294 h 628"/>
                <a:gd name="T4" fmla="*/ 0 w 58"/>
                <a:gd name="T5" fmla="*/ 600 h 628"/>
                <a:gd name="T6" fmla="*/ 0 w 58"/>
                <a:gd name="T7" fmla="*/ 600 h 628"/>
                <a:gd name="T8" fmla="*/ 2 w 58"/>
                <a:gd name="T9" fmla="*/ 612 h 628"/>
                <a:gd name="T10" fmla="*/ 8 w 58"/>
                <a:gd name="T11" fmla="*/ 620 h 628"/>
                <a:gd name="T12" fmla="*/ 18 w 58"/>
                <a:gd name="T13" fmla="*/ 626 h 628"/>
                <a:gd name="T14" fmla="*/ 30 w 58"/>
                <a:gd name="T15" fmla="*/ 628 h 628"/>
                <a:gd name="T16" fmla="*/ 30 w 58"/>
                <a:gd name="T17" fmla="*/ 628 h 628"/>
                <a:gd name="T18" fmla="*/ 40 w 58"/>
                <a:gd name="T19" fmla="*/ 626 h 628"/>
                <a:gd name="T20" fmla="*/ 50 w 58"/>
                <a:gd name="T21" fmla="*/ 620 h 628"/>
                <a:gd name="T22" fmla="*/ 56 w 58"/>
                <a:gd name="T23" fmla="*/ 612 h 628"/>
                <a:gd name="T24" fmla="*/ 58 w 58"/>
                <a:gd name="T25" fmla="*/ 600 h 628"/>
                <a:gd name="T26" fmla="*/ 58 w 58"/>
                <a:gd name="T27" fmla="*/ 294 h 628"/>
                <a:gd name="T28" fmla="*/ 38 w 58"/>
                <a:gd name="T29" fmla="*/ 0 h 628"/>
                <a:gd name="T30" fmla="*/ 38 w 58"/>
                <a:gd name="T31" fmla="*/ 0 h 628"/>
                <a:gd name="T32" fmla="*/ 38 w 58"/>
                <a:gd name="T33" fmla="*/ 0 h 628"/>
                <a:gd name="T34" fmla="*/ 38 w 58"/>
                <a:gd name="T35" fmla="*/ 0 h 628"/>
                <a:gd name="T36" fmla="*/ 38 w 58"/>
                <a:gd name="T37" fmla="*/ 0 h 628"/>
                <a:gd name="T38" fmla="*/ 0 w 58"/>
                <a:gd name="T39" fmla="*/ 0 h 628"/>
                <a:gd name="T40" fmla="*/ 0 w 58"/>
                <a:gd name="T41" fmla="*/ 88 h 628"/>
                <a:gd name="T42" fmla="*/ 58 w 58"/>
                <a:gd name="T43" fmla="*/ 88 h 628"/>
                <a:gd name="T44" fmla="*/ 58 w 58"/>
                <a:gd name="T45" fmla="*/ 0 h 628"/>
                <a:gd name="T46" fmla="*/ 58 w 58"/>
                <a:gd name="T47" fmla="*/ 0 h 628"/>
                <a:gd name="T48" fmla="*/ 40 w 58"/>
                <a:gd name="T49" fmla="*/ 0 h 628"/>
                <a:gd name="T50" fmla="*/ 40 w 58"/>
                <a:gd name="T51" fmla="*/ 0 h 628"/>
                <a:gd name="T52" fmla="*/ 38 w 58"/>
                <a:gd name="T53"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28">
                  <a:moveTo>
                    <a:pt x="58" y="294"/>
                  </a:moveTo>
                  <a:lnTo>
                    <a:pt x="0" y="294"/>
                  </a:lnTo>
                  <a:lnTo>
                    <a:pt x="0" y="600"/>
                  </a:lnTo>
                  <a:lnTo>
                    <a:pt x="0" y="600"/>
                  </a:lnTo>
                  <a:lnTo>
                    <a:pt x="2" y="612"/>
                  </a:lnTo>
                  <a:lnTo>
                    <a:pt x="8" y="620"/>
                  </a:lnTo>
                  <a:lnTo>
                    <a:pt x="18" y="626"/>
                  </a:lnTo>
                  <a:lnTo>
                    <a:pt x="30" y="628"/>
                  </a:lnTo>
                  <a:lnTo>
                    <a:pt x="30" y="628"/>
                  </a:lnTo>
                  <a:lnTo>
                    <a:pt x="40" y="626"/>
                  </a:lnTo>
                  <a:lnTo>
                    <a:pt x="50" y="620"/>
                  </a:lnTo>
                  <a:lnTo>
                    <a:pt x="56" y="612"/>
                  </a:lnTo>
                  <a:lnTo>
                    <a:pt x="58" y="600"/>
                  </a:lnTo>
                  <a:lnTo>
                    <a:pt x="58" y="294"/>
                  </a:lnTo>
                  <a:close/>
                  <a:moveTo>
                    <a:pt x="38" y="0"/>
                  </a:moveTo>
                  <a:lnTo>
                    <a:pt x="38" y="0"/>
                  </a:lnTo>
                  <a:lnTo>
                    <a:pt x="38" y="0"/>
                  </a:lnTo>
                  <a:lnTo>
                    <a:pt x="38" y="0"/>
                  </a:lnTo>
                  <a:lnTo>
                    <a:pt x="38" y="0"/>
                  </a:lnTo>
                  <a:lnTo>
                    <a:pt x="0" y="0"/>
                  </a:lnTo>
                  <a:lnTo>
                    <a:pt x="0" y="88"/>
                  </a:lnTo>
                  <a:lnTo>
                    <a:pt x="58" y="88"/>
                  </a:lnTo>
                  <a:lnTo>
                    <a:pt x="58" y="0"/>
                  </a:lnTo>
                  <a:lnTo>
                    <a:pt x="58" y="0"/>
                  </a:lnTo>
                  <a:lnTo>
                    <a:pt x="40" y="0"/>
                  </a:lnTo>
                  <a:lnTo>
                    <a:pt x="40" y="0"/>
                  </a:lnTo>
                  <a:lnTo>
                    <a:pt x="38" y="0"/>
                  </a:lnTo>
                  <a:close/>
                </a:path>
              </a:pathLst>
            </a:custGeom>
            <a:solidFill>
              <a:srgbClr val="FDDD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5" name="Freeform 88"/>
            <p:cNvSpPr/>
            <p:nvPr/>
          </p:nvSpPr>
          <p:spPr bwMode="auto">
            <a:xfrm>
              <a:off x="-9324243" y="7943850"/>
              <a:ext cx="92075" cy="530225"/>
            </a:xfrm>
            <a:custGeom>
              <a:avLst/>
              <a:gdLst>
                <a:gd name="T0" fmla="*/ 58 w 58"/>
                <a:gd name="T1" fmla="*/ 0 h 334"/>
                <a:gd name="T2" fmla="*/ 0 w 58"/>
                <a:gd name="T3" fmla="*/ 0 h 334"/>
                <a:gd name="T4" fmla="*/ 0 w 58"/>
                <a:gd name="T5" fmla="*/ 306 h 334"/>
                <a:gd name="T6" fmla="*/ 0 w 58"/>
                <a:gd name="T7" fmla="*/ 306 h 334"/>
                <a:gd name="T8" fmla="*/ 2 w 58"/>
                <a:gd name="T9" fmla="*/ 318 h 334"/>
                <a:gd name="T10" fmla="*/ 8 w 58"/>
                <a:gd name="T11" fmla="*/ 326 h 334"/>
                <a:gd name="T12" fmla="*/ 18 w 58"/>
                <a:gd name="T13" fmla="*/ 332 h 334"/>
                <a:gd name="T14" fmla="*/ 30 w 58"/>
                <a:gd name="T15" fmla="*/ 334 h 334"/>
                <a:gd name="T16" fmla="*/ 30 w 58"/>
                <a:gd name="T17" fmla="*/ 334 h 334"/>
                <a:gd name="T18" fmla="*/ 40 w 58"/>
                <a:gd name="T19" fmla="*/ 332 h 334"/>
                <a:gd name="T20" fmla="*/ 50 w 58"/>
                <a:gd name="T21" fmla="*/ 326 h 334"/>
                <a:gd name="T22" fmla="*/ 56 w 58"/>
                <a:gd name="T23" fmla="*/ 318 h 334"/>
                <a:gd name="T24" fmla="*/ 58 w 58"/>
                <a:gd name="T25" fmla="*/ 306 h 334"/>
                <a:gd name="T26" fmla="*/ 58 w 58"/>
                <a:gd name="T2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334">
                  <a:moveTo>
                    <a:pt x="58" y="0"/>
                  </a:moveTo>
                  <a:lnTo>
                    <a:pt x="0" y="0"/>
                  </a:lnTo>
                  <a:lnTo>
                    <a:pt x="0" y="306"/>
                  </a:lnTo>
                  <a:lnTo>
                    <a:pt x="0" y="306"/>
                  </a:lnTo>
                  <a:lnTo>
                    <a:pt x="2" y="318"/>
                  </a:lnTo>
                  <a:lnTo>
                    <a:pt x="8" y="326"/>
                  </a:lnTo>
                  <a:lnTo>
                    <a:pt x="18" y="332"/>
                  </a:lnTo>
                  <a:lnTo>
                    <a:pt x="30" y="334"/>
                  </a:lnTo>
                  <a:lnTo>
                    <a:pt x="30" y="334"/>
                  </a:lnTo>
                  <a:lnTo>
                    <a:pt x="40" y="332"/>
                  </a:lnTo>
                  <a:lnTo>
                    <a:pt x="50" y="326"/>
                  </a:lnTo>
                  <a:lnTo>
                    <a:pt x="56" y="318"/>
                  </a:lnTo>
                  <a:lnTo>
                    <a:pt x="58" y="306"/>
                  </a:lnTo>
                  <a:lnTo>
                    <a:pt x="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6" name="Freeform 89"/>
            <p:cNvSpPr/>
            <p:nvPr/>
          </p:nvSpPr>
          <p:spPr bwMode="auto">
            <a:xfrm>
              <a:off x="-9324243" y="7477125"/>
              <a:ext cx="92075" cy="139700"/>
            </a:xfrm>
            <a:custGeom>
              <a:avLst/>
              <a:gdLst>
                <a:gd name="T0" fmla="*/ 38 w 58"/>
                <a:gd name="T1" fmla="*/ 0 h 88"/>
                <a:gd name="T2" fmla="*/ 38 w 58"/>
                <a:gd name="T3" fmla="*/ 0 h 88"/>
                <a:gd name="T4" fmla="*/ 38 w 58"/>
                <a:gd name="T5" fmla="*/ 0 h 88"/>
                <a:gd name="T6" fmla="*/ 38 w 58"/>
                <a:gd name="T7" fmla="*/ 0 h 88"/>
                <a:gd name="T8" fmla="*/ 38 w 58"/>
                <a:gd name="T9" fmla="*/ 0 h 88"/>
                <a:gd name="T10" fmla="*/ 0 w 58"/>
                <a:gd name="T11" fmla="*/ 0 h 88"/>
                <a:gd name="T12" fmla="*/ 0 w 58"/>
                <a:gd name="T13" fmla="*/ 88 h 88"/>
                <a:gd name="T14" fmla="*/ 58 w 58"/>
                <a:gd name="T15" fmla="*/ 88 h 88"/>
                <a:gd name="T16" fmla="*/ 58 w 58"/>
                <a:gd name="T17" fmla="*/ 0 h 88"/>
                <a:gd name="T18" fmla="*/ 58 w 58"/>
                <a:gd name="T19" fmla="*/ 0 h 88"/>
                <a:gd name="T20" fmla="*/ 40 w 58"/>
                <a:gd name="T21" fmla="*/ 0 h 88"/>
                <a:gd name="T22" fmla="*/ 40 w 58"/>
                <a:gd name="T23" fmla="*/ 0 h 88"/>
                <a:gd name="T24" fmla="*/ 38 w 58"/>
                <a:gd name="T2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88">
                  <a:moveTo>
                    <a:pt x="38" y="0"/>
                  </a:moveTo>
                  <a:lnTo>
                    <a:pt x="38" y="0"/>
                  </a:lnTo>
                  <a:lnTo>
                    <a:pt x="38" y="0"/>
                  </a:lnTo>
                  <a:lnTo>
                    <a:pt x="38" y="0"/>
                  </a:lnTo>
                  <a:lnTo>
                    <a:pt x="38" y="0"/>
                  </a:lnTo>
                  <a:lnTo>
                    <a:pt x="0" y="0"/>
                  </a:lnTo>
                  <a:lnTo>
                    <a:pt x="0" y="88"/>
                  </a:lnTo>
                  <a:lnTo>
                    <a:pt x="58" y="88"/>
                  </a:lnTo>
                  <a:lnTo>
                    <a:pt x="58" y="0"/>
                  </a:lnTo>
                  <a:lnTo>
                    <a:pt x="58" y="0"/>
                  </a:lnTo>
                  <a:lnTo>
                    <a:pt x="40" y="0"/>
                  </a:lnTo>
                  <a:lnTo>
                    <a:pt x="40"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7" name="Freeform 90"/>
            <p:cNvSpPr/>
            <p:nvPr/>
          </p:nvSpPr>
          <p:spPr bwMode="auto">
            <a:xfrm>
              <a:off x="-11803918" y="7616825"/>
              <a:ext cx="3429000" cy="127000"/>
            </a:xfrm>
            <a:custGeom>
              <a:avLst/>
              <a:gdLst>
                <a:gd name="T0" fmla="*/ 2160 w 2160"/>
                <a:gd name="T1" fmla="*/ 40 h 80"/>
                <a:gd name="T2" fmla="*/ 2160 w 2160"/>
                <a:gd name="T3" fmla="*/ 40 h 80"/>
                <a:gd name="T4" fmla="*/ 2160 w 2160"/>
                <a:gd name="T5" fmla="*/ 48 h 80"/>
                <a:gd name="T6" fmla="*/ 2158 w 2160"/>
                <a:gd name="T7" fmla="*/ 56 h 80"/>
                <a:gd name="T8" fmla="*/ 2154 w 2160"/>
                <a:gd name="T9" fmla="*/ 62 h 80"/>
                <a:gd name="T10" fmla="*/ 2148 w 2160"/>
                <a:gd name="T11" fmla="*/ 68 h 80"/>
                <a:gd name="T12" fmla="*/ 2142 w 2160"/>
                <a:gd name="T13" fmla="*/ 72 h 80"/>
                <a:gd name="T14" fmla="*/ 2136 w 2160"/>
                <a:gd name="T15" fmla="*/ 76 h 80"/>
                <a:gd name="T16" fmla="*/ 2128 w 2160"/>
                <a:gd name="T17" fmla="*/ 78 h 80"/>
                <a:gd name="T18" fmla="*/ 2120 w 2160"/>
                <a:gd name="T19" fmla="*/ 80 h 80"/>
                <a:gd name="T20" fmla="*/ 40 w 2160"/>
                <a:gd name="T21" fmla="*/ 80 h 80"/>
                <a:gd name="T22" fmla="*/ 40 w 2160"/>
                <a:gd name="T23" fmla="*/ 80 h 80"/>
                <a:gd name="T24" fmla="*/ 32 w 2160"/>
                <a:gd name="T25" fmla="*/ 78 h 80"/>
                <a:gd name="T26" fmla="*/ 24 w 2160"/>
                <a:gd name="T27" fmla="*/ 76 h 80"/>
                <a:gd name="T28" fmla="*/ 18 w 2160"/>
                <a:gd name="T29" fmla="*/ 72 h 80"/>
                <a:gd name="T30" fmla="*/ 12 w 2160"/>
                <a:gd name="T31" fmla="*/ 68 h 80"/>
                <a:gd name="T32" fmla="*/ 6 w 2160"/>
                <a:gd name="T33" fmla="*/ 62 h 80"/>
                <a:gd name="T34" fmla="*/ 4 w 2160"/>
                <a:gd name="T35" fmla="*/ 56 h 80"/>
                <a:gd name="T36" fmla="*/ 0 w 2160"/>
                <a:gd name="T37" fmla="*/ 48 h 80"/>
                <a:gd name="T38" fmla="*/ 0 w 2160"/>
                <a:gd name="T39" fmla="*/ 40 h 80"/>
                <a:gd name="T40" fmla="*/ 0 w 2160"/>
                <a:gd name="T41" fmla="*/ 40 h 80"/>
                <a:gd name="T42" fmla="*/ 0 w 2160"/>
                <a:gd name="T43" fmla="*/ 32 h 80"/>
                <a:gd name="T44" fmla="*/ 4 w 2160"/>
                <a:gd name="T45" fmla="*/ 24 h 80"/>
                <a:gd name="T46" fmla="*/ 6 w 2160"/>
                <a:gd name="T47" fmla="*/ 16 h 80"/>
                <a:gd name="T48" fmla="*/ 12 w 2160"/>
                <a:gd name="T49" fmla="*/ 10 h 80"/>
                <a:gd name="T50" fmla="*/ 18 w 2160"/>
                <a:gd name="T51" fmla="*/ 6 h 80"/>
                <a:gd name="T52" fmla="*/ 24 w 2160"/>
                <a:gd name="T53" fmla="*/ 2 h 80"/>
                <a:gd name="T54" fmla="*/ 32 w 2160"/>
                <a:gd name="T55" fmla="*/ 0 h 80"/>
                <a:gd name="T56" fmla="*/ 40 w 2160"/>
                <a:gd name="T57" fmla="*/ 0 h 80"/>
                <a:gd name="T58" fmla="*/ 2120 w 2160"/>
                <a:gd name="T59" fmla="*/ 0 h 80"/>
                <a:gd name="T60" fmla="*/ 2120 w 2160"/>
                <a:gd name="T61" fmla="*/ 0 h 80"/>
                <a:gd name="T62" fmla="*/ 2128 w 2160"/>
                <a:gd name="T63" fmla="*/ 0 h 80"/>
                <a:gd name="T64" fmla="*/ 2136 w 2160"/>
                <a:gd name="T65" fmla="*/ 2 h 80"/>
                <a:gd name="T66" fmla="*/ 2142 w 2160"/>
                <a:gd name="T67" fmla="*/ 6 h 80"/>
                <a:gd name="T68" fmla="*/ 2148 w 2160"/>
                <a:gd name="T69" fmla="*/ 10 h 80"/>
                <a:gd name="T70" fmla="*/ 2154 w 2160"/>
                <a:gd name="T71" fmla="*/ 16 h 80"/>
                <a:gd name="T72" fmla="*/ 2158 w 2160"/>
                <a:gd name="T73" fmla="*/ 24 h 80"/>
                <a:gd name="T74" fmla="*/ 2160 w 2160"/>
                <a:gd name="T75" fmla="*/ 32 h 80"/>
                <a:gd name="T76" fmla="*/ 2160 w 2160"/>
                <a:gd name="T7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60" h="80">
                  <a:moveTo>
                    <a:pt x="2160" y="40"/>
                  </a:moveTo>
                  <a:lnTo>
                    <a:pt x="2160" y="40"/>
                  </a:lnTo>
                  <a:lnTo>
                    <a:pt x="2160" y="48"/>
                  </a:lnTo>
                  <a:lnTo>
                    <a:pt x="2158" y="56"/>
                  </a:lnTo>
                  <a:lnTo>
                    <a:pt x="2154" y="62"/>
                  </a:lnTo>
                  <a:lnTo>
                    <a:pt x="2148" y="68"/>
                  </a:lnTo>
                  <a:lnTo>
                    <a:pt x="2142" y="72"/>
                  </a:lnTo>
                  <a:lnTo>
                    <a:pt x="2136" y="76"/>
                  </a:lnTo>
                  <a:lnTo>
                    <a:pt x="2128" y="78"/>
                  </a:lnTo>
                  <a:lnTo>
                    <a:pt x="2120" y="80"/>
                  </a:lnTo>
                  <a:lnTo>
                    <a:pt x="40" y="80"/>
                  </a:lnTo>
                  <a:lnTo>
                    <a:pt x="40" y="80"/>
                  </a:lnTo>
                  <a:lnTo>
                    <a:pt x="32" y="78"/>
                  </a:lnTo>
                  <a:lnTo>
                    <a:pt x="24" y="76"/>
                  </a:lnTo>
                  <a:lnTo>
                    <a:pt x="18" y="72"/>
                  </a:lnTo>
                  <a:lnTo>
                    <a:pt x="12" y="68"/>
                  </a:lnTo>
                  <a:lnTo>
                    <a:pt x="6" y="62"/>
                  </a:lnTo>
                  <a:lnTo>
                    <a:pt x="4" y="56"/>
                  </a:lnTo>
                  <a:lnTo>
                    <a:pt x="0" y="48"/>
                  </a:lnTo>
                  <a:lnTo>
                    <a:pt x="0" y="40"/>
                  </a:lnTo>
                  <a:lnTo>
                    <a:pt x="0" y="40"/>
                  </a:lnTo>
                  <a:lnTo>
                    <a:pt x="0" y="32"/>
                  </a:lnTo>
                  <a:lnTo>
                    <a:pt x="4" y="24"/>
                  </a:lnTo>
                  <a:lnTo>
                    <a:pt x="6" y="16"/>
                  </a:lnTo>
                  <a:lnTo>
                    <a:pt x="12" y="10"/>
                  </a:lnTo>
                  <a:lnTo>
                    <a:pt x="18" y="6"/>
                  </a:lnTo>
                  <a:lnTo>
                    <a:pt x="24" y="2"/>
                  </a:lnTo>
                  <a:lnTo>
                    <a:pt x="32" y="0"/>
                  </a:lnTo>
                  <a:lnTo>
                    <a:pt x="40" y="0"/>
                  </a:lnTo>
                  <a:lnTo>
                    <a:pt x="2120" y="0"/>
                  </a:lnTo>
                  <a:lnTo>
                    <a:pt x="2120" y="0"/>
                  </a:lnTo>
                  <a:lnTo>
                    <a:pt x="2128" y="0"/>
                  </a:lnTo>
                  <a:lnTo>
                    <a:pt x="2136" y="2"/>
                  </a:lnTo>
                  <a:lnTo>
                    <a:pt x="2142" y="6"/>
                  </a:lnTo>
                  <a:lnTo>
                    <a:pt x="2148" y="10"/>
                  </a:lnTo>
                  <a:lnTo>
                    <a:pt x="2154" y="16"/>
                  </a:lnTo>
                  <a:lnTo>
                    <a:pt x="2158" y="24"/>
                  </a:lnTo>
                  <a:lnTo>
                    <a:pt x="2160" y="32"/>
                  </a:lnTo>
                  <a:lnTo>
                    <a:pt x="2160" y="4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8" name="Freeform 91"/>
            <p:cNvSpPr/>
            <p:nvPr/>
          </p:nvSpPr>
          <p:spPr bwMode="auto">
            <a:xfrm>
              <a:off x="-11803918" y="7616825"/>
              <a:ext cx="3429000" cy="127000"/>
            </a:xfrm>
            <a:custGeom>
              <a:avLst/>
              <a:gdLst>
                <a:gd name="T0" fmla="*/ 2160 w 2160"/>
                <a:gd name="T1" fmla="*/ 40 h 80"/>
                <a:gd name="T2" fmla="*/ 2160 w 2160"/>
                <a:gd name="T3" fmla="*/ 40 h 80"/>
                <a:gd name="T4" fmla="*/ 2160 w 2160"/>
                <a:gd name="T5" fmla="*/ 48 h 80"/>
                <a:gd name="T6" fmla="*/ 2158 w 2160"/>
                <a:gd name="T7" fmla="*/ 56 h 80"/>
                <a:gd name="T8" fmla="*/ 2154 w 2160"/>
                <a:gd name="T9" fmla="*/ 62 h 80"/>
                <a:gd name="T10" fmla="*/ 2148 w 2160"/>
                <a:gd name="T11" fmla="*/ 68 h 80"/>
                <a:gd name="T12" fmla="*/ 2142 w 2160"/>
                <a:gd name="T13" fmla="*/ 72 h 80"/>
                <a:gd name="T14" fmla="*/ 2136 w 2160"/>
                <a:gd name="T15" fmla="*/ 76 h 80"/>
                <a:gd name="T16" fmla="*/ 2128 w 2160"/>
                <a:gd name="T17" fmla="*/ 78 h 80"/>
                <a:gd name="T18" fmla="*/ 2120 w 2160"/>
                <a:gd name="T19" fmla="*/ 80 h 80"/>
                <a:gd name="T20" fmla="*/ 40 w 2160"/>
                <a:gd name="T21" fmla="*/ 80 h 80"/>
                <a:gd name="T22" fmla="*/ 40 w 2160"/>
                <a:gd name="T23" fmla="*/ 80 h 80"/>
                <a:gd name="T24" fmla="*/ 32 w 2160"/>
                <a:gd name="T25" fmla="*/ 78 h 80"/>
                <a:gd name="T26" fmla="*/ 24 w 2160"/>
                <a:gd name="T27" fmla="*/ 76 h 80"/>
                <a:gd name="T28" fmla="*/ 18 w 2160"/>
                <a:gd name="T29" fmla="*/ 72 h 80"/>
                <a:gd name="T30" fmla="*/ 12 w 2160"/>
                <a:gd name="T31" fmla="*/ 68 h 80"/>
                <a:gd name="T32" fmla="*/ 6 w 2160"/>
                <a:gd name="T33" fmla="*/ 62 h 80"/>
                <a:gd name="T34" fmla="*/ 4 w 2160"/>
                <a:gd name="T35" fmla="*/ 56 h 80"/>
                <a:gd name="T36" fmla="*/ 0 w 2160"/>
                <a:gd name="T37" fmla="*/ 48 h 80"/>
                <a:gd name="T38" fmla="*/ 0 w 2160"/>
                <a:gd name="T39" fmla="*/ 40 h 80"/>
                <a:gd name="T40" fmla="*/ 0 w 2160"/>
                <a:gd name="T41" fmla="*/ 40 h 80"/>
                <a:gd name="T42" fmla="*/ 0 w 2160"/>
                <a:gd name="T43" fmla="*/ 32 h 80"/>
                <a:gd name="T44" fmla="*/ 4 w 2160"/>
                <a:gd name="T45" fmla="*/ 24 h 80"/>
                <a:gd name="T46" fmla="*/ 6 w 2160"/>
                <a:gd name="T47" fmla="*/ 16 h 80"/>
                <a:gd name="T48" fmla="*/ 12 w 2160"/>
                <a:gd name="T49" fmla="*/ 10 h 80"/>
                <a:gd name="T50" fmla="*/ 18 w 2160"/>
                <a:gd name="T51" fmla="*/ 6 h 80"/>
                <a:gd name="T52" fmla="*/ 24 w 2160"/>
                <a:gd name="T53" fmla="*/ 2 h 80"/>
                <a:gd name="T54" fmla="*/ 32 w 2160"/>
                <a:gd name="T55" fmla="*/ 0 h 80"/>
                <a:gd name="T56" fmla="*/ 40 w 2160"/>
                <a:gd name="T57" fmla="*/ 0 h 80"/>
                <a:gd name="T58" fmla="*/ 2120 w 2160"/>
                <a:gd name="T59" fmla="*/ 0 h 80"/>
                <a:gd name="T60" fmla="*/ 2120 w 2160"/>
                <a:gd name="T61" fmla="*/ 0 h 80"/>
                <a:gd name="T62" fmla="*/ 2128 w 2160"/>
                <a:gd name="T63" fmla="*/ 0 h 80"/>
                <a:gd name="T64" fmla="*/ 2136 w 2160"/>
                <a:gd name="T65" fmla="*/ 2 h 80"/>
                <a:gd name="T66" fmla="*/ 2142 w 2160"/>
                <a:gd name="T67" fmla="*/ 6 h 80"/>
                <a:gd name="T68" fmla="*/ 2148 w 2160"/>
                <a:gd name="T69" fmla="*/ 10 h 80"/>
                <a:gd name="T70" fmla="*/ 2154 w 2160"/>
                <a:gd name="T71" fmla="*/ 16 h 80"/>
                <a:gd name="T72" fmla="*/ 2158 w 2160"/>
                <a:gd name="T73" fmla="*/ 24 h 80"/>
                <a:gd name="T74" fmla="*/ 2160 w 2160"/>
                <a:gd name="T75" fmla="*/ 32 h 80"/>
                <a:gd name="T76" fmla="*/ 2160 w 2160"/>
                <a:gd name="T77"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60" h="80">
                  <a:moveTo>
                    <a:pt x="2160" y="40"/>
                  </a:moveTo>
                  <a:lnTo>
                    <a:pt x="2160" y="40"/>
                  </a:lnTo>
                  <a:lnTo>
                    <a:pt x="2160" y="48"/>
                  </a:lnTo>
                  <a:lnTo>
                    <a:pt x="2158" y="56"/>
                  </a:lnTo>
                  <a:lnTo>
                    <a:pt x="2154" y="62"/>
                  </a:lnTo>
                  <a:lnTo>
                    <a:pt x="2148" y="68"/>
                  </a:lnTo>
                  <a:lnTo>
                    <a:pt x="2142" y="72"/>
                  </a:lnTo>
                  <a:lnTo>
                    <a:pt x="2136" y="76"/>
                  </a:lnTo>
                  <a:lnTo>
                    <a:pt x="2128" y="78"/>
                  </a:lnTo>
                  <a:lnTo>
                    <a:pt x="2120" y="80"/>
                  </a:lnTo>
                  <a:lnTo>
                    <a:pt x="40" y="80"/>
                  </a:lnTo>
                  <a:lnTo>
                    <a:pt x="40" y="80"/>
                  </a:lnTo>
                  <a:lnTo>
                    <a:pt x="32" y="78"/>
                  </a:lnTo>
                  <a:lnTo>
                    <a:pt x="24" y="76"/>
                  </a:lnTo>
                  <a:lnTo>
                    <a:pt x="18" y="72"/>
                  </a:lnTo>
                  <a:lnTo>
                    <a:pt x="12" y="68"/>
                  </a:lnTo>
                  <a:lnTo>
                    <a:pt x="6" y="62"/>
                  </a:lnTo>
                  <a:lnTo>
                    <a:pt x="4" y="56"/>
                  </a:lnTo>
                  <a:lnTo>
                    <a:pt x="0" y="48"/>
                  </a:lnTo>
                  <a:lnTo>
                    <a:pt x="0" y="40"/>
                  </a:lnTo>
                  <a:lnTo>
                    <a:pt x="0" y="40"/>
                  </a:lnTo>
                  <a:lnTo>
                    <a:pt x="0" y="32"/>
                  </a:lnTo>
                  <a:lnTo>
                    <a:pt x="4" y="24"/>
                  </a:lnTo>
                  <a:lnTo>
                    <a:pt x="6" y="16"/>
                  </a:lnTo>
                  <a:lnTo>
                    <a:pt x="12" y="10"/>
                  </a:lnTo>
                  <a:lnTo>
                    <a:pt x="18" y="6"/>
                  </a:lnTo>
                  <a:lnTo>
                    <a:pt x="24" y="2"/>
                  </a:lnTo>
                  <a:lnTo>
                    <a:pt x="32" y="0"/>
                  </a:lnTo>
                  <a:lnTo>
                    <a:pt x="40" y="0"/>
                  </a:lnTo>
                  <a:lnTo>
                    <a:pt x="2120" y="0"/>
                  </a:lnTo>
                  <a:lnTo>
                    <a:pt x="2120" y="0"/>
                  </a:lnTo>
                  <a:lnTo>
                    <a:pt x="2128" y="0"/>
                  </a:lnTo>
                  <a:lnTo>
                    <a:pt x="2136" y="2"/>
                  </a:lnTo>
                  <a:lnTo>
                    <a:pt x="2142" y="6"/>
                  </a:lnTo>
                  <a:lnTo>
                    <a:pt x="2148" y="10"/>
                  </a:lnTo>
                  <a:lnTo>
                    <a:pt x="2154" y="16"/>
                  </a:lnTo>
                  <a:lnTo>
                    <a:pt x="2158" y="24"/>
                  </a:lnTo>
                  <a:lnTo>
                    <a:pt x="2160" y="32"/>
                  </a:lnTo>
                  <a:lnTo>
                    <a:pt x="2160" y="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49" name="Freeform 92"/>
            <p:cNvSpPr/>
            <p:nvPr/>
          </p:nvSpPr>
          <p:spPr bwMode="auto">
            <a:xfrm>
              <a:off x="-11803918" y="8715375"/>
              <a:ext cx="3429000" cy="212725"/>
            </a:xfrm>
            <a:custGeom>
              <a:avLst/>
              <a:gdLst>
                <a:gd name="T0" fmla="*/ 2160 w 2160"/>
                <a:gd name="T1" fmla="*/ 68 h 134"/>
                <a:gd name="T2" fmla="*/ 2160 w 2160"/>
                <a:gd name="T3" fmla="*/ 68 h 134"/>
                <a:gd name="T4" fmla="*/ 2158 w 2160"/>
                <a:gd name="T5" fmla="*/ 82 h 134"/>
                <a:gd name="T6" fmla="*/ 2154 w 2160"/>
                <a:gd name="T7" fmla="*/ 94 h 134"/>
                <a:gd name="T8" fmla="*/ 2148 w 2160"/>
                <a:gd name="T9" fmla="*/ 106 h 134"/>
                <a:gd name="T10" fmla="*/ 2140 w 2160"/>
                <a:gd name="T11" fmla="*/ 116 h 134"/>
                <a:gd name="T12" fmla="*/ 2130 w 2160"/>
                <a:gd name="T13" fmla="*/ 124 h 134"/>
                <a:gd name="T14" fmla="*/ 2120 w 2160"/>
                <a:gd name="T15" fmla="*/ 130 h 134"/>
                <a:gd name="T16" fmla="*/ 2106 w 2160"/>
                <a:gd name="T17" fmla="*/ 134 h 134"/>
                <a:gd name="T18" fmla="*/ 2092 w 2160"/>
                <a:gd name="T19" fmla="*/ 134 h 134"/>
                <a:gd name="T20" fmla="*/ 68 w 2160"/>
                <a:gd name="T21" fmla="*/ 134 h 134"/>
                <a:gd name="T22" fmla="*/ 68 w 2160"/>
                <a:gd name="T23" fmla="*/ 134 h 134"/>
                <a:gd name="T24" fmla="*/ 54 w 2160"/>
                <a:gd name="T25" fmla="*/ 134 h 134"/>
                <a:gd name="T26" fmla="*/ 42 w 2160"/>
                <a:gd name="T27" fmla="*/ 130 h 134"/>
                <a:gd name="T28" fmla="*/ 30 w 2160"/>
                <a:gd name="T29" fmla="*/ 124 h 134"/>
                <a:gd name="T30" fmla="*/ 20 w 2160"/>
                <a:gd name="T31" fmla="*/ 116 h 134"/>
                <a:gd name="T32" fmla="*/ 12 w 2160"/>
                <a:gd name="T33" fmla="*/ 106 h 134"/>
                <a:gd name="T34" fmla="*/ 6 w 2160"/>
                <a:gd name="T35" fmla="*/ 94 h 134"/>
                <a:gd name="T36" fmla="*/ 2 w 2160"/>
                <a:gd name="T37" fmla="*/ 82 h 134"/>
                <a:gd name="T38" fmla="*/ 0 w 2160"/>
                <a:gd name="T39" fmla="*/ 68 h 134"/>
                <a:gd name="T40" fmla="*/ 0 w 2160"/>
                <a:gd name="T41" fmla="*/ 68 h 134"/>
                <a:gd name="T42" fmla="*/ 2 w 2160"/>
                <a:gd name="T43" fmla="*/ 54 h 134"/>
                <a:gd name="T44" fmla="*/ 6 w 2160"/>
                <a:gd name="T45" fmla="*/ 42 h 134"/>
                <a:gd name="T46" fmla="*/ 12 w 2160"/>
                <a:gd name="T47" fmla="*/ 30 h 134"/>
                <a:gd name="T48" fmla="*/ 20 w 2160"/>
                <a:gd name="T49" fmla="*/ 20 h 134"/>
                <a:gd name="T50" fmla="*/ 30 w 2160"/>
                <a:gd name="T51" fmla="*/ 12 h 134"/>
                <a:gd name="T52" fmla="*/ 42 w 2160"/>
                <a:gd name="T53" fmla="*/ 6 h 134"/>
                <a:gd name="T54" fmla="*/ 54 w 2160"/>
                <a:gd name="T55" fmla="*/ 2 h 134"/>
                <a:gd name="T56" fmla="*/ 68 w 2160"/>
                <a:gd name="T57" fmla="*/ 0 h 134"/>
                <a:gd name="T58" fmla="*/ 2092 w 2160"/>
                <a:gd name="T59" fmla="*/ 0 h 134"/>
                <a:gd name="T60" fmla="*/ 2092 w 2160"/>
                <a:gd name="T61" fmla="*/ 0 h 134"/>
                <a:gd name="T62" fmla="*/ 2106 w 2160"/>
                <a:gd name="T63" fmla="*/ 2 h 134"/>
                <a:gd name="T64" fmla="*/ 2120 w 2160"/>
                <a:gd name="T65" fmla="*/ 6 h 134"/>
                <a:gd name="T66" fmla="*/ 2130 w 2160"/>
                <a:gd name="T67" fmla="*/ 12 h 134"/>
                <a:gd name="T68" fmla="*/ 2140 w 2160"/>
                <a:gd name="T69" fmla="*/ 20 h 134"/>
                <a:gd name="T70" fmla="*/ 2148 w 2160"/>
                <a:gd name="T71" fmla="*/ 30 h 134"/>
                <a:gd name="T72" fmla="*/ 2154 w 2160"/>
                <a:gd name="T73" fmla="*/ 42 h 134"/>
                <a:gd name="T74" fmla="*/ 2158 w 2160"/>
                <a:gd name="T75" fmla="*/ 54 h 134"/>
                <a:gd name="T76" fmla="*/ 2160 w 2160"/>
                <a:gd name="T77" fmla="*/ 68 h 134"/>
                <a:gd name="T78" fmla="*/ 2160 w 2160"/>
                <a:gd name="T79" fmla="*/ 6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60" h="134">
                  <a:moveTo>
                    <a:pt x="2160" y="68"/>
                  </a:moveTo>
                  <a:lnTo>
                    <a:pt x="2160" y="68"/>
                  </a:lnTo>
                  <a:lnTo>
                    <a:pt x="2158" y="82"/>
                  </a:lnTo>
                  <a:lnTo>
                    <a:pt x="2154" y="94"/>
                  </a:lnTo>
                  <a:lnTo>
                    <a:pt x="2148" y="106"/>
                  </a:lnTo>
                  <a:lnTo>
                    <a:pt x="2140" y="116"/>
                  </a:lnTo>
                  <a:lnTo>
                    <a:pt x="2130" y="124"/>
                  </a:lnTo>
                  <a:lnTo>
                    <a:pt x="2120" y="130"/>
                  </a:lnTo>
                  <a:lnTo>
                    <a:pt x="2106" y="134"/>
                  </a:lnTo>
                  <a:lnTo>
                    <a:pt x="2092" y="134"/>
                  </a:lnTo>
                  <a:lnTo>
                    <a:pt x="68" y="134"/>
                  </a:lnTo>
                  <a:lnTo>
                    <a:pt x="68" y="134"/>
                  </a:lnTo>
                  <a:lnTo>
                    <a:pt x="54" y="134"/>
                  </a:lnTo>
                  <a:lnTo>
                    <a:pt x="42" y="130"/>
                  </a:lnTo>
                  <a:lnTo>
                    <a:pt x="30" y="124"/>
                  </a:lnTo>
                  <a:lnTo>
                    <a:pt x="20" y="116"/>
                  </a:lnTo>
                  <a:lnTo>
                    <a:pt x="12" y="106"/>
                  </a:lnTo>
                  <a:lnTo>
                    <a:pt x="6" y="94"/>
                  </a:lnTo>
                  <a:lnTo>
                    <a:pt x="2" y="82"/>
                  </a:lnTo>
                  <a:lnTo>
                    <a:pt x="0" y="68"/>
                  </a:lnTo>
                  <a:lnTo>
                    <a:pt x="0" y="68"/>
                  </a:lnTo>
                  <a:lnTo>
                    <a:pt x="2" y="54"/>
                  </a:lnTo>
                  <a:lnTo>
                    <a:pt x="6" y="42"/>
                  </a:lnTo>
                  <a:lnTo>
                    <a:pt x="12" y="30"/>
                  </a:lnTo>
                  <a:lnTo>
                    <a:pt x="20" y="20"/>
                  </a:lnTo>
                  <a:lnTo>
                    <a:pt x="30" y="12"/>
                  </a:lnTo>
                  <a:lnTo>
                    <a:pt x="42" y="6"/>
                  </a:lnTo>
                  <a:lnTo>
                    <a:pt x="54" y="2"/>
                  </a:lnTo>
                  <a:lnTo>
                    <a:pt x="68" y="0"/>
                  </a:lnTo>
                  <a:lnTo>
                    <a:pt x="2092" y="0"/>
                  </a:lnTo>
                  <a:lnTo>
                    <a:pt x="2092" y="0"/>
                  </a:lnTo>
                  <a:lnTo>
                    <a:pt x="2106" y="2"/>
                  </a:lnTo>
                  <a:lnTo>
                    <a:pt x="2120" y="6"/>
                  </a:lnTo>
                  <a:lnTo>
                    <a:pt x="2130" y="12"/>
                  </a:lnTo>
                  <a:lnTo>
                    <a:pt x="2140" y="20"/>
                  </a:lnTo>
                  <a:lnTo>
                    <a:pt x="2148" y="30"/>
                  </a:lnTo>
                  <a:lnTo>
                    <a:pt x="2154" y="42"/>
                  </a:lnTo>
                  <a:lnTo>
                    <a:pt x="2158" y="54"/>
                  </a:lnTo>
                  <a:lnTo>
                    <a:pt x="2160" y="68"/>
                  </a:lnTo>
                  <a:lnTo>
                    <a:pt x="2160" y="6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50" name="Rectangle 93"/>
            <p:cNvSpPr>
              <a:spLocks noChangeArrowheads="1"/>
            </p:cNvSpPr>
            <p:nvPr/>
          </p:nvSpPr>
          <p:spPr bwMode="auto">
            <a:xfrm>
              <a:off x="-11346718" y="7632700"/>
              <a:ext cx="95250"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1" name="Rectangle 94"/>
            <p:cNvSpPr>
              <a:spLocks noChangeArrowheads="1"/>
            </p:cNvSpPr>
            <p:nvPr/>
          </p:nvSpPr>
          <p:spPr bwMode="auto">
            <a:xfrm>
              <a:off x="-11346718" y="7632700"/>
              <a:ext cx="95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2" name="Rectangle 95"/>
            <p:cNvSpPr>
              <a:spLocks noChangeArrowheads="1"/>
            </p:cNvSpPr>
            <p:nvPr/>
          </p:nvSpPr>
          <p:spPr bwMode="auto">
            <a:xfrm>
              <a:off x="-8927368" y="7632700"/>
              <a:ext cx="98425" cy="1295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3" name="Rectangle 96"/>
            <p:cNvSpPr>
              <a:spLocks noChangeArrowheads="1"/>
            </p:cNvSpPr>
            <p:nvPr/>
          </p:nvSpPr>
          <p:spPr bwMode="auto">
            <a:xfrm>
              <a:off x="-8927368" y="7632700"/>
              <a:ext cx="984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4" name="Rectangle 97"/>
            <p:cNvSpPr>
              <a:spLocks noChangeArrowheads="1"/>
            </p:cNvSpPr>
            <p:nvPr/>
          </p:nvSpPr>
          <p:spPr bwMode="auto">
            <a:xfrm>
              <a:off x="-10740293" y="7743825"/>
              <a:ext cx="53975" cy="200025"/>
            </a:xfrm>
            <a:prstGeom prst="rect">
              <a:avLst/>
            </a:prstGeom>
            <a:solidFill>
              <a:srgbClr val="D08A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5" name="Rectangle 98"/>
            <p:cNvSpPr>
              <a:spLocks noChangeArrowheads="1"/>
            </p:cNvSpPr>
            <p:nvPr/>
          </p:nvSpPr>
          <p:spPr bwMode="auto">
            <a:xfrm>
              <a:off x="-10740293"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6" name="Rectangle 99"/>
            <p:cNvSpPr>
              <a:spLocks noChangeArrowheads="1"/>
            </p:cNvSpPr>
            <p:nvPr/>
          </p:nvSpPr>
          <p:spPr bwMode="auto">
            <a:xfrm>
              <a:off x="-10686318" y="7743825"/>
              <a:ext cx="57150" cy="20002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7" name="Rectangle 100"/>
            <p:cNvSpPr>
              <a:spLocks noChangeArrowheads="1"/>
            </p:cNvSpPr>
            <p:nvPr/>
          </p:nvSpPr>
          <p:spPr bwMode="auto">
            <a:xfrm>
              <a:off x="-10686318" y="7743825"/>
              <a:ext cx="571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8" name="Rectangle 101"/>
            <p:cNvSpPr>
              <a:spLocks noChangeArrowheads="1"/>
            </p:cNvSpPr>
            <p:nvPr/>
          </p:nvSpPr>
          <p:spPr bwMode="auto">
            <a:xfrm>
              <a:off x="-10978418" y="7743825"/>
              <a:ext cx="146050" cy="200025"/>
            </a:xfrm>
            <a:prstGeom prst="rect">
              <a:avLst/>
            </a:prstGeom>
            <a:solidFill>
              <a:srgbClr val="D08A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59" name="Rectangle 102"/>
            <p:cNvSpPr>
              <a:spLocks noChangeArrowheads="1"/>
            </p:cNvSpPr>
            <p:nvPr/>
          </p:nvSpPr>
          <p:spPr bwMode="auto">
            <a:xfrm>
              <a:off x="-10978418" y="7743825"/>
              <a:ext cx="1460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0" name="Rectangle 103"/>
            <p:cNvSpPr>
              <a:spLocks noChangeArrowheads="1"/>
            </p:cNvSpPr>
            <p:nvPr/>
          </p:nvSpPr>
          <p:spPr bwMode="auto">
            <a:xfrm>
              <a:off x="-11032393" y="7743825"/>
              <a:ext cx="53975" cy="20002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1" name="Rectangle 104"/>
            <p:cNvSpPr>
              <a:spLocks noChangeArrowheads="1"/>
            </p:cNvSpPr>
            <p:nvPr/>
          </p:nvSpPr>
          <p:spPr bwMode="auto">
            <a:xfrm>
              <a:off x="-11032393"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2" name="Rectangle 105"/>
            <p:cNvSpPr>
              <a:spLocks noChangeArrowheads="1"/>
            </p:cNvSpPr>
            <p:nvPr/>
          </p:nvSpPr>
          <p:spPr bwMode="auto">
            <a:xfrm>
              <a:off x="-10832368" y="7743825"/>
              <a:ext cx="92075" cy="200025"/>
            </a:xfrm>
            <a:prstGeom prst="rect">
              <a:avLst/>
            </a:prstGeom>
            <a:solidFill>
              <a:srgbClr val="D2B3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3" name="Rectangle 106"/>
            <p:cNvSpPr>
              <a:spLocks noChangeArrowheads="1"/>
            </p:cNvSpPr>
            <p:nvPr/>
          </p:nvSpPr>
          <p:spPr bwMode="auto">
            <a:xfrm>
              <a:off x="-10832368" y="7743825"/>
              <a:ext cx="920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4" name="Freeform 107"/>
            <p:cNvSpPr/>
            <p:nvPr/>
          </p:nvSpPr>
          <p:spPr bwMode="auto">
            <a:xfrm>
              <a:off x="-11032393" y="7743825"/>
              <a:ext cx="403225" cy="0"/>
            </a:xfrm>
            <a:custGeom>
              <a:avLst/>
              <a:gdLst>
                <a:gd name="T0" fmla="*/ 254 w 254"/>
                <a:gd name="T1" fmla="*/ 0 w 254"/>
                <a:gd name="T2" fmla="*/ 34 w 254"/>
                <a:gd name="T3" fmla="*/ 126 w 254"/>
                <a:gd name="T4" fmla="*/ 184 w 254"/>
                <a:gd name="T5" fmla="*/ 218 w 254"/>
                <a:gd name="T6" fmla="*/ 254 w 254"/>
              </a:gdLst>
              <a:ahLst/>
              <a:cxnLst>
                <a:cxn ang="0">
                  <a:pos x="T0" y="0"/>
                </a:cxn>
                <a:cxn ang="0">
                  <a:pos x="T1" y="0"/>
                </a:cxn>
                <a:cxn ang="0">
                  <a:pos x="T2" y="0"/>
                </a:cxn>
                <a:cxn ang="0">
                  <a:pos x="T3" y="0"/>
                </a:cxn>
                <a:cxn ang="0">
                  <a:pos x="T4" y="0"/>
                </a:cxn>
                <a:cxn ang="0">
                  <a:pos x="T5" y="0"/>
                </a:cxn>
                <a:cxn ang="0">
                  <a:pos x="T6" y="0"/>
                </a:cxn>
              </a:cxnLst>
              <a:rect l="0" t="0" r="r" b="b"/>
              <a:pathLst>
                <a:path w="254">
                  <a:moveTo>
                    <a:pt x="254" y="0"/>
                  </a:moveTo>
                  <a:lnTo>
                    <a:pt x="0" y="0"/>
                  </a:lnTo>
                  <a:lnTo>
                    <a:pt x="34" y="0"/>
                  </a:lnTo>
                  <a:lnTo>
                    <a:pt x="126" y="0"/>
                  </a:lnTo>
                  <a:lnTo>
                    <a:pt x="184" y="0"/>
                  </a:lnTo>
                  <a:lnTo>
                    <a:pt x="218" y="0"/>
                  </a:lnTo>
                  <a:lnTo>
                    <a:pt x="254" y="0"/>
                  </a:lnTo>
                  <a:close/>
                </a:path>
              </a:pathLst>
            </a:custGeom>
            <a:solidFill>
              <a:srgbClr val="D4CEC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65" name="Freeform 108"/>
            <p:cNvSpPr/>
            <p:nvPr/>
          </p:nvSpPr>
          <p:spPr bwMode="auto">
            <a:xfrm>
              <a:off x="-11032393" y="7743825"/>
              <a:ext cx="403225" cy="0"/>
            </a:xfrm>
            <a:custGeom>
              <a:avLst/>
              <a:gdLst>
                <a:gd name="T0" fmla="*/ 254 w 254"/>
                <a:gd name="T1" fmla="*/ 0 w 254"/>
                <a:gd name="T2" fmla="*/ 34 w 254"/>
                <a:gd name="T3" fmla="*/ 126 w 254"/>
                <a:gd name="T4" fmla="*/ 184 w 254"/>
                <a:gd name="T5" fmla="*/ 218 w 254"/>
                <a:gd name="T6" fmla="*/ 254 w 254"/>
              </a:gdLst>
              <a:ahLst/>
              <a:cxnLst>
                <a:cxn ang="0">
                  <a:pos x="T0" y="0"/>
                </a:cxn>
                <a:cxn ang="0">
                  <a:pos x="T1" y="0"/>
                </a:cxn>
                <a:cxn ang="0">
                  <a:pos x="T2" y="0"/>
                </a:cxn>
                <a:cxn ang="0">
                  <a:pos x="T3" y="0"/>
                </a:cxn>
                <a:cxn ang="0">
                  <a:pos x="T4" y="0"/>
                </a:cxn>
                <a:cxn ang="0">
                  <a:pos x="T5" y="0"/>
                </a:cxn>
                <a:cxn ang="0">
                  <a:pos x="T6" y="0"/>
                </a:cxn>
              </a:cxnLst>
              <a:rect l="0" t="0" r="r" b="b"/>
              <a:pathLst>
                <a:path w="254">
                  <a:moveTo>
                    <a:pt x="254" y="0"/>
                  </a:moveTo>
                  <a:lnTo>
                    <a:pt x="0" y="0"/>
                  </a:lnTo>
                  <a:lnTo>
                    <a:pt x="34" y="0"/>
                  </a:lnTo>
                  <a:lnTo>
                    <a:pt x="126" y="0"/>
                  </a:lnTo>
                  <a:lnTo>
                    <a:pt x="184" y="0"/>
                  </a:lnTo>
                  <a:lnTo>
                    <a:pt x="218"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66" name="Rectangle 109"/>
            <p:cNvSpPr>
              <a:spLocks noChangeArrowheads="1"/>
            </p:cNvSpPr>
            <p:nvPr/>
          </p:nvSpPr>
          <p:spPr bwMode="auto">
            <a:xfrm>
              <a:off x="-11353068" y="7743825"/>
              <a:ext cx="6350" cy="412750"/>
            </a:xfrm>
            <a:prstGeom prst="rect">
              <a:avLst/>
            </a:prstGeom>
            <a:solidFill>
              <a:srgbClr val="403F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7" name="Rectangle 110"/>
            <p:cNvSpPr>
              <a:spLocks noChangeArrowheads="1"/>
            </p:cNvSpPr>
            <p:nvPr/>
          </p:nvSpPr>
          <p:spPr bwMode="auto">
            <a:xfrm>
              <a:off x="-11353068" y="7743825"/>
              <a:ext cx="63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8" name="Rectangle 111"/>
            <p:cNvSpPr>
              <a:spLocks noChangeArrowheads="1"/>
            </p:cNvSpPr>
            <p:nvPr/>
          </p:nvSpPr>
          <p:spPr bwMode="auto">
            <a:xfrm>
              <a:off x="-11346718" y="7743825"/>
              <a:ext cx="95250" cy="412750"/>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69" name="Rectangle 112"/>
            <p:cNvSpPr>
              <a:spLocks noChangeArrowheads="1"/>
            </p:cNvSpPr>
            <p:nvPr/>
          </p:nvSpPr>
          <p:spPr bwMode="auto">
            <a:xfrm>
              <a:off x="-11346718" y="7743825"/>
              <a:ext cx="952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0" name="Rectangle 113"/>
            <p:cNvSpPr>
              <a:spLocks noChangeArrowheads="1"/>
            </p:cNvSpPr>
            <p:nvPr/>
          </p:nvSpPr>
          <p:spPr bwMode="auto">
            <a:xfrm>
              <a:off x="-8828943" y="7743825"/>
              <a:ext cx="1588" cy="412750"/>
            </a:xfrm>
            <a:prstGeom prst="rect">
              <a:avLst/>
            </a:prstGeom>
            <a:solidFill>
              <a:srgbClr val="403F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1" name="Rectangle 114"/>
            <p:cNvSpPr>
              <a:spLocks noChangeArrowheads="1"/>
            </p:cNvSpPr>
            <p:nvPr/>
          </p:nvSpPr>
          <p:spPr bwMode="auto">
            <a:xfrm>
              <a:off x="-8828943" y="7743825"/>
              <a:ext cx="15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2" name="Rectangle 115"/>
            <p:cNvSpPr>
              <a:spLocks noChangeArrowheads="1"/>
            </p:cNvSpPr>
            <p:nvPr/>
          </p:nvSpPr>
          <p:spPr bwMode="auto">
            <a:xfrm>
              <a:off x="-8930543" y="7743825"/>
              <a:ext cx="3175" cy="412750"/>
            </a:xfrm>
            <a:prstGeom prst="rect">
              <a:avLst/>
            </a:prstGeom>
            <a:solidFill>
              <a:srgbClr val="403F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3" name="Rectangle 116"/>
            <p:cNvSpPr>
              <a:spLocks noChangeArrowheads="1"/>
            </p:cNvSpPr>
            <p:nvPr/>
          </p:nvSpPr>
          <p:spPr bwMode="auto">
            <a:xfrm>
              <a:off x="-8930543" y="7743825"/>
              <a:ext cx="31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4" name="Rectangle 117"/>
            <p:cNvSpPr>
              <a:spLocks noChangeArrowheads="1"/>
            </p:cNvSpPr>
            <p:nvPr/>
          </p:nvSpPr>
          <p:spPr bwMode="auto">
            <a:xfrm>
              <a:off x="-8927368" y="7743825"/>
              <a:ext cx="98425" cy="412750"/>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5" name="Rectangle 118"/>
            <p:cNvSpPr>
              <a:spLocks noChangeArrowheads="1"/>
            </p:cNvSpPr>
            <p:nvPr/>
          </p:nvSpPr>
          <p:spPr bwMode="auto">
            <a:xfrm>
              <a:off x="-8927368" y="7743825"/>
              <a:ext cx="984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6" name="Rectangle 119"/>
            <p:cNvSpPr>
              <a:spLocks noChangeArrowheads="1"/>
            </p:cNvSpPr>
            <p:nvPr/>
          </p:nvSpPr>
          <p:spPr bwMode="auto">
            <a:xfrm>
              <a:off x="-9883043" y="7743825"/>
              <a:ext cx="1588" cy="200025"/>
            </a:xfrm>
            <a:prstGeom prst="rect">
              <a:avLst/>
            </a:prstGeom>
            <a:solidFill>
              <a:srgbClr val="403F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7" name="Rectangle 120"/>
            <p:cNvSpPr>
              <a:spLocks noChangeArrowheads="1"/>
            </p:cNvSpPr>
            <p:nvPr/>
          </p:nvSpPr>
          <p:spPr bwMode="auto">
            <a:xfrm>
              <a:off x="-9883043" y="7743825"/>
              <a:ext cx="15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78" name="Freeform 121"/>
            <p:cNvSpPr>
              <a:spLocks noEditPoints="1"/>
            </p:cNvSpPr>
            <p:nvPr/>
          </p:nvSpPr>
          <p:spPr bwMode="auto">
            <a:xfrm>
              <a:off x="-10229118" y="7743825"/>
              <a:ext cx="292100" cy="200025"/>
            </a:xfrm>
            <a:custGeom>
              <a:avLst/>
              <a:gdLst>
                <a:gd name="T0" fmla="*/ 92 w 184"/>
                <a:gd name="T1" fmla="*/ 0 h 126"/>
                <a:gd name="T2" fmla="*/ 0 w 184"/>
                <a:gd name="T3" fmla="*/ 0 h 126"/>
                <a:gd name="T4" fmla="*/ 0 w 184"/>
                <a:gd name="T5" fmla="*/ 126 h 126"/>
                <a:gd name="T6" fmla="*/ 92 w 184"/>
                <a:gd name="T7" fmla="*/ 126 h 126"/>
                <a:gd name="T8" fmla="*/ 92 w 184"/>
                <a:gd name="T9" fmla="*/ 0 h 126"/>
                <a:gd name="T10" fmla="*/ 184 w 184"/>
                <a:gd name="T11" fmla="*/ 0 h 126"/>
                <a:gd name="T12" fmla="*/ 150 w 184"/>
                <a:gd name="T13" fmla="*/ 0 h 126"/>
                <a:gd name="T14" fmla="*/ 150 w 184"/>
                <a:gd name="T15" fmla="*/ 126 h 126"/>
                <a:gd name="T16" fmla="*/ 184 w 184"/>
                <a:gd name="T17" fmla="*/ 126 h 126"/>
                <a:gd name="T18" fmla="*/ 184 w 18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26">
                  <a:moveTo>
                    <a:pt x="92" y="0"/>
                  </a:moveTo>
                  <a:lnTo>
                    <a:pt x="0" y="0"/>
                  </a:lnTo>
                  <a:lnTo>
                    <a:pt x="0" y="126"/>
                  </a:lnTo>
                  <a:lnTo>
                    <a:pt x="92" y="126"/>
                  </a:lnTo>
                  <a:lnTo>
                    <a:pt x="92" y="0"/>
                  </a:lnTo>
                  <a:close/>
                  <a:moveTo>
                    <a:pt x="184" y="0"/>
                  </a:moveTo>
                  <a:lnTo>
                    <a:pt x="150" y="0"/>
                  </a:lnTo>
                  <a:lnTo>
                    <a:pt x="150" y="126"/>
                  </a:lnTo>
                  <a:lnTo>
                    <a:pt x="184" y="126"/>
                  </a:lnTo>
                  <a:lnTo>
                    <a:pt x="184" y="0"/>
                  </a:lnTo>
                  <a:close/>
                </a:path>
              </a:pathLst>
            </a:custGeom>
            <a:solidFill>
              <a:srgbClr val="D08A2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79" name="Rectangle 122"/>
            <p:cNvSpPr>
              <a:spLocks noChangeArrowheads="1"/>
            </p:cNvSpPr>
            <p:nvPr/>
          </p:nvSpPr>
          <p:spPr bwMode="auto">
            <a:xfrm>
              <a:off x="-10229118" y="7743825"/>
              <a:ext cx="1460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0" name="Rectangle 123"/>
            <p:cNvSpPr>
              <a:spLocks noChangeArrowheads="1"/>
            </p:cNvSpPr>
            <p:nvPr/>
          </p:nvSpPr>
          <p:spPr bwMode="auto">
            <a:xfrm>
              <a:off x="-9990993"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1" name="Freeform 124"/>
            <p:cNvSpPr>
              <a:spLocks noEditPoints="1"/>
            </p:cNvSpPr>
            <p:nvPr/>
          </p:nvSpPr>
          <p:spPr bwMode="auto">
            <a:xfrm>
              <a:off x="-10286268" y="7743825"/>
              <a:ext cx="403225" cy="200025"/>
            </a:xfrm>
            <a:custGeom>
              <a:avLst/>
              <a:gdLst>
                <a:gd name="T0" fmla="*/ 36 w 254"/>
                <a:gd name="T1" fmla="*/ 0 h 126"/>
                <a:gd name="T2" fmla="*/ 0 w 254"/>
                <a:gd name="T3" fmla="*/ 0 h 126"/>
                <a:gd name="T4" fmla="*/ 0 w 254"/>
                <a:gd name="T5" fmla="*/ 126 h 126"/>
                <a:gd name="T6" fmla="*/ 36 w 254"/>
                <a:gd name="T7" fmla="*/ 126 h 126"/>
                <a:gd name="T8" fmla="*/ 36 w 254"/>
                <a:gd name="T9" fmla="*/ 0 h 126"/>
                <a:gd name="T10" fmla="*/ 254 w 254"/>
                <a:gd name="T11" fmla="*/ 0 h 126"/>
                <a:gd name="T12" fmla="*/ 220 w 254"/>
                <a:gd name="T13" fmla="*/ 0 h 126"/>
                <a:gd name="T14" fmla="*/ 220 w 254"/>
                <a:gd name="T15" fmla="*/ 126 h 126"/>
                <a:gd name="T16" fmla="*/ 254 w 254"/>
                <a:gd name="T17" fmla="*/ 126 h 126"/>
                <a:gd name="T18" fmla="*/ 254 w 25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126">
                  <a:moveTo>
                    <a:pt x="36" y="0"/>
                  </a:moveTo>
                  <a:lnTo>
                    <a:pt x="0" y="0"/>
                  </a:lnTo>
                  <a:lnTo>
                    <a:pt x="0" y="126"/>
                  </a:lnTo>
                  <a:lnTo>
                    <a:pt x="36" y="126"/>
                  </a:lnTo>
                  <a:lnTo>
                    <a:pt x="36" y="0"/>
                  </a:lnTo>
                  <a:close/>
                  <a:moveTo>
                    <a:pt x="254" y="0"/>
                  </a:moveTo>
                  <a:lnTo>
                    <a:pt x="220" y="0"/>
                  </a:lnTo>
                  <a:lnTo>
                    <a:pt x="220" y="126"/>
                  </a:lnTo>
                  <a:lnTo>
                    <a:pt x="254" y="126"/>
                  </a:lnTo>
                  <a:lnTo>
                    <a:pt x="254"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82" name="Rectangle 125"/>
            <p:cNvSpPr>
              <a:spLocks noChangeArrowheads="1"/>
            </p:cNvSpPr>
            <p:nvPr/>
          </p:nvSpPr>
          <p:spPr bwMode="auto">
            <a:xfrm>
              <a:off x="-10286268" y="7743825"/>
              <a:ext cx="571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3" name="Rectangle 126"/>
            <p:cNvSpPr>
              <a:spLocks noChangeArrowheads="1"/>
            </p:cNvSpPr>
            <p:nvPr/>
          </p:nvSpPr>
          <p:spPr bwMode="auto">
            <a:xfrm>
              <a:off x="-9937018"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4" name="Rectangle 127"/>
            <p:cNvSpPr>
              <a:spLocks noChangeArrowheads="1"/>
            </p:cNvSpPr>
            <p:nvPr/>
          </p:nvSpPr>
          <p:spPr bwMode="auto">
            <a:xfrm>
              <a:off x="-10083068" y="7743825"/>
              <a:ext cx="92075" cy="200025"/>
            </a:xfrm>
            <a:prstGeom prst="rect">
              <a:avLst/>
            </a:prstGeom>
            <a:solidFill>
              <a:srgbClr val="D2B3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5" name="Rectangle 128"/>
            <p:cNvSpPr>
              <a:spLocks noChangeArrowheads="1"/>
            </p:cNvSpPr>
            <p:nvPr/>
          </p:nvSpPr>
          <p:spPr bwMode="auto">
            <a:xfrm>
              <a:off x="-10083068" y="7743825"/>
              <a:ext cx="920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6" name="Freeform 129"/>
            <p:cNvSpPr/>
            <p:nvPr/>
          </p:nvSpPr>
          <p:spPr bwMode="auto">
            <a:xfrm>
              <a:off x="-10286268" y="7743825"/>
              <a:ext cx="403225" cy="0"/>
            </a:xfrm>
            <a:custGeom>
              <a:avLst/>
              <a:gdLst>
                <a:gd name="T0" fmla="*/ 254 w 254"/>
                <a:gd name="T1" fmla="*/ 0 w 254"/>
                <a:gd name="T2" fmla="*/ 36 w 254"/>
                <a:gd name="T3" fmla="*/ 128 w 254"/>
                <a:gd name="T4" fmla="*/ 186 w 254"/>
                <a:gd name="T5" fmla="*/ 220 w 254"/>
                <a:gd name="T6" fmla="*/ 254 w 254"/>
                <a:gd name="T7" fmla="*/ 254 w 25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54">
                  <a:moveTo>
                    <a:pt x="254" y="0"/>
                  </a:moveTo>
                  <a:lnTo>
                    <a:pt x="0" y="0"/>
                  </a:lnTo>
                  <a:lnTo>
                    <a:pt x="36" y="0"/>
                  </a:lnTo>
                  <a:lnTo>
                    <a:pt x="128" y="0"/>
                  </a:lnTo>
                  <a:lnTo>
                    <a:pt x="186" y="0"/>
                  </a:lnTo>
                  <a:lnTo>
                    <a:pt x="220" y="0"/>
                  </a:lnTo>
                  <a:lnTo>
                    <a:pt x="254" y="0"/>
                  </a:lnTo>
                  <a:lnTo>
                    <a:pt x="254" y="0"/>
                  </a:lnTo>
                  <a:close/>
                </a:path>
              </a:pathLst>
            </a:custGeom>
            <a:solidFill>
              <a:srgbClr val="D4CEC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87" name="Freeform 130"/>
            <p:cNvSpPr/>
            <p:nvPr/>
          </p:nvSpPr>
          <p:spPr bwMode="auto">
            <a:xfrm>
              <a:off x="-10286268" y="7743825"/>
              <a:ext cx="403225" cy="0"/>
            </a:xfrm>
            <a:custGeom>
              <a:avLst/>
              <a:gdLst>
                <a:gd name="T0" fmla="*/ 254 w 254"/>
                <a:gd name="T1" fmla="*/ 0 w 254"/>
                <a:gd name="T2" fmla="*/ 36 w 254"/>
                <a:gd name="T3" fmla="*/ 128 w 254"/>
                <a:gd name="T4" fmla="*/ 186 w 254"/>
                <a:gd name="T5" fmla="*/ 220 w 254"/>
                <a:gd name="T6" fmla="*/ 254 w 254"/>
                <a:gd name="T7" fmla="*/ 254 w 25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54">
                  <a:moveTo>
                    <a:pt x="254" y="0"/>
                  </a:moveTo>
                  <a:lnTo>
                    <a:pt x="0" y="0"/>
                  </a:lnTo>
                  <a:lnTo>
                    <a:pt x="36" y="0"/>
                  </a:lnTo>
                  <a:lnTo>
                    <a:pt x="128" y="0"/>
                  </a:lnTo>
                  <a:lnTo>
                    <a:pt x="186" y="0"/>
                  </a:lnTo>
                  <a:lnTo>
                    <a:pt x="220" y="0"/>
                  </a:lnTo>
                  <a:lnTo>
                    <a:pt x="254"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88" name="Rectangle 131"/>
            <p:cNvSpPr>
              <a:spLocks noChangeArrowheads="1"/>
            </p:cNvSpPr>
            <p:nvPr/>
          </p:nvSpPr>
          <p:spPr bwMode="auto">
            <a:xfrm>
              <a:off x="-9121043" y="7743825"/>
              <a:ext cx="1588" cy="200025"/>
            </a:xfrm>
            <a:prstGeom prst="rect">
              <a:avLst/>
            </a:prstGeom>
            <a:solidFill>
              <a:srgbClr val="403F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89" name="Rectangle 132"/>
            <p:cNvSpPr>
              <a:spLocks noChangeArrowheads="1"/>
            </p:cNvSpPr>
            <p:nvPr/>
          </p:nvSpPr>
          <p:spPr bwMode="auto">
            <a:xfrm>
              <a:off x="-9121043" y="7743825"/>
              <a:ext cx="15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0" name="Freeform 133"/>
            <p:cNvSpPr>
              <a:spLocks noEditPoints="1"/>
            </p:cNvSpPr>
            <p:nvPr/>
          </p:nvSpPr>
          <p:spPr bwMode="auto">
            <a:xfrm>
              <a:off x="-9470293" y="7743825"/>
              <a:ext cx="292100" cy="200025"/>
            </a:xfrm>
            <a:custGeom>
              <a:avLst/>
              <a:gdLst>
                <a:gd name="T0" fmla="*/ 92 w 184"/>
                <a:gd name="T1" fmla="*/ 0 h 126"/>
                <a:gd name="T2" fmla="*/ 0 w 184"/>
                <a:gd name="T3" fmla="*/ 0 h 126"/>
                <a:gd name="T4" fmla="*/ 0 w 184"/>
                <a:gd name="T5" fmla="*/ 126 h 126"/>
                <a:gd name="T6" fmla="*/ 92 w 184"/>
                <a:gd name="T7" fmla="*/ 126 h 126"/>
                <a:gd name="T8" fmla="*/ 92 w 184"/>
                <a:gd name="T9" fmla="*/ 0 h 126"/>
                <a:gd name="T10" fmla="*/ 184 w 184"/>
                <a:gd name="T11" fmla="*/ 0 h 126"/>
                <a:gd name="T12" fmla="*/ 150 w 184"/>
                <a:gd name="T13" fmla="*/ 0 h 126"/>
                <a:gd name="T14" fmla="*/ 150 w 184"/>
                <a:gd name="T15" fmla="*/ 126 h 126"/>
                <a:gd name="T16" fmla="*/ 184 w 184"/>
                <a:gd name="T17" fmla="*/ 126 h 126"/>
                <a:gd name="T18" fmla="*/ 184 w 18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26">
                  <a:moveTo>
                    <a:pt x="92" y="0"/>
                  </a:moveTo>
                  <a:lnTo>
                    <a:pt x="0" y="0"/>
                  </a:lnTo>
                  <a:lnTo>
                    <a:pt x="0" y="126"/>
                  </a:lnTo>
                  <a:lnTo>
                    <a:pt x="92" y="126"/>
                  </a:lnTo>
                  <a:lnTo>
                    <a:pt x="92" y="0"/>
                  </a:lnTo>
                  <a:close/>
                  <a:moveTo>
                    <a:pt x="184" y="0"/>
                  </a:moveTo>
                  <a:lnTo>
                    <a:pt x="150" y="0"/>
                  </a:lnTo>
                  <a:lnTo>
                    <a:pt x="150" y="126"/>
                  </a:lnTo>
                  <a:lnTo>
                    <a:pt x="184" y="126"/>
                  </a:lnTo>
                  <a:lnTo>
                    <a:pt x="184" y="0"/>
                  </a:lnTo>
                  <a:close/>
                </a:path>
              </a:pathLst>
            </a:custGeom>
            <a:solidFill>
              <a:srgbClr val="D08A2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91" name="Rectangle 134"/>
            <p:cNvSpPr>
              <a:spLocks noChangeArrowheads="1"/>
            </p:cNvSpPr>
            <p:nvPr/>
          </p:nvSpPr>
          <p:spPr bwMode="auto">
            <a:xfrm>
              <a:off x="-9470293" y="7743825"/>
              <a:ext cx="1460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2" name="Rectangle 135"/>
            <p:cNvSpPr>
              <a:spLocks noChangeArrowheads="1"/>
            </p:cNvSpPr>
            <p:nvPr/>
          </p:nvSpPr>
          <p:spPr bwMode="auto">
            <a:xfrm>
              <a:off x="-9232168"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3" name="Freeform 136"/>
            <p:cNvSpPr>
              <a:spLocks noEditPoints="1"/>
            </p:cNvSpPr>
            <p:nvPr/>
          </p:nvSpPr>
          <p:spPr bwMode="auto">
            <a:xfrm>
              <a:off x="-9524268" y="7743825"/>
              <a:ext cx="403225" cy="200025"/>
            </a:xfrm>
            <a:custGeom>
              <a:avLst/>
              <a:gdLst>
                <a:gd name="T0" fmla="*/ 34 w 254"/>
                <a:gd name="T1" fmla="*/ 0 h 126"/>
                <a:gd name="T2" fmla="*/ 0 w 254"/>
                <a:gd name="T3" fmla="*/ 0 h 126"/>
                <a:gd name="T4" fmla="*/ 0 w 254"/>
                <a:gd name="T5" fmla="*/ 126 h 126"/>
                <a:gd name="T6" fmla="*/ 34 w 254"/>
                <a:gd name="T7" fmla="*/ 126 h 126"/>
                <a:gd name="T8" fmla="*/ 34 w 254"/>
                <a:gd name="T9" fmla="*/ 0 h 126"/>
                <a:gd name="T10" fmla="*/ 254 w 254"/>
                <a:gd name="T11" fmla="*/ 0 h 126"/>
                <a:gd name="T12" fmla="*/ 218 w 254"/>
                <a:gd name="T13" fmla="*/ 0 h 126"/>
                <a:gd name="T14" fmla="*/ 218 w 254"/>
                <a:gd name="T15" fmla="*/ 126 h 126"/>
                <a:gd name="T16" fmla="*/ 254 w 254"/>
                <a:gd name="T17" fmla="*/ 126 h 126"/>
                <a:gd name="T18" fmla="*/ 254 w 254"/>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126">
                  <a:moveTo>
                    <a:pt x="34" y="0"/>
                  </a:moveTo>
                  <a:lnTo>
                    <a:pt x="0" y="0"/>
                  </a:lnTo>
                  <a:lnTo>
                    <a:pt x="0" y="126"/>
                  </a:lnTo>
                  <a:lnTo>
                    <a:pt x="34" y="126"/>
                  </a:lnTo>
                  <a:lnTo>
                    <a:pt x="34" y="0"/>
                  </a:lnTo>
                  <a:close/>
                  <a:moveTo>
                    <a:pt x="254" y="0"/>
                  </a:moveTo>
                  <a:lnTo>
                    <a:pt x="218" y="0"/>
                  </a:lnTo>
                  <a:lnTo>
                    <a:pt x="218" y="126"/>
                  </a:lnTo>
                  <a:lnTo>
                    <a:pt x="254" y="126"/>
                  </a:lnTo>
                  <a:lnTo>
                    <a:pt x="254"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94" name="Rectangle 137"/>
            <p:cNvSpPr>
              <a:spLocks noChangeArrowheads="1"/>
            </p:cNvSpPr>
            <p:nvPr/>
          </p:nvSpPr>
          <p:spPr bwMode="auto">
            <a:xfrm>
              <a:off x="-9524268" y="7743825"/>
              <a:ext cx="539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5" name="Rectangle 138"/>
            <p:cNvSpPr>
              <a:spLocks noChangeArrowheads="1"/>
            </p:cNvSpPr>
            <p:nvPr/>
          </p:nvSpPr>
          <p:spPr bwMode="auto">
            <a:xfrm>
              <a:off x="-9178193" y="7743825"/>
              <a:ext cx="571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6" name="Rectangle 139"/>
            <p:cNvSpPr>
              <a:spLocks noChangeArrowheads="1"/>
            </p:cNvSpPr>
            <p:nvPr/>
          </p:nvSpPr>
          <p:spPr bwMode="auto">
            <a:xfrm>
              <a:off x="-9324243" y="7743825"/>
              <a:ext cx="92075" cy="200025"/>
            </a:xfrm>
            <a:prstGeom prst="rect">
              <a:avLst/>
            </a:prstGeom>
            <a:solidFill>
              <a:srgbClr val="D2B3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7" name="Rectangle 140"/>
            <p:cNvSpPr>
              <a:spLocks noChangeArrowheads="1"/>
            </p:cNvSpPr>
            <p:nvPr/>
          </p:nvSpPr>
          <p:spPr bwMode="auto">
            <a:xfrm>
              <a:off x="-9324243" y="7743825"/>
              <a:ext cx="920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98" name="Freeform 141"/>
            <p:cNvSpPr/>
            <p:nvPr/>
          </p:nvSpPr>
          <p:spPr bwMode="auto">
            <a:xfrm>
              <a:off x="-9524268" y="7743825"/>
              <a:ext cx="403225" cy="0"/>
            </a:xfrm>
            <a:custGeom>
              <a:avLst/>
              <a:gdLst>
                <a:gd name="T0" fmla="*/ 254 w 254"/>
                <a:gd name="T1" fmla="*/ 0 w 254"/>
                <a:gd name="T2" fmla="*/ 34 w 254"/>
                <a:gd name="T3" fmla="*/ 126 w 254"/>
                <a:gd name="T4" fmla="*/ 184 w 254"/>
                <a:gd name="T5" fmla="*/ 218 w 254"/>
                <a:gd name="T6" fmla="*/ 254 w 254"/>
                <a:gd name="T7" fmla="*/ 254 w 25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54">
                  <a:moveTo>
                    <a:pt x="254" y="0"/>
                  </a:moveTo>
                  <a:lnTo>
                    <a:pt x="0" y="0"/>
                  </a:lnTo>
                  <a:lnTo>
                    <a:pt x="34" y="0"/>
                  </a:lnTo>
                  <a:lnTo>
                    <a:pt x="126" y="0"/>
                  </a:lnTo>
                  <a:lnTo>
                    <a:pt x="184" y="0"/>
                  </a:lnTo>
                  <a:lnTo>
                    <a:pt x="218" y="0"/>
                  </a:lnTo>
                  <a:lnTo>
                    <a:pt x="254" y="0"/>
                  </a:lnTo>
                  <a:lnTo>
                    <a:pt x="254" y="0"/>
                  </a:lnTo>
                  <a:close/>
                </a:path>
              </a:pathLst>
            </a:custGeom>
            <a:solidFill>
              <a:srgbClr val="D4CEC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99" name="Freeform 142"/>
            <p:cNvSpPr/>
            <p:nvPr/>
          </p:nvSpPr>
          <p:spPr bwMode="auto">
            <a:xfrm>
              <a:off x="-9524268" y="7743825"/>
              <a:ext cx="403225" cy="0"/>
            </a:xfrm>
            <a:custGeom>
              <a:avLst/>
              <a:gdLst>
                <a:gd name="T0" fmla="*/ 254 w 254"/>
                <a:gd name="T1" fmla="*/ 0 w 254"/>
                <a:gd name="T2" fmla="*/ 34 w 254"/>
                <a:gd name="T3" fmla="*/ 126 w 254"/>
                <a:gd name="T4" fmla="*/ 184 w 254"/>
                <a:gd name="T5" fmla="*/ 218 w 254"/>
                <a:gd name="T6" fmla="*/ 254 w 254"/>
                <a:gd name="T7" fmla="*/ 254 w 254"/>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54">
                  <a:moveTo>
                    <a:pt x="254" y="0"/>
                  </a:moveTo>
                  <a:lnTo>
                    <a:pt x="0" y="0"/>
                  </a:lnTo>
                  <a:lnTo>
                    <a:pt x="34" y="0"/>
                  </a:lnTo>
                  <a:lnTo>
                    <a:pt x="126" y="0"/>
                  </a:lnTo>
                  <a:lnTo>
                    <a:pt x="184" y="0"/>
                  </a:lnTo>
                  <a:lnTo>
                    <a:pt x="218" y="0"/>
                  </a:lnTo>
                  <a:lnTo>
                    <a:pt x="254"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grpSp>
      <p:grpSp>
        <p:nvGrpSpPr>
          <p:cNvPr id="100" name="Group 93"/>
          <p:cNvGrpSpPr/>
          <p:nvPr/>
        </p:nvGrpSpPr>
        <p:grpSpPr>
          <a:xfrm>
            <a:off x="703739" y="1865191"/>
            <a:ext cx="3428806" cy="1960635"/>
            <a:chOff x="2916872" y="3790072"/>
            <a:chExt cx="6857611" cy="3921270"/>
          </a:xfrm>
        </p:grpSpPr>
        <p:cxnSp>
          <p:nvCxnSpPr>
            <p:cNvPr id="101" name="Straight Connector 113"/>
            <p:cNvCxnSpPr>
              <a:stCxn id="109" idx="5"/>
            </p:cNvCxnSpPr>
            <p:nvPr/>
          </p:nvCxnSpPr>
          <p:spPr>
            <a:xfrm>
              <a:off x="5366697" y="4756625"/>
              <a:ext cx="3087637" cy="15774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2" name="Oval 97"/>
            <p:cNvSpPr/>
            <p:nvPr/>
          </p:nvSpPr>
          <p:spPr>
            <a:xfrm>
              <a:off x="8385298" y="5856195"/>
              <a:ext cx="1389185" cy="138918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cxnSp>
          <p:nvCxnSpPr>
            <p:cNvPr id="103" name="Straight Connector 102"/>
            <p:cNvCxnSpPr>
              <a:stCxn id="110" idx="6"/>
              <a:endCxn id="102" idx="2"/>
            </p:cNvCxnSpPr>
            <p:nvPr/>
          </p:nvCxnSpPr>
          <p:spPr>
            <a:xfrm flipV="1">
              <a:off x="4088608" y="6550788"/>
              <a:ext cx="4296690" cy="5746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4"/>
            <p:cNvCxnSpPr/>
            <p:nvPr/>
          </p:nvCxnSpPr>
          <p:spPr>
            <a:xfrm flipV="1">
              <a:off x="3692769" y="4834585"/>
              <a:ext cx="1220688" cy="171332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6"/>
            <p:cNvCxnSpPr>
              <a:endCxn id="102" idx="1"/>
            </p:cNvCxnSpPr>
            <p:nvPr/>
          </p:nvCxnSpPr>
          <p:spPr>
            <a:xfrm>
              <a:off x="7824102" y="5187884"/>
              <a:ext cx="764637" cy="87175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6" name="Oval 98"/>
            <p:cNvSpPr/>
            <p:nvPr/>
          </p:nvSpPr>
          <p:spPr>
            <a:xfrm>
              <a:off x="6589932" y="3790072"/>
              <a:ext cx="1599824" cy="15998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cxnSp>
          <p:nvCxnSpPr>
            <p:cNvPr id="107" name="Straight Connector 108"/>
            <p:cNvCxnSpPr>
              <a:stCxn id="106" idx="3"/>
            </p:cNvCxnSpPr>
            <p:nvPr/>
          </p:nvCxnSpPr>
          <p:spPr>
            <a:xfrm flipH="1">
              <a:off x="3868616" y="5155607"/>
              <a:ext cx="2955605" cy="168252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10"/>
            <p:cNvCxnSpPr>
              <a:endCxn id="106" idx="2"/>
            </p:cNvCxnSpPr>
            <p:nvPr/>
          </p:nvCxnSpPr>
          <p:spPr>
            <a:xfrm>
              <a:off x="5363305" y="4536267"/>
              <a:ext cx="1226627" cy="5371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9" name="Oval 100"/>
            <p:cNvSpPr/>
            <p:nvPr/>
          </p:nvSpPr>
          <p:spPr>
            <a:xfrm>
              <a:off x="4616567" y="4006495"/>
              <a:ext cx="878832" cy="8788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sp>
          <p:nvSpPr>
            <p:cNvPr id="110" name="Oval 99"/>
            <p:cNvSpPr/>
            <p:nvPr/>
          </p:nvSpPr>
          <p:spPr>
            <a:xfrm>
              <a:off x="2916872" y="6539606"/>
              <a:ext cx="1171736" cy="1171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cs typeface="+mn-ea"/>
                <a:sym typeface="+mn-lt"/>
              </a:endParaRPr>
            </a:p>
          </p:txBody>
        </p:sp>
      </p:grpSp>
      <p:sp>
        <p:nvSpPr>
          <p:cNvPr id="111" name="Freeform 28"/>
          <p:cNvSpPr>
            <a:spLocks noEditPoints="1"/>
          </p:cNvSpPr>
          <p:nvPr/>
        </p:nvSpPr>
        <p:spPr bwMode="auto">
          <a:xfrm>
            <a:off x="4918709" y="1430640"/>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chemeClr val="accent1"/>
          </a:solidFill>
          <a:ln>
            <a:noFill/>
          </a:ln>
        </p:spPr>
        <p:txBody>
          <a:bodyPr vert="horz" wrap="square" lIns="45720" tIns="22860" rIns="45720" bIns="22860" numCol="1" anchor="t" anchorCtr="0" compatLnSpc="1"/>
          <a:lstStyle/>
          <a:p>
            <a:endParaRPr lang="en-AU" sz="900">
              <a:cs typeface="+mn-ea"/>
              <a:sym typeface="+mn-lt"/>
            </a:endParaRPr>
          </a:p>
        </p:txBody>
      </p:sp>
      <p:sp>
        <p:nvSpPr>
          <p:cNvPr id="112" name="TextBox 111"/>
          <p:cNvSpPr txBox="1"/>
          <p:nvPr/>
        </p:nvSpPr>
        <p:spPr>
          <a:xfrm>
            <a:off x="5493385" y="1355090"/>
            <a:ext cx="5806440" cy="1176020"/>
          </a:xfrm>
          <a:prstGeom prst="rect">
            <a:avLst/>
          </a:prstGeom>
          <a:noFill/>
        </p:spPr>
        <p:txBody>
          <a:bodyPr wrap="square" rtlCol="0">
            <a:spAutoFit/>
          </a:bodyPr>
          <a:lstStyle/>
          <a:p>
            <a:pPr>
              <a:spcAft>
                <a:spcPts val="300"/>
              </a:spcAft>
            </a:pPr>
            <a:r>
              <a:rPr lang="zh-CN" altLang="id-ID" sz="2000" b="1" dirty="0">
                <a:solidFill>
                  <a:schemeClr val="accent1"/>
                </a:solidFill>
                <a:cs typeface="+mn-ea"/>
                <a:sym typeface="+mn-lt"/>
              </a:rPr>
              <a:t>打破物理</a:t>
            </a:r>
            <a:r>
              <a:rPr lang="en-US" altLang="zh-CN" sz="2000" b="1" dirty="0">
                <a:solidFill>
                  <a:schemeClr val="accent1"/>
                </a:solidFill>
                <a:cs typeface="+mn-ea"/>
                <a:sym typeface="+mn-lt"/>
              </a:rPr>
              <a:t>/</a:t>
            </a:r>
            <a:r>
              <a:rPr lang="zh-CN" altLang="en-US" sz="2000" b="1" dirty="0">
                <a:solidFill>
                  <a:schemeClr val="accent1"/>
                </a:solidFill>
                <a:cs typeface="+mn-ea"/>
                <a:sym typeface="+mn-lt"/>
              </a:rPr>
              <a:t>时</a:t>
            </a:r>
            <a:r>
              <a:rPr lang="zh-CN" altLang="id-ID" sz="2000" b="1" dirty="0">
                <a:solidFill>
                  <a:schemeClr val="accent1"/>
                </a:solidFill>
                <a:cs typeface="+mn-ea"/>
                <a:sym typeface="+mn-lt"/>
              </a:rPr>
              <a:t>间</a:t>
            </a:r>
            <a:r>
              <a:rPr lang="en-US" altLang="zh-CN" sz="2000" b="1" dirty="0">
                <a:solidFill>
                  <a:schemeClr val="accent1"/>
                </a:solidFill>
                <a:cs typeface="+mn-ea"/>
                <a:sym typeface="+mn-lt"/>
              </a:rPr>
              <a:t>/</a:t>
            </a:r>
            <a:r>
              <a:rPr lang="zh-CN" altLang="en-US" sz="2000" b="1" dirty="0">
                <a:solidFill>
                  <a:schemeClr val="accent1"/>
                </a:solidFill>
                <a:cs typeface="+mn-ea"/>
                <a:sym typeface="+mn-lt"/>
              </a:rPr>
              <a:t>空间</a:t>
            </a:r>
            <a:r>
              <a:rPr lang="zh-CN" altLang="id-ID" sz="2000" b="1" dirty="0">
                <a:solidFill>
                  <a:schemeClr val="accent1"/>
                </a:solidFill>
                <a:cs typeface="+mn-ea"/>
                <a:sym typeface="+mn-lt"/>
              </a:rPr>
              <a:t>限制</a:t>
            </a:r>
            <a:endParaRPr lang="id-ID" sz="1200" b="1" dirty="0">
              <a:solidFill>
                <a:schemeClr val="accent1"/>
              </a:solidFill>
              <a:cs typeface="+mn-ea"/>
              <a:sym typeface="+mn-lt"/>
            </a:endParaRPr>
          </a:p>
          <a:p>
            <a:pPr>
              <a:spcAft>
                <a:spcPts val="300"/>
              </a:spcAft>
            </a:pPr>
            <a:r>
              <a:rPr lang="id-ID" sz="1600" dirty="0">
                <a:solidFill>
                  <a:schemeClr val="tx1">
                    <a:lumMod val="50000"/>
                    <a:lumOff val="50000"/>
                  </a:schemeClr>
                </a:solidFill>
                <a:cs typeface="+mn-ea"/>
                <a:sym typeface="+mn-lt"/>
              </a:rPr>
              <a:t>以</a:t>
            </a:r>
            <a:r>
              <a:rPr lang="zh-CN" altLang="id-ID" sz="1600" dirty="0">
                <a:solidFill>
                  <a:schemeClr val="tx1">
                    <a:lumMod val="50000"/>
                    <a:lumOff val="50000"/>
                  </a:schemeClr>
                </a:solidFill>
                <a:cs typeface="+mn-ea"/>
                <a:sym typeface="+mn-lt"/>
              </a:rPr>
              <a:t>云计算、</a:t>
            </a:r>
            <a:r>
              <a:rPr lang="id-ID" sz="1600" dirty="0">
                <a:solidFill>
                  <a:schemeClr val="tx1">
                    <a:lumMod val="50000"/>
                    <a:lumOff val="50000"/>
                  </a:schemeClr>
                </a:solidFill>
                <a:cs typeface="+mn-ea"/>
                <a:sym typeface="+mn-lt"/>
              </a:rPr>
              <a:t>互联网为核心的新一代信息技术已经成为人类经济的平台和基础设施，极大地突破了物理约束、空间约束、时间约束，平台经济、共享经济等</a:t>
            </a:r>
            <a:r>
              <a:rPr lang="zh-CN" altLang="id-ID" sz="1600" dirty="0">
                <a:solidFill>
                  <a:schemeClr val="tx1">
                    <a:lumMod val="50000"/>
                    <a:lumOff val="50000"/>
                  </a:schemeClr>
                </a:solidFill>
                <a:cs typeface="+mn-ea"/>
                <a:sym typeface="+mn-lt"/>
              </a:rPr>
              <a:t>诸</a:t>
            </a:r>
            <a:r>
              <a:rPr lang="id-ID" sz="1600" dirty="0">
                <a:solidFill>
                  <a:schemeClr val="tx1">
                    <a:lumMod val="50000"/>
                    <a:lumOff val="50000"/>
                  </a:schemeClr>
                </a:solidFill>
                <a:cs typeface="+mn-ea"/>
                <a:sym typeface="+mn-lt"/>
              </a:rPr>
              <a:t>多新的经济模式快速发展</a:t>
            </a:r>
            <a:endParaRPr lang="id-ID" sz="1600" dirty="0">
              <a:solidFill>
                <a:schemeClr val="tx1">
                  <a:lumMod val="50000"/>
                  <a:lumOff val="50000"/>
                </a:schemeClr>
              </a:solidFill>
              <a:cs typeface="+mn-ea"/>
              <a:sym typeface="+mn-lt"/>
            </a:endParaRPr>
          </a:p>
        </p:txBody>
      </p:sp>
      <p:sp>
        <p:nvSpPr>
          <p:cNvPr id="113" name="Freeform 28"/>
          <p:cNvSpPr>
            <a:spLocks noEditPoints="1"/>
          </p:cNvSpPr>
          <p:nvPr/>
        </p:nvSpPr>
        <p:spPr bwMode="auto">
          <a:xfrm>
            <a:off x="4918709" y="2809727"/>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chemeClr val="accent2"/>
          </a:solidFill>
          <a:ln>
            <a:noFill/>
          </a:ln>
        </p:spPr>
        <p:txBody>
          <a:bodyPr vert="horz" wrap="square" lIns="45720" tIns="22860" rIns="45720" bIns="22860" numCol="1" anchor="t" anchorCtr="0" compatLnSpc="1"/>
          <a:lstStyle/>
          <a:p>
            <a:endParaRPr lang="en-AU" sz="900">
              <a:cs typeface="+mn-ea"/>
              <a:sym typeface="+mn-lt"/>
            </a:endParaRPr>
          </a:p>
        </p:txBody>
      </p:sp>
      <p:sp>
        <p:nvSpPr>
          <p:cNvPr id="114" name="TextBox 113"/>
          <p:cNvSpPr txBox="1"/>
          <p:nvPr/>
        </p:nvSpPr>
        <p:spPr>
          <a:xfrm>
            <a:off x="5493385" y="2733675"/>
            <a:ext cx="5805805" cy="1176020"/>
          </a:xfrm>
          <a:prstGeom prst="rect">
            <a:avLst/>
          </a:prstGeom>
          <a:noFill/>
        </p:spPr>
        <p:txBody>
          <a:bodyPr wrap="square" rtlCol="0">
            <a:spAutoFit/>
          </a:bodyPr>
          <a:lstStyle/>
          <a:p>
            <a:pPr>
              <a:spcAft>
                <a:spcPts val="300"/>
              </a:spcAft>
            </a:pPr>
            <a:r>
              <a:rPr lang="zh-CN" altLang="id-ID" sz="2000" b="1" dirty="0">
                <a:solidFill>
                  <a:schemeClr val="accent2"/>
                </a:solidFill>
                <a:cs typeface="+mn-ea"/>
                <a:sym typeface="+mn-lt"/>
              </a:rPr>
              <a:t>跨行业深度协作融合</a:t>
            </a:r>
            <a:endParaRPr lang="zh-CN" altLang="id-ID" sz="1200" b="1" dirty="0">
              <a:solidFill>
                <a:schemeClr val="accent2"/>
              </a:solidFill>
              <a:cs typeface="+mn-ea"/>
              <a:sym typeface="+mn-lt"/>
            </a:endParaRPr>
          </a:p>
          <a:p>
            <a:pPr>
              <a:spcAft>
                <a:spcPts val="300"/>
              </a:spcAft>
            </a:pPr>
            <a:r>
              <a:rPr lang="id-ID" sz="1600" dirty="0">
                <a:solidFill>
                  <a:schemeClr val="tx1">
                    <a:lumMod val="50000"/>
                    <a:lumOff val="50000"/>
                  </a:schemeClr>
                </a:solidFill>
                <a:cs typeface="+mn-ea"/>
                <a:sym typeface="+mn-lt"/>
              </a:rPr>
              <a:t>新的业态，把各个原有的行业业态围绕信息化主线深度协作融合，完成自身的变革，同时也不断催生新的业态。</a:t>
            </a:r>
            <a:r>
              <a:rPr lang="zh-CN" altLang="id-ID" sz="1600" dirty="0">
                <a:solidFill>
                  <a:schemeClr val="tx1">
                    <a:lumMod val="50000"/>
                    <a:lumOff val="50000"/>
                  </a:schemeClr>
                </a:solidFill>
                <a:cs typeface="+mn-ea"/>
                <a:sym typeface="+mn-lt"/>
              </a:rPr>
              <a:t>大量传统业态将逐步</a:t>
            </a:r>
            <a:r>
              <a:rPr lang="id-ID" sz="1600" dirty="0">
                <a:solidFill>
                  <a:schemeClr val="tx1">
                    <a:lumMod val="50000"/>
                    <a:lumOff val="50000"/>
                  </a:schemeClr>
                </a:solidFill>
                <a:cs typeface="+mn-ea"/>
                <a:sym typeface="+mn-lt"/>
              </a:rPr>
              <a:t>拥抱新技术</a:t>
            </a:r>
            <a:r>
              <a:rPr lang="zh-CN" altLang="id-ID" sz="1600" dirty="0">
                <a:solidFill>
                  <a:schemeClr val="tx1">
                    <a:lumMod val="50000"/>
                    <a:lumOff val="50000"/>
                  </a:schemeClr>
                </a:solidFill>
                <a:cs typeface="+mn-ea"/>
                <a:sym typeface="+mn-lt"/>
              </a:rPr>
              <a:t>，</a:t>
            </a:r>
            <a:r>
              <a:rPr lang="id-ID" sz="1600" dirty="0">
                <a:solidFill>
                  <a:schemeClr val="tx1">
                    <a:lumMod val="50000"/>
                    <a:lumOff val="50000"/>
                  </a:schemeClr>
                </a:solidFill>
                <a:cs typeface="+mn-ea"/>
                <a:sym typeface="+mn-lt"/>
              </a:rPr>
              <a:t>完成</a:t>
            </a:r>
            <a:r>
              <a:rPr lang="zh-CN" altLang="id-ID" sz="1600" dirty="0">
                <a:solidFill>
                  <a:schemeClr val="tx1">
                    <a:lumMod val="50000"/>
                    <a:lumOff val="50000"/>
                  </a:schemeClr>
                </a:solidFill>
                <a:cs typeface="+mn-ea"/>
                <a:sym typeface="+mn-lt"/>
              </a:rPr>
              <a:t>数字化变革的</a:t>
            </a:r>
            <a:r>
              <a:rPr lang="id-ID" sz="1600" dirty="0">
                <a:solidFill>
                  <a:schemeClr val="tx1">
                    <a:lumMod val="50000"/>
                    <a:lumOff val="50000"/>
                  </a:schemeClr>
                </a:solidFill>
                <a:cs typeface="+mn-ea"/>
                <a:sym typeface="+mn-lt"/>
              </a:rPr>
              <a:t>凤凰</a:t>
            </a:r>
            <a:r>
              <a:rPr lang="zh-CN" altLang="id-ID" sz="1600" dirty="0">
                <a:solidFill>
                  <a:schemeClr val="tx1">
                    <a:lumMod val="50000"/>
                    <a:lumOff val="50000"/>
                  </a:schemeClr>
                </a:solidFill>
                <a:cs typeface="+mn-ea"/>
                <a:sym typeface="+mn-lt"/>
              </a:rPr>
              <a:t>涅槃、</a:t>
            </a:r>
            <a:r>
              <a:rPr lang="id-ID" sz="1600" dirty="0">
                <a:solidFill>
                  <a:schemeClr val="tx1">
                    <a:lumMod val="50000"/>
                    <a:lumOff val="50000"/>
                  </a:schemeClr>
                </a:solidFill>
                <a:cs typeface="+mn-ea"/>
                <a:sym typeface="+mn-lt"/>
              </a:rPr>
              <a:t>浴火重生</a:t>
            </a:r>
            <a:endParaRPr lang="id-ID" sz="1600" dirty="0">
              <a:solidFill>
                <a:schemeClr val="tx1">
                  <a:lumMod val="50000"/>
                  <a:lumOff val="50000"/>
                </a:schemeClr>
              </a:solidFill>
              <a:cs typeface="+mn-ea"/>
              <a:sym typeface="+mn-lt"/>
            </a:endParaRPr>
          </a:p>
        </p:txBody>
      </p:sp>
      <p:sp>
        <p:nvSpPr>
          <p:cNvPr id="115" name="Freeform 28"/>
          <p:cNvSpPr>
            <a:spLocks noEditPoints="1"/>
          </p:cNvSpPr>
          <p:nvPr/>
        </p:nvSpPr>
        <p:spPr bwMode="auto">
          <a:xfrm>
            <a:off x="4918709" y="4223836"/>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chemeClr val="accent3"/>
          </a:solidFill>
          <a:ln>
            <a:noFill/>
          </a:ln>
        </p:spPr>
        <p:txBody>
          <a:bodyPr vert="horz" wrap="square" lIns="45720" tIns="22860" rIns="45720" bIns="22860" numCol="1" anchor="t" anchorCtr="0" compatLnSpc="1"/>
          <a:lstStyle/>
          <a:p>
            <a:endParaRPr lang="en-AU" sz="900">
              <a:cs typeface="+mn-ea"/>
              <a:sym typeface="+mn-lt"/>
            </a:endParaRPr>
          </a:p>
        </p:txBody>
      </p:sp>
      <p:sp>
        <p:nvSpPr>
          <p:cNvPr id="116" name="TextBox 115"/>
          <p:cNvSpPr txBox="1"/>
          <p:nvPr/>
        </p:nvSpPr>
        <p:spPr>
          <a:xfrm>
            <a:off x="5493385" y="4147820"/>
            <a:ext cx="5627370" cy="929640"/>
          </a:xfrm>
          <a:prstGeom prst="rect">
            <a:avLst/>
          </a:prstGeom>
          <a:noFill/>
        </p:spPr>
        <p:txBody>
          <a:bodyPr wrap="square" rtlCol="0">
            <a:spAutoFit/>
          </a:bodyPr>
          <a:lstStyle/>
          <a:p>
            <a:pPr>
              <a:spcAft>
                <a:spcPts val="300"/>
              </a:spcAft>
            </a:pPr>
            <a:r>
              <a:rPr lang="zh-CN" altLang="id-ID" sz="2000" b="1" dirty="0">
                <a:solidFill>
                  <a:schemeClr val="accent1"/>
                </a:solidFill>
                <a:cs typeface="+mn-ea"/>
                <a:sym typeface="+mn-lt"/>
              </a:rPr>
              <a:t>政务效率提升</a:t>
            </a:r>
            <a:endParaRPr lang="id-ID" sz="1200" b="1" dirty="0">
              <a:solidFill>
                <a:schemeClr val="accent3"/>
              </a:solidFill>
              <a:cs typeface="+mn-ea"/>
              <a:sym typeface="+mn-lt"/>
            </a:endParaRPr>
          </a:p>
          <a:p>
            <a:pPr>
              <a:spcAft>
                <a:spcPts val="300"/>
              </a:spcAft>
            </a:pPr>
            <a:r>
              <a:rPr lang="id-ID" sz="1600" dirty="0">
                <a:solidFill>
                  <a:schemeClr val="tx1">
                    <a:lumMod val="50000"/>
                    <a:lumOff val="50000"/>
                  </a:schemeClr>
                </a:solidFill>
                <a:cs typeface="+mn-ea"/>
                <a:sym typeface="+mn-lt"/>
              </a:rPr>
              <a:t>在信息化理念和大数据</a:t>
            </a:r>
            <a:r>
              <a:rPr lang="zh-CN" altLang="id-ID" sz="1600" dirty="0">
                <a:solidFill>
                  <a:schemeClr val="tx1">
                    <a:lumMod val="50000"/>
                    <a:lumOff val="50000"/>
                  </a:schemeClr>
                </a:solidFill>
                <a:cs typeface="+mn-ea"/>
                <a:sym typeface="+mn-lt"/>
              </a:rPr>
              <a:t>技术的</a:t>
            </a:r>
            <a:r>
              <a:rPr lang="id-ID" sz="1600" dirty="0">
                <a:solidFill>
                  <a:schemeClr val="tx1">
                    <a:lumMod val="50000"/>
                    <a:lumOff val="50000"/>
                  </a:schemeClr>
                </a:solidFill>
                <a:cs typeface="+mn-ea"/>
                <a:sym typeface="+mn-lt"/>
              </a:rPr>
              <a:t>支撑下，</a:t>
            </a:r>
            <a:r>
              <a:rPr lang="zh-CN" altLang="en-US" sz="1600">
                <a:solidFill>
                  <a:schemeClr val="tx2"/>
                </a:solidFill>
                <a:cs typeface="+mn-ea"/>
                <a:sym typeface="+mn-lt"/>
              </a:rPr>
              <a:t>智慧政务蓬勃发展，正在快速地推动</a:t>
            </a:r>
            <a:r>
              <a:rPr lang="id-ID" sz="1600" dirty="0">
                <a:solidFill>
                  <a:schemeClr val="tx1">
                    <a:lumMod val="50000"/>
                    <a:lumOff val="50000"/>
                  </a:schemeClr>
                </a:solidFill>
                <a:cs typeface="+mn-ea"/>
                <a:sym typeface="+mn-lt"/>
              </a:rPr>
              <a:t>政</a:t>
            </a:r>
            <a:r>
              <a:rPr lang="zh-CN" altLang="id-ID" sz="1600" dirty="0">
                <a:solidFill>
                  <a:schemeClr val="tx1">
                    <a:lumMod val="50000"/>
                    <a:lumOff val="50000"/>
                  </a:schemeClr>
                </a:solidFill>
                <a:cs typeface="+mn-ea"/>
                <a:sym typeface="+mn-lt"/>
              </a:rPr>
              <a:t>务</a:t>
            </a:r>
            <a:r>
              <a:rPr lang="id-ID" sz="1600" dirty="0">
                <a:solidFill>
                  <a:schemeClr val="tx1">
                    <a:lumMod val="50000"/>
                    <a:lumOff val="50000"/>
                  </a:schemeClr>
                </a:solidFill>
                <a:cs typeface="+mn-ea"/>
                <a:sym typeface="+mn-lt"/>
              </a:rPr>
              <a:t>服务</a:t>
            </a:r>
            <a:r>
              <a:rPr lang="zh-CN" altLang="id-ID" sz="1600" dirty="0">
                <a:solidFill>
                  <a:schemeClr val="tx1">
                    <a:lumMod val="50000"/>
                    <a:lumOff val="50000"/>
                  </a:schemeClr>
                </a:solidFill>
                <a:cs typeface="+mn-ea"/>
                <a:sym typeface="+mn-lt"/>
              </a:rPr>
              <a:t>的</a:t>
            </a:r>
            <a:r>
              <a:rPr lang="id-ID" sz="1600" dirty="0">
                <a:solidFill>
                  <a:schemeClr val="tx1">
                    <a:lumMod val="50000"/>
                    <a:lumOff val="50000"/>
                  </a:schemeClr>
                </a:solidFill>
                <a:cs typeface="+mn-ea"/>
                <a:sym typeface="+mn-lt"/>
              </a:rPr>
              <a:t>便利性</a:t>
            </a:r>
            <a:r>
              <a:rPr lang="zh-CN" altLang="id-ID" sz="1600" dirty="0">
                <a:solidFill>
                  <a:schemeClr val="tx1">
                    <a:lumMod val="50000"/>
                    <a:lumOff val="50000"/>
                  </a:schemeClr>
                </a:solidFill>
                <a:cs typeface="+mn-ea"/>
                <a:sym typeface="+mn-lt"/>
              </a:rPr>
              <a:t>和效率的提升</a:t>
            </a:r>
            <a:endParaRPr lang="zh-CN" altLang="id-ID" sz="1600" dirty="0">
              <a:solidFill>
                <a:schemeClr val="tx1">
                  <a:lumMod val="50000"/>
                  <a:lumOff val="50000"/>
                </a:schemeClr>
              </a:solidFill>
              <a:cs typeface="+mn-ea"/>
              <a:sym typeface="+mn-lt"/>
            </a:endParaRPr>
          </a:p>
        </p:txBody>
      </p:sp>
      <p:sp>
        <p:nvSpPr>
          <p:cNvPr id="118" name="TextBox 117"/>
          <p:cNvSpPr txBox="1"/>
          <p:nvPr/>
        </p:nvSpPr>
        <p:spPr>
          <a:xfrm>
            <a:off x="5452110" y="5409565"/>
            <a:ext cx="5847715" cy="1176020"/>
          </a:xfrm>
          <a:prstGeom prst="rect">
            <a:avLst/>
          </a:prstGeom>
          <a:noFill/>
        </p:spPr>
        <p:txBody>
          <a:bodyPr wrap="square" rtlCol="0">
            <a:spAutoFit/>
          </a:bodyPr>
          <a:lstStyle/>
          <a:p>
            <a:pPr>
              <a:spcAft>
                <a:spcPts val="300"/>
              </a:spcAft>
            </a:pPr>
            <a:r>
              <a:rPr lang="zh-CN" altLang="id-ID" sz="2000" b="1" dirty="0">
                <a:solidFill>
                  <a:schemeClr val="accent2"/>
                </a:solidFill>
                <a:cs typeface="+mn-ea"/>
                <a:sym typeface="+mn-lt"/>
              </a:rPr>
              <a:t>技术升级推动数字经济发展</a:t>
            </a:r>
            <a:endParaRPr lang="zh-CN" altLang="id-ID" sz="2000" b="1" dirty="0">
              <a:solidFill>
                <a:schemeClr val="accent2"/>
              </a:solidFill>
              <a:cs typeface="+mn-ea"/>
              <a:sym typeface="+mn-lt"/>
            </a:endParaRPr>
          </a:p>
          <a:p>
            <a:pPr>
              <a:spcAft>
                <a:spcPts val="300"/>
              </a:spcAft>
            </a:pPr>
            <a:r>
              <a:rPr lang="id-ID" sz="1600" dirty="0">
                <a:solidFill>
                  <a:schemeClr val="tx1">
                    <a:lumMod val="50000"/>
                    <a:lumOff val="50000"/>
                  </a:schemeClr>
                </a:solidFill>
                <a:cs typeface="+mn-ea"/>
                <a:sym typeface="+mn-lt"/>
              </a:rPr>
              <a:t>信息技术整个体系即将完成一次蜕变式的、升华式的重构，释放出远超当前技术的能力，从而使得蕴含在大数据之</a:t>
            </a:r>
            <a:r>
              <a:rPr lang="zh-CN" altLang="id-ID" sz="1600" dirty="0">
                <a:solidFill>
                  <a:schemeClr val="tx1">
                    <a:lumMod val="50000"/>
                    <a:lumOff val="50000"/>
                  </a:schemeClr>
                </a:solidFill>
                <a:cs typeface="+mn-ea"/>
                <a:sym typeface="+mn-lt"/>
              </a:rPr>
              <a:t>中</a:t>
            </a:r>
            <a:r>
              <a:rPr lang="id-ID" sz="1600" dirty="0">
                <a:solidFill>
                  <a:schemeClr val="tx1">
                    <a:lumMod val="50000"/>
                    <a:lumOff val="50000"/>
                  </a:schemeClr>
                </a:solidFill>
                <a:cs typeface="+mn-ea"/>
                <a:sym typeface="+mn-lt"/>
              </a:rPr>
              <a:t>的价值得以充分释放，带来未来数字经济进一步爆发式增长</a:t>
            </a:r>
            <a:endParaRPr lang="id-ID" sz="1600" dirty="0">
              <a:solidFill>
                <a:schemeClr val="tx1">
                  <a:lumMod val="50000"/>
                  <a:lumOff val="50000"/>
                </a:schemeClr>
              </a:solidFill>
              <a:cs typeface="+mn-ea"/>
              <a:sym typeface="+mn-lt"/>
            </a:endParaRPr>
          </a:p>
        </p:txBody>
      </p:sp>
      <p:sp>
        <p:nvSpPr>
          <p:cNvPr id="3" name="Freeform 28"/>
          <p:cNvSpPr>
            <a:spLocks noEditPoints="1"/>
          </p:cNvSpPr>
          <p:nvPr/>
        </p:nvSpPr>
        <p:spPr bwMode="auto">
          <a:xfrm>
            <a:off x="4918709" y="5409417"/>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chemeClr val="accent2"/>
          </a:solidFill>
          <a:ln>
            <a:noFill/>
          </a:ln>
        </p:spPr>
        <p:txBody>
          <a:bodyPr vert="horz" wrap="square" lIns="45720" tIns="22860" rIns="45720" bIns="22860" numCol="1" anchor="t" anchorCtr="0" compatLnSpc="1"/>
          <a:p>
            <a:endParaRPr lang="en-AU" sz="90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p:cTn id="11" dur="1000" fill="hold"/>
                                        <p:tgtEl>
                                          <p:spTgt spid="100"/>
                                        </p:tgtEl>
                                        <p:attrNameLst>
                                          <p:attrName>ppt_w</p:attrName>
                                        </p:attrNameLst>
                                      </p:cBhvr>
                                      <p:tavLst>
                                        <p:tav tm="0">
                                          <p:val>
                                            <p:fltVal val="0"/>
                                          </p:val>
                                        </p:tav>
                                        <p:tav tm="100000">
                                          <p:val>
                                            <p:strVal val="#ppt_w"/>
                                          </p:val>
                                        </p:tav>
                                      </p:tavLst>
                                    </p:anim>
                                    <p:anim calcmode="lin" valueType="num">
                                      <p:cBhvr>
                                        <p:cTn id="12" dur="1000" fill="hold"/>
                                        <p:tgtEl>
                                          <p:spTgt spid="100"/>
                                        </p:tgtEl>
                                        <p:attrNameLst>
                                          <p:attrName>ppt_h</p:attrName>
                                        </p:attrNameLst>
                                      </p:cBhvr>
                                      <p:tavLst>
                                        <p:tav tm="0">
                                          <p:val>
                                            <p:fltVal val="0"/>
                                          </p:val>
                                        </p:tav>
                                        <p:tav tm="100000">
                                          <p:val>
                                            <p:strVal val="#ppt_h"/>
                                          </p:val>
                                        </p:tav>
                                      </p:tavLst>
                                    </p:anim>
                                    <p:anim calcmode="lin" valueType="num">
                                      <p:cBhvr>
                                        <p:cTn id="13" dur="1000" fill="hold"/>
                                        <p:tgtEl>
                                          <p:spTgt spid="100"/>
                                        </p:tgtEl>
                                        <p:attrNameLst>
                                          <p:attrName>style.rotation</p:attrName>
                                        </p:attrNameLst>
                                      </p:cBhvr>
                                      <p:tavLst>
                                        <p:tav tm="0">
                                          <p:val>
                                            <p:fltVal val="90"/>
                                          </p:val>
                                        </p:tav>
                                        <p:tav tm="100000">
                                          <p:val>
                                            <p:fltVal val="0"/>
                                          </p:val>
                                        </p:tav>
                                      </p:tavLst>
                                    </p:anim>
                                    <p:animEffect transition="in" filter="fade">
                                      <p:cBhvr>
                                        <p:cTn id="14" dur="1000"/>
                                        <p:tgtEl>
                                          <p:spTgt spid="10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fade">
                                      <p:cBhvr>
                                        <p:cTn id="18" dur="500"/>
                                        <p:tgtEl>
                                          <p:spTgt spid="1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fade">
                                      <p:cBhvr>
                                        <p:cTn id="21" dur="500"/>
                                        <p:tgtEl>
                                          <p:spTgt spid="11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500"/>
                                        <p:tgtEl>
                                          <p:spTgt spid="1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500"/>
                                        <p:tgtEl>
                                          <p:spTgt spid="1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fade">
                                      <p:cBhvr>
                                        <p:cTn id="38" dur="500"/>
                                        <p:tgtEl>
                                          <p:spTgt spid="118"/>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ldLvl="0" animBg="1"/>
      <p:bldP spid="112" grpId="0"/>
      <p:bldP spid="113" grpId="0" bldLvl="0" animBg="1"/>
      <p:bldP spid="114" grpId="0"/>
      <p:bldP spid="115" grpId="0" bldLvl="0" animBg="1"/>
      <p:bldP spid="116" grpId="0"/>
      <p:bldP spid="118" grpId="0"/>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04240" y="524510"/>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数字经济平台建设目标</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 name="Group 21"/>
          <p:cNvGrpSpPr/>
          <p:nvPr/>
        </p:nvGrpSpPr>
        <p:grpSpPr>
          <a:xfrm>
            <a:off x="1" y="2958270"/>
            <a:ext cx="4170457" cy="1355129"/>
            <a:chOff x="0" y="2218702"/>
            <a:chExt cx="3127843" cy="1016347"/>
          </a:xfrm>
        </p:grpSpPr>
        <p:sp>
          <p:nvSpPr>
            <p:cNvPr id="7" name="Rectangle 9"/>
            <p:cNvSpPr>
              <a:spLocks noChangeArrowheads="1"/>
            </p:cNvSpPr>
            <p:nvPr/>
          </p:nvSpPr>
          <p:spPr bwMode="auto">
            <a:xfrm>
              <a:off x="2307491" y="2726875"/>
              <a:ext cx="1011" cy="1011"/>
            </a:xfrm>
            <a:prstGeom prst="rect">
              <a:avLst/>
            </a:pr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12" name="Freeform 10"/>
            <p:cNvSpPr/>
            <p:nvPr/>
          </p:nvSpPr>
          <p:spPr bwMode="auto">
            <a:xfrm>
              <a:off x="2328707" y="2218702"/>
              <a:ext cx="799136" cy="1016347"/>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55" y="316"/>
                    <a:pt x="462"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13" name="Freeform 11"/>
            <p:cNvSpPr/>
            <p:nvPr/>
          </p:nvSpPr>
          <p:spPr bwMode="auto">
            <a:xfrm>
              <a:off x="0" y="2376307"/>
              <a:ext cx="2412561" cy="701138"/>
            </a:xfrm>
            <a:custGeom>
              <a:avLst/>
              <a:gdLst>
                <a:gd name="T0" fmla="*/ 2388 w 2388"/>
                <a:gd name="T1" fmla="*/ 281 h 694"/>
                <a:gd name="T2" fmla="*/ 2384 w 2388"/>
                <a:gd name="T3" fmla="*/ 277 h 694"/>
                <a:gd name="T4" fmla="*/ 2188 w 2388"/>
                <a:gd name="T5" fmla="*/ 343 h 694"/>
                <a:gd name="T6" fmla="*/ 1944 w 2388"/>
                <a:gd name="T7" fmla="*/ 0 h 694"/>
                <a:gd name="T8" fmla="*/ 0 w 2388"/>
                <a:gd name="T9" fmla="*/ 0 h 694"/>
                <a:gd name="T10" fmla="*/ 0 w 2388"/>
                <a:gd name="T11" fmla="*/ 694 h 694"/>
                <a:gd name="T12" fmla="*/ 1944 w 2388"/>
                <a:gd name="T13" fmla="*/ 694 h 694"/>
                <a:gd name="T14" fmla="*/ 2188 w 2388"/>
                <a:gd name="T15" fmla="*/ 351 h 694"/>
                <a:gd name="T16" fmla="*/ 2384 w 2388"/>
                <a:gd name="T17" fmla="*/ 417 h 694"/>
                <a:gd name="T18" fmla="*/ 2388 w 2388"/>
                <a:gd name="T19" fmla="*/ 413 h 694"/>
                <a:gd name="T20" fmla="*/ 2192 w 2388"/>
                <a:gd name="T21" fmla="*/ 347 h 694"/>
                <a:gd name="T22" fmla="*/ 2388 w 2388"/>
                <a:gd name="T23" fmla="*/ 281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8" h="694">
                  <a:moveTo>
                    <a:pt x="2388" y="281"/>
                  </a:moveTo>
                  <a:lnTo>
                    <a:pt x="2384" y="277"/>
                  </a:lnTo>
                  <a:lnTo>
                    <a:pt x="2188" y="343"/>
                  </a:lnTo>
                  <a:lnTo>
                    <a:pt x="1944" y="0"/>
                  </a:lnTo>
                  <a:lnTo>
                    <a:pt x="0" y="0"/>
                  </a:lnTo>
                  <a:lnTo>
                    <a:pt x="0" y="694"/>
                  </a:lnTo>
                  <a:lnTo>
                    <a:pt x="1944" y="694"/>
                  </a:lnTo>
                  <a:lnTo>
                    <a:pt x="2188" y="351"/>
                  </a:lnTo>
                  <a:lnTo>
                    <a:pt x="2384" y="417"/>
                  </a:lnTo>
                  <a:lnTo>
                    <a:pt x="2388" y="413"/>
                  </a:lnTo>
                  <a:lnTo>
                    <a:pt x="2192" y="347"/>
                  </a:lnTo>
                  <a:lnTo>
                    <a:pt x="2388" y="281"/>
                  </a:lnTo>
                  <a:close/>
                </a:path>
              </a:pathLst>
            </a:custGeom>
            <a:solidFill>
              <a:schemeClr val="accent2"/>
            </a:solidFill>
            <a:ln>
              <a:noFill/>
            </a:ln>
          </p:spPr>
          <p:txBody>
            <a:bodyPr vert="horz" wrap="square" lIns="121920" tIns="60960" rIns="121920" bIns="60960" numCol="1" anchor="t" anchorCtr="0" compatLnSpc="1"/>
            <a:lstStyle/>
            <a:p>
              <a:endParaRPr lang="en-US" sz="2400">
                <a:cs typeface="+mn-ea"/>
                <a:sym typeface="+mn-lt"/>
              </a:endParaRPr>
            </a:p>
          </p:txBody>
        </p:sp>
        <p:sp>
          <p:nvSpPr>
            <p:cNvPr id="14" name="Freeform 127"/>
            <p:cNvSpPr>
              <a:spLocks noEditPoints="1"/>
            </p:cNvSpPr>
            <p:nvPr/>
          </p:nvSpPr>
          <p:spPr bwMode="auto">
            <a:xfrm>
              <a:off x="1044046" y="2468070"/>
              <a:ext cx="285406" cy="519344"/>
            </a:xfrm>
            <a:custGeom>
              <a:avLst/>
              <a:gdLst>
                <a:gd name="T0" fmla="*/ 26 w 26"/>
                <a:gd name="T1" fmla="*/ 11 h 47"/>
                <a:gd name="T2" fmla="*/ 26 w 26"/>
                <a:gd name="T3" fmla="*/ 5 h 47"/>
                <a:gd name="T4" fmla="*/ 13 w 26"/>
                <a:gd name="T5" fmla="*/ 0 h 47"/>
                <a:gd name="T6" fmla="*/ 0 w 26"/>
                <a:gd name="T7" fmla="*/ 5 h 47"/>
                <a:gd name="T8" fmla="*/ 0 w 26"/>
                <a:gd name="T9" fmla="*/ 11 h 47"/>
                <a:gd name="T10" fmla="*/ 9 w 26"/>
                <a:gd name="T11" fmla="*/ 24 h 47"/>
                <a:gd name="T12" fmla="*/ 0 w 26"/>
                <a:gd name="T13" fmla="*/ 36 h 47"/>
                <a:gd name="T14" fmla="*/ 0 w 26"/>
                <a:gd name="T15" fmla="*/ 42 h 47"/>
                <a:gd name="T16" fmla="*/ 13 w 26"/>
                <a:gd name="T17" fmla="*/ 47 h 47"/>
                <a:gd name="T18" fmla="*/ 26 w 26"/>
                <a:gd name="T19" fmla="*/ 42 h 47"/>
                <a:gd name="T20" fmla="*/ 26 w 26"/>
                <a:gd name="T21" fmla="*/ 36 h 47"/>
                <a:gd name="T22" fmla="*/ 17 w 26"/>
                <a:gd name="T23" fmla="*/ 24 h 47"/>
                <a:gd name="T24" fmla="*/ 26 w 26"/>
                <a:gd name="T25" fmla="*/ 11 h 47"/>
                <a:gd name="T26" fmla="*/ 4 w 26"/>
                <a:gd name="T27" fmla="*/ 6 h 47"/>
                <a:gd name="T28" fmla="*/ 13 w 26"/>
                <a:gd name="T29" fmla="*/ 3 h 47"/>
                <a:gd name="T30" fmla="*/ 23 w 26"/>
                <a:gd name="T31" fmla="*/ 6 h 47"/>
                <a:gd name="T32" fmla="*/ 24 w 26"/>
                <a:gd name="T33" fmla="*/ 7 h 47"/>
                <a:gd name="T34" fmla="*/ 13 w 26"/>
                <a:gd name="T35" fmla="*/ 9 h 47"/>
                <a:gd name="T36" fmla="*/ 3 w 26"/>
                <a:gd name="T37" fmla="*/ 7 h 47"/>
                <a:gd name="T38" fmla="*/ 4 w 26"/>
                <a:gd name="T39" fmla="*/ 6 h 47"/>
                <a:gd name="T40" fmla="*/ 15 w 26"/>
                <a:gd name="T41" fmla="*/ 24 h 47"/>
                <a:gd name="T42" fmla="*/ 19 w 26"/>
                <a:gd name="T43" fmla="*/ 31 h 47"/>
                <a:gd name="T44" fmla="*/ 24 w 26"/>
                <a:gd name="T45" fmla="*/ 36 h 47"/>
                <a:gd name="T46" fmla="*/ 24 w 26"/>
                <a:gd name="T47" fmla="*/ 39 h 47"/>
                <a:gd name="T48" fmla="*/ 15 w 26"/>
                <a:gd name="T49" fmla="*/ 34 h 47"/>
                <a:gd name="T50" fmla="*/ 12 w 26"/>
                <a:gd name="T51" fmla="*/ 34 h 47"/>
                <a:gd name="T52" fmla="*/ 3 w 26"/>
                <a:gd name="T53" fmla="*/ 39 h 47"/>
                <a:gd name="T54" fmla="*/ 3 w 26"/>
                <a:gd name="T55" fmla="*/ 36 h 47"/>
                <a:gd name="T56" fmla="*/ 7 w 26"/>
                <a:gd name="T57" fmla="*/ 31 h 47"/>
                <a:gd name="T58" fmla="*/ 12 w 26"/>
                <a:gd name="T59" fmla="*/ 24 h 47"/>
                <a:gd name="T60" fmla="*/ 7 w 26"/>
                <a:gd name="T61" fmla="*/ 17 h 47"/>
                <a:gd name="T62" fmla="*/ 3 w 26"/>
                <a:gd name="T63" fmla="*/ 11 h 47"/>
                <a:gd name="T64" fmla="*/ 3 w 26"/>
                <a:gd name="T65" fmla="*/ 9 h 47"/>
                <a:gd name="T66" fmla="*/ 13 w 26"/>
                <a:gd name="T67" fmla="*/ 11 h 47"/>
                <a:gd name="T68" fmla="*/ 24 w 26"/>
                <a:gd name="T69" fmla="*/ 9 h 47"/>
                <a:gd name="T70" fmla="*/ 24 w 26"/>
                <a:gd name="T71" fmla="*/ 11 h 47"/>
                <a:gd name="T72" fmla="*/ 19 w 26"/>
                <a:gd name="T73" fmla="*/ 17 h 47"/>
                <a:gd name="T74" fmla="*/ 15 w 26"/>
                <a:gd name="T75"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47">
                  <a:moveTo>
                    <a:pt x="26" y="11"/>
                  </a:moveTo>
                  <a:cubicBezTo>
                    <a:pt x="26" y="6"/>
                    <a:pt x="26" y="5"/>
                    <a:pt x="26" y="5"/>
                  </a:cubicBezTo>
                  <a:cubicBezTo>
                    <a:pt x="26" y="4"/>
                    <a:pt x="21" y="0"/>
                    <a:pt x="13" y="0"/>
                  </a:cubicBezTo>
                  <a:cubicBezTo>
                    <a:pt x="6" y="0"/>
                    <a:pt x="0" y="4"/>
                    <a:pt x="0" y="5"/>
                  </a:cubicBezTo>
                  <a:cubicBezTo>
                    <a:pt x="0" y="5"/>
                    <a:pt x="0" y="6"/>
                    <a:pt x="0" y="11"/>
                  </a:cubicBezTo>
                  <a:cubicBezTo>
                    <a:pt x="0" y="16"/>
                    <a:pt x="9" y="20"/>
                    <a:pt x="9" y="24"/>
                  </a:cubicBezTo>
                  <a:cubicBezTo>
                    <a:pt x="9" y="27"/>
                    <a:pt x="0" y="31"/>
                    <a:pt x="0" y="36"/>
                  </a:cubicBezTo>
                  <a:cubicBezTo>
                    <a:pt x="0" y="41"/>
                    <a:pt x="0" y="42"/>
                    <a:pt x="0" y="42"/>
                  </a:cubicBezTo>
                  <a:cubicBezTo>
                    <a:pt x="0" y="44"/>
                    <a:pt x="6" y="47"/>
                    <a:pt x="13" y="47"/>
                  </a:cubicBezTo>
                  <a:cubicBezTo>
                    <a:pt x="21" y="47"/>
                    <a:pt x="26" y="44"/>
                    <a:pt x="26" y="42"/>
                  </a:cubicBezTo>
                  <a:cubicBezTo>
                    <a:pt x="26" y="42"/>
                    <a:pt x="26" y="41"/>
                    <a:pt x="26" y="36"/>
                  </a:cubicBezTo>
                  <a:cubicBezTo>
                    <a:pt x="26" y="31"/>
                    <a:pt x="17" y="27"/>
                    <a:pt x="17" y="24"/>
                  </a:cubicBezTo>
                  <a:cubicBezTo>
                    <a:pt x="17" y="20"/>
                    <a:pt x="26" y="16"/>
                    <a:pt x="26" y="11"/>
                  </a:cubicBezTo>
                  <a:close/>
                  <a:moveTo>
                    <a:pt x="4" y="6"/>
                  </a:moveTo>
                  <a:cubicBezTo>
                    <a:pt x="5" y="5"/>
                    <a:pt x="9" y="3"/>
                    <a:pt x="13" y="3"/>
                  </a:cubicBezTo>
                  <a:cubicBezTo>
                    <a:pt x="18" y="3"/>
                    <a:pt x="23" y="6"/>
                    <a:pt x="23" y="6"/>
                  </a:cubicBezTo>
                  <a:cubicBezTo>
                    <a:pt x="23" y="6"/>
                    <a:pt x="25" y="6"/>
                    <a:pt x="24" y="7"/>
                  </a:cubicBezTo>
                  <a:cubicBezTo>
                    <a:pt x="22" y="8"/>
                    <a:pt x="18" y="9"/>
                    <a:pt x="13" y="9"/>
                  </a:cubicBezTo>
                  <a:cubicBezTo>
                    <a:pt x="9" y="9"/>
                    <a:pt x="5" y="8"/>
                    <a:pt x="3" y="7"/>
                  </a:cubicBezTo>
                  <a:cubicBezTo>
                    <a:pt x="2" y="6"/>
                    <a:pt x="4" y="6"/>
                    <a:pt x="4" y="6"/>
                  </a:cubicBezTo>
                  <a:close/>
                  <a:moveTo>
                    <a:pt x="15" y="24"/>
                  </a:moveTo>
                  <a:cubicBezTo>
                    <a:pt x="15" y="26"/>
                    <a:pt x="17" y="28"/>
                    <a:pt x="19" y="31"/>
                  </a:cubicBezTo>
                  <a:cubicBezTo>
                    <a:pt x="21" y="32"/>
                    <a:pt x="24" y="35"/>
                    <a:pt x="24" y="36"/>
                  </a:cubicBezTo>
                  <a:cubicBezTo>
                    <a:pt x="24" y="39"/>
                    <a:pt x="24" y="39"/>
                    <a:pt x="24" y="39"/>
                  </a:cubicBezTo>
                  <a:cubicBezTo>
                    <a:pt x="21" y="38"/>
                    <a:pt x="15" y="37"/>
                    <a:pt x="15" y="34"/>
                  </a:cubicBezTo>
                  <a:cubicBezTo>
                    <a:pt x="15" y="32"/>
                    <a:pt x="12" y="32"/>
                    <a:pt x="12" y="34"/>
                  </a:cubicBezTo>
                  <a:cubicBezTo>
                    <a:pt x="12" y="37"/>
                    <a:pt x="5" y="38"/>
                    <a:pt x="3" y="39"/>
                  </a:cubicBezTo>
                  <a:cubicBezTo>
                    <a:pt x="3" y="36"/>
                    <a:pt x="3" y="36"/>
                    <a:pt x="3" y="36"/>
                  </a:cubicBezTo>
                  <a:cubicBezTo>
                    <a:pt x="3" y="35"/>
                    <a:pt x="6" y="32"/>
                    <a:pt x="7" y="31"/>
                  </a:cubicBezTo>
                  <a:cubicBezTo>
                    <a:pt x="10" y="28"/>
                    <a:pt x="12" y="26"/>
                    <a:pt x="12" y="24"/>
                  </a:cubicBezTo>
                  <a:cubicBezTo>
                    <a:pt x="12" y="21"/>
                    <a:pt x="10" y="19"/>
                    <a:pt x="7" y="17"/>
                  </a:cubicBezTo>
                  <a:cubicBezTo>
                    <a:pt x="6" y="15"/>
                    <a:pt x="3" y="12"/>
                    <a:pt x="3" y="11"/>
                  </a:cubicBezTo>
                  <a:cubicBezTo>
                    <a:pt x="3" y="9"/>
                    <a:pt x="3" y="9"/>
                    <a:pt x="3" y="9"/>
                  </a:cubicBezTo>
                  <a:cubicBezTo>
                    <a:pt x="5" y="10"/>
                    <a:pt x="9" y="11"/>
                    <a:pt x="13" y="11"/>
                  </a:cubicBezTo>
                  <a:cubicBezTo>
                    <a:pt x="18" y="11"/>
                    <a:pt x="21" y="10"/>
                    <a:pt x="24" y="9"/>
                  </a:cubicBezTo>
                  <a:cubicBezTo>
                    <a:pt x="24" y="11"/>
                    <a:pt x="24" y="11"/>
                    <a:pt x="24" y="11"/>
                  </a:cubicBezTo>
                  <a:cubicBezTo>
                    <a:pt x="24" y="12"/>
                    <a:pt x="21" y="15"/>
                    <a:pt x="19" y="17"/>
                  </a:cubicBezTo>
                  <a:cubicBezTo>
                    <a:pt x="17" y="19"/>
                    <a:pt x="15" y="21"/>
                    <a:pt x="15"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grpSp>
      <p:grpSp>
        <p:nvGrpSpPr>
          <p:cNvPr id="15" name="Group 20"/>
          <p:cNvGrpSpPr/>
          <p:nvPr/>
        </p:nvGrpSpPr>
        <p:grpSpPr>
          <a:xfrm>
            <a:off x="1" y="1452272"/>
            <a:ext cx="4897863" cy="1355129"/>
            <a:chOff x="0" y="1089203"/>
            <a:chExt cx="3673397" cy="1016347"/>
          </a:xfrm>
        </p:grpSpPr>
        <p:sp>
          <p:nvSpPr>
            <p:cNvPr id="16" name="Rectangle 6"/>
            <p:cNvSpPr>
              <a:spLocks noChangeArrowheads="1"/>
            </p:cNvSpPr>
            <p:nvPr/>
          </p:nvSpPr>
          <p:spPr bwMode="auto">
            <a:xfrm>
              <a:off x="2852034" y="1597377"/>
              <a:ext cx="1011" cy="1011"/>
            </a:xfrm>
            <a:prstGeom prst="rect">
              <a:avLst/>
            </a:prstGeom>
            <a:solidFill>
              <a:schemeClr val="accent1"/>
            </a:solidFill>
            <a:ln>
              <a:noFill/>
            </a:ln>
          </p:spPr>
          <p:txBody>
            <a:bodyPr vert="horz" wrap="square" lIns="121920" tIns="60960" rIns="121920" bIns="60960" numCol="1" anchor="t" anchorCtr="0" compatLnSpc="1"/>
            <a:lstStyle/>
            <a:p>
              <a:endParaRPr lang="en-US" sz="2400">
                <a:cs typeface="+mn-ea"/>
                <a:sym typeface="+mn-lt"/>
              </a:endParaRPr>
            </a:p>
          </p:txBody>
        </p:sp>
        <p:sp>
          <p:nvSpPr>
            <p:cNvPr id="17" name="Freeform 7"/>
            <p:cNvSpPr/>
            <p:nvPr/>
          </p:nvSpPr>
          <p:spPr bwMode="auto">
            <a:xfrm>
              <a:off x="2874261" y="1089203"/>
              <a:ext cx="799136" cy="1016347"/>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55" y="316"/>
                    <a:pt x="462"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chemeClr val="accent1"/>
            </a:solidFill>
            <a:ln>
              <a:noFill/>
            </a:ln>
          </p:spPr>
          <p:txBody>
            <a:bodyPr vert="horz" wrap="square" lIns="121920" tIns="60960" rIns="121920" bIns="60960" numCol="1" anchor="t" anchorCtr="0" compatLnSpc="1"/>
            <a:lstStyle/>
            <a:p>
              <a:endParaRPr lang="en-US" sz="2400">
                <a:cs typeface="+mn-ea"/>
                <a:sym typeface="+mn-lt"/>
              </a:endParaRPr>
            </a:p>
          </p:txBody>
        </p:sp>
        <p:sp>
          <p:nvSpPr>
            <p:cNvPr id="18" name="Freeform 8"/>
            <p:cNvSpPr/>
            <p:nvPr/>
          </p:nvSpPr>
          <p:spPr bwMode="auto">
            <a:xfrm>
              <a:off x="0" y="1229633"/>
              <a:ext cx="2958115" cy="700128"/>
            </a:xfrm>
            <a:custGeom>
              <a:avLst/>
              <a:gdLst>
                <a:gd name="T0" fmla="*/ 2928 w 2928"/>
                <a:gd name="T1" fmla="*/ 280 h 693"/>
                <a:gd name="T2" fmla="*/ 2924 w 2928"/>
                <a:gd name="T3" fmla="*/ 276 h 693"/>
                <a:gd name="T4" fmla="*/ 2728 w 2928"/>
                <a:gd name="T5" fmla="*/ 342 h 693"/>
                <a:gd name="T6" fmla="*/ 2483 w 2928"/>
                <a:gd name="T7" fmla="*/ 0 h 693"/>
                <a:gd name="T8" fmla="*/ 0 w 2928"/>
                <a:gd name="T9" fmla="*/ 0 h 693"/>
                <a:gd name="T10" fmla="*/ 0 w 2928"/>
                <a:gd name="T11" fmla="*/ 693 h 693"/>
                <a:gd name="T12" fmla="*/ 2483 w 2928"/>
                <a:gd name="T13" fmla="*/ 693 h 693"/>
                <a:gd name="T14" fmla="*/ 2728 w 2928"/>
                <a:gd name="T15" fmla="*/ 350 h 693"/>
                <a:gd name="T16" fmla="*/ 2924 w 2928"/>
                <a:gd name="T17" fmla="*/ 417 h 693"/>
                <a:gd name="T18" fmla="*/ 2928 w 2928"/>
                <a:gd name="T19" fmla="*/ 413 h 693"/>
                <a:gd name="T20" fmla="*/ 2732 w 2928"/>
                <a:gd name="T21" fmla="*/ 346 h 693"/>
                <a:gd name="T22" fmla="*/ 2928 w 2928"/>
                <a:gd name="T23" fmla="*/ 28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28" h="693">
                  <a:moveTo>
                    <a:pt x="2928" y="280"/>
                  </a:moveTo>
                  <a:lnTo>
                    <a:pt x="2924" y="276"/>
                  </a:lnTo>
                  <a:lnTo>
                    <a:pt x="2728" y="342"/>
                  </a:lnTo>
                  <a:lnTo>
                    <a:pt x="2483" y="0"/>
                  </a:lnTo>
                  <a:lnTo>
                    <a:pt x="0" y="0"/>
                  </a:lnTo>
                  <a:lnTo>
                    <a:pt x="0" y="693"/>
                  </a:lnTo>
                  <a:lnTo>
                    <a:pt x="2483" y="693"/>
                  </a:lnTo>
                  <a:lnTo>
                    <a:pt x="2728" y="350"/>
                  </a:lnTo>
                  <a:lnTo>
                    <a:pt x="2924" y="417"/>
                  </a:lnTo>
                  <a:lnTo>
                    <a:pt x="2928" y="413"/>
                  </a:lnTo>
                  <a:lnTo>
                    <a:pt x="2732" y="346"/>
                  </a:lnTo>
                  <a:lnTo>
                    <a:pt x="2928" y="280"/>
                  </a:lnTo>
                  <a:close/>
                </a:path>
              </a:pathLst>
            </a:custGeom>
            <a:solidFill>
              <a:schemeClr val="accent1"/>
            </a:solidFill>
            <a:ln>
              <a:noFill/>
            </a:ln>
          </p:spPr>
          <p:txBody>
            <a:bodyPr vert="horz" wrap="square" lIns="121920" tIns="60960" rIns="121920" bIns="60960" numCol="1" anchor="t" anchorCtr="0" compatLnSpc="1"/>
            <a:lstStyle/>
            <a:p>
              <a:endParaRPr lang="en-US" sz="2400">
                <a:cs typeface="+mn-ea"/>
                <a:sym typeface="+mn-lt"/>
              </a:endParaRPr>
            </a:p>
          </p:txBody>
        </p:sp>
        <p:sp>
          <p:nvSpPr>
            <p:cNvPr id="19" name="Freeform 139"/>
            <p:cNvSpPr/>
            <p:nvPr/>
          </p:nvSpPr>
          <p:spPr bwMode="auto">
            <a:xfrm>
              <a:off x="986978" y="1349869"/>
              <a:ext cx="500628" cy="463197"/>
            </a:xfrm>
            <a:custGeom>
              <a:avLst/>
              <a:gdLst>
                <a:gd name="T0" fmla="*/ 35 w 45"/>
                <a:gd name="T1" fmla="*/ 32 h 42"/>
                <a:gd name="T2" fmla="*/ 27 w 45"/>
                <a:gd name="T3" fmla="*/ 24 h 42"/>
                <a:gd name="T4" fmla="*/ 30 w 45"/>
                <a:gd name="T5" fmla="*/ 18 h 42"/>
                <a:gd name="T6" fmla="*/ 32 w 45"/>
                <a:gd name="T7" fmla="*/ 14 h 42"/>
                <a:gd name="T8" fmla="*/ 31 w 45"/>
                <a:gd name="T9" fmla="*/ 12 h 42"/>
                <a:gd name="T10" fmla="*/ 32 w 45"/>
                <a:gd name="T11" fmla="*/ 8 h 42"/>
                <a:gd name="T12" fmla="*/ 22 w 45"/>
                <a:gd name="T13" fmla="*/ 0 h 42"/>
                <a:gd name="T14" fmla="*/ 13 w 45"/>
                <a:gd name="T15" fmla="*/ 8 h 42"/>
                <a:gd name="T16" fmla="*/ 14 w 45"/>
                <a:gd name="T17" fmla="*/ 12 h 42"/>
                <a:gd name="T18" fmla="*/ 13 w 45"/>
                <a:gd name="T19" fmla="*/ 14 h 42"/>
                <a:gd name="T20" fmla="*/ 15 w 45"/>
                <a:gd name="T21" fmla="*/ 18 h 42"/>
                <a:gd name="T22" fmla="*/ 18 w 45"/>
                <a:gd name="T23" fmla="*/ 24 h 42"/>
                <a:gd name="T24" fmla="*/ 10 w 45"/>
                <a:gd name="T25" fmla="*/ 32 h 42"/>
                <a:gd name="T26" fmla="*/ 0 w 45"/>
                <a:gd name="T27" fmla="*/ 37 h 42"/>
                <a:gd name="T28" fmla="*/ 0 w 45"/>
                <a:gd name="T29" fmla="*/ 42 h 42"/>
                <a:gd name="T30" fmla="*/ 22 w 45"/>
                <a:gd name="T31" fmla="*/ 42 h 42"/>
                <a:gd name="T32" fmla="*/ 45 w 45"/>
                <a:gd name="T33" fmla="*/ 42 h 42"/>
                <a:gd name="T34" fmla="*/ 45 w 45"/>
                <a:gd name="T35" fmla="*/ 37 h 42"/>
                <a:gd name="T36" fmla="*/ 35 w 45"/>
                <a:gd name="T37"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42">
                  <a:moveTo>
                    <a:pt x="35" y="32"/>
                  </a:moveTo>
                  <a:cubicBezTo>
                    <a:pt x="29" y="30"/>
                    <a:pt x="27" y="28"/>
                    <a:pt x="27" y="24"/>
                  </a:cubicBezTo>
                  <a:cubicBezTo>
                    <a:pt x="27" y="22"/>
                    <a:pt x="29" y="22"/>
                    <a:pt x="30" y="18"/>
                  </a:cubicBezTo>
                  <a:cubicBezTo>
                    <a:pt x="30" y="16"/>
                    <a:pt x="32" y="18"/>
                    <a:pt x="32" y="14"/>
                  </a:cubicBezTo>
                  <a:cubicBezTo>
                    <a:pt x="32" y="13"/>
                    <a:pt x="31" y="12"/>
                    <a:pt x="31" y="12"/>
                  </a:cubicBezTo>
                  <a:cubicBezTo>
                    <a:pt x="31" y="12"/>
                    <a:pt x="32" y="10"/>
                    <a:pt x="32" y="8"/>
                  </a:cubicBezTo>
                  <a:cubicBezTo>
                    <a:pt x="32" y="6"/>
                    <a:pt x="31" y="0"/>
                    <a:pt x="22" y="0"/>
                  </a:cubicBezTo>
                  <a:cubicBezTo>
                    <a:pt x="14" y="0"/>
                    <a:pt x="13" y="6"/>
                    <a:pt x="13" y="8"/>
                  </a:cubicBezTo>
                  <a:cubicBezTo>
                    <a:pt x="13" y="10"/>
                    <a:pt x="14" y="12"/>
                    <a:pt x="14" y="12"/>
                  </a:cubicBezTo>
                  <a:cubicBezTo>
                    <a:pt x="14" y="12"/>
                    <a:pt x="13" y="13"/>
                    <a:pt x="13" y="14"/>
                  </a:cubicBezTo>
                  <a:cubicBezTo>
                    <a:pt x="13" y="18"/>
                    <a:pt x="15" y="16"/>
                    <a:pt x="15" y="18"/>
                  </a:cubicBezTo>
                  <a:cubicBezTo>
                    <a:pt x="16" y="22"/>
                    <a:pt x="18" y="22"/>
                    <a:pt x="18" y="24"/>
                  </a:cubicBezTo>
                  <a:cubicBezTo>
                    <a:pt x="18" y="28"/>
                    <a:pt x="16" y="30"/>
                    <a:pt x="10" y="32"/>
                  </a:cubicBezTo>
                  <a:cubicBezTo>
                    <a:pt x="4" y="34"/>
                    <a:pt x="0" y="36"/>
                    <a:pt x="0" y="37"/>
                  </a:cubicBezTo>
                  <a:cubicBezTo>
                    <a:pt x="0" y="39"/>
                    <a:pt x="0" y="42"/>
                    <a:pt x="0" y="42"/>
                  </a:cubicBezTo>
                  <a:cubicBezTo>
                    <a:pt x="22" y="42"/>
                    <a:pt x="22" y="42"/>
                    <a:pt x="22" y="42"/>
                  </a:cubicBezTo>
                  <a:cubicBezTo>
                    <a:pt x="45" y="42"/>
                    <a:pt x="45" y="42"/>
                    <a:pt x="45" y="42"/>
                  </a:cubicBezTo>
                  <a:cubicBezTo>
                    <a:pt x="45" y="42"/>
                    <a:pt x="45" y="39"/>
                    <a:pt x="45" y="37"/>
                  </a:cubicBezTo>
                  <a:cubicBezTo>
                    <a:pt x="45" y="36"/>
                    <a:pt x="41" y="34"/>
                    <a:pt x="35"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grpSp>
      <p:grpSp>
        <p:nvGrpSpPr>
          <p:cNvPr id="20" name="Group 22"/>
          <p:cNvGrpSpPr/>
          <p:nvPr/>
        </p:nvGrpSpPr>
        <p:grpSpPr>
          <a:xfrm>
            <a:off x="1" y="4464269"/>
            <a:ext cx="5458233" cy="1355129"/>
            <a:chOff x="0" y="3348201"/>
            <a:chExt cx="4093675" cy="1016347"/>
          </a:xfrm>
        </p:grpSpPr>
        <p:sp>
          <p:nvSpPr>
            <p:cNvPr id="21" name="Rectangle 12"/>
            <p:cNvSpPr>
              <a:spLocks noChangeArrowheads="1"/>
            </p:cNvSpPr>
            <p:nvPr/>
          </p:nvSpPr>
          <p:spPr bwMode="auto">
            <a:xfrm>
              <a:off x="3273324" y="3856374"/>
              <a:ext cx="1011" cy="1011"/>
            </a:xfrm>
            <a:prstGeom prst="rect">
              <a:avLst/>
            </a:prstGeom>
            <a:solidFill>
              <a:schemeClr val="accent3"/>
            </a:solidFill>
            <a:ln>
              <a:noFill/>
            </a:ln>
          </p:spPr>
          <p:txBody>
            <a:bodyPr vert="horz" wrap="square" lIns="121920" tIns="60960" rIns="121920" bIns="60960" numCol="1" anchor="t" anchorCtr="0" compatLnSpc="1"/>
            <a:lstStyle/>
            <a:p>
              <a:endParaRPr lang="en-US" sz="2400">
                <a:cs typeface="+mn-ea"/>
                <a:sym typeface="+mn-lt"/>
              </a:endParaRPr>
            </a:p>
          </p:txBody>
        </p:sp>
        <p:sp>
          <p:nvSpPr>
            <p:cNvPr id="22" name="Freeform 13"/>
            <p:cNvSpPr/>
            <p:nvPr/>
          </p:nvSpPr>
          <p:spPr bwMode="auto">
            <a:xfrm>
              <a:off x="3293529" y="3348201"/>
              <a:ext cx="800146" cy="1016347"/>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55" y="317"/>
                    <a:pt x="463"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chemeClr val="accent3"/>
            </a:solidFill>
            <a:ln>
              <a:noFill/>
            </a:ln>
          </p:spPr>
          <p:txBody>
            <a:bodyPr vert="horz" wrap="square" lIns="121920" tIns="60960" rIns="121920" bIns="60960" numCol="1" anchor="t" anchorCtr="0" compatLnSpc="1"/>
            <a:lstStyle/>
            <a:p>
              <a:endParaRPr lang="en-US" sz="2400">
                <a:cs typeface="+mn-ea"/>
                <a:sym typeface="+mn-lt"/>
              </a:endParaRPr>
            </a:p>
          </p:txBody>
        </p:sp>
        <p:sp>
          <p:nvSpPr>
            <p:cNvPr id="23" name="Freeform 14"/>
            <p:cNvSpPr/>
            <p:nvPr/>
          </p:nvSpPr>
          <p:spPr bwMode="auto">
            <a:xfrm>
              <a:off x="0" y="3506816"/>
              <a:ext cx="3310704" cy="700128"/>
            </a:xfrm>
            <a:custGeom>
              <a:avLst/>
              <a:gdLst>
                <a:gd name="T0" fmla="*/ 3277 w 3277"/>
                <a:gd name="T1" fmla="*/ 282 h 693"/>
                <a:gd name="T2" fmla="*/ 3274 w 3277"/>
                <a:gd name="T3" fmla="*/ 276 h 693"/>
                <a:gd name="T4" fmla="*/ 3089 w 3277"/>
                <a:gd name="T5" fmla="*/ 342 h 693"/>
                <a:gd name="T6" fmla="*/ 2856 w 3277"/>
                <a:gd name="T7" fmla="*/ 0 h 693"/>
                <a:gd name="T8" fmla="*/ 0 w 3277"/>
                <a:gd name="T9" fmla="*/ 0 h 693"/>
                <a:gd name="T10" fmla="*/ 0 w 3277"/>
                <a:gd name="T11" fmla="*/ 693 h 693"/>
                <a:gd name="T12" fmla="*/ 2856 w 3277"/>
                <a:gd name="T13" fmla="*/ 693 h 693"/>
                <a:gd name="T14" fmla="*/ 3089 w 3277"/>
                <a:gd name="T15" fmla="*/ 352 h 693"/>
                <a:gd name="T16" fmla="*/ 3274 w 3277"/>
                <a:gd name="T17" fmla="*/ 418 h 693"/>
                <a:gd name="T18" fmla="*/ 3277 w 3277"/>
                <a:gd name="T19" fmla="*/ 413 h 693"/>
                <a:gd name="T20" fmla="*/ 3093 w 3277"/>
                <a:gd name="T21" fmla="*/ 346 h 693"/>
                <a:gd name="T22" fmla="*/ 3277 w 3277"/>
                <a:gd name="T23" fmla="*/ 282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7" h="693">
                  <a:moveTo>
                    <a:pt x="3277" y="282"/>
                  </a:moveTo>
                  <a:lnTo>
                    <a:pt x="3274" y="276"/>
                  </a:lnTo>
                  <a:lnTo>
                    <a:pt x="3089" y="342"/>
                  </a:lnTo>
                  <a:lnTo>
                    <a:pt x="2856" y="0"/>
                  </a:lnTo>
                  <a:lnTo>
                    <a:pt x="0" y="0"/>
                  </a:lnTo>
                  <a:lnTo>
                    <a:pt x="0" y="693"/>
                  </a:lnTo>
                  <a:lnTo>
                    <a:pt x="2856" y="693"/>
                  </a:lnTo>
                  <a:lnTo>
                    <a:pt x="3089" y="352"/>
                  </a:lnTo>
                  <a:lnTo>
                    <a:pt x="3274" y="418"/>
                  </a:lnTo>
                  <a:lnTo>
                    <a:pt x="3277" y="413"/>
                  </a:lnTo>
                  <a:lnTo>
                    <a:pt x="3093" y="346"/>
                  </a:lnTo>
                  <a:lnTo>
                    <a:pt x="3277" y="282"/>
                  </a:lnTo>
                  <a:close/>
                </a:path>
              </a:pathLst>
            </a:custGeom>
            <a:solidFill>
              <a:schemeClr val="accent3"/>
            </a:solidFill>
            <a:ln>
              <a:noFill/>
            </a:ln>
          </p:spPr>
          <p:txBody>
            <a:bodyPr vert="horz" wrap="square" lIns="121920" tIns="60960" rIns="121920" bIns="60960" numCol="1" anchor="t" anchorCtr="0" compatLnSpc="1"/>
            <a:lstStyle/>
            <a:p>
              <a:endParaRPr lang="en-US" sz="2400">
                <a:cs typeface="+mn-ea"/>
                <a:sym typeface="+mn-lt"/>
              </a:endParaRPr>
            </a:p>
          </p:txBody>
        </p:sp>
        <p:sp>
          <p:nvSpPr>
            <p:cNvPr id="24" name="Freeform 170"/>
            <p:cNvSpPr>
              <a:spLocks noEditPoints="1"/>
            </p:cNvSpPr>
            <p:nvPr/>
          </p:nvSpPr>
          <p:spPr bwMode="auto">
            <a:xfrm>
              <a:off x="982016" y="3643817"/>
              <a:ext cx="519343" cy="444484"/>
            </a:xfrm>
            <a:custGeom>
              <a:avLst/>
              <a:gdLst>
                <a:gd name="T0" fmla="*/ 35 w 47"/>
                <a:gd name="T1" fmla="*/ 12 h 40"/>
                <a:gd name="T2" fmla="*/ 37 w 47"/>
                <a:gd name="T3" fmla="*/ 12 h 40"/>
                <a:gd name="T4" fmla="*/ 37 w 47"/>
                <a:gd name="T5" fmla="*/ 17 h 40"/>
                <a:gd name="T6" fmla="*/ 47 w 47"/>
                <a:gd name="T7" fmla="*/ 8 h 40"/>
                <a:gd name="T8" fmla="*/ 37 w 47"/>
                <a:gd name="T9" fmla="*/ 0 h 40"/>
                <a:gd name="T10" fmla="*/ 37 w 47"/>
                <a:gd name="T11" fmla="*/ 5 h 40"/>
                <a:gd name="T12" fmla="*/ 35 w 47"/>
                <a:gd name="T13" fmla="*/ 5 h 40"/>
                <a:gd name="T14" fmla="*/ 17 w 47"/>
                <a:gd name="T15" fmla="*/ 17 h 40"/>
                <a:gd name="T16" fmla="*/ 5 w 47"/>
                <a:gd name="T17" fmla="*/ 27 h 40"/>
                <a:gd name="T18" fmla="*/ 0 w 47"/>
                <a:gd name="T19" fmla="*/ 27 h 40"/>
                <a:gd name="T20" fmla="*/ 0 w 47"/>
                <a:gd name="T21" fmla="*/ 34 h 40"/>
                <a:gd name="T22" fmla="*/ 5 w 47"/>
                <a:gd name="T23" fmla="*/ 34 h 40"/>
                <a:gd name="T24" fmla="*/ 23 w 47"/>
                <a:gd name="T25" fmla="*/ 21 h 40"/>
                <a:gd name="T26" fmla="*/ 35 w 47"/>
                <a:gd name="T27" fmla="*/ 12 h 40"/>
                <a:gd name="T28" fmla="*/ 13 w 47"/>
                <a:gd name="T29" fmla="*/ 16 h 40"/>
                <a:gd name="T30" fmla="*/ 14 w 47"/>
                <a:gd name="T31" fmla="*/ 15 h 40"/>
                <a:gd name="T32" fmla="*/ 17 w 47"/>
                <a:gd name="T33" fmla="*/ 11 h 40"/>
                <a:gd name="T34" fmla="*/ 5 w 47"/>
                <a:gd name="T35" fmla="*/ 6 h 40"/>
                <a:gd name="T36" fmla="*/ 0 w 47"/>
                <a:gd name="T37" fmla="*/ 6 h 40"/>
                <a:gd name="T38" fmla="*/ 0 w 47"/>
                <a:gd name="T39" fmla="*/ 12 h 40"/>
                <a:gd name="T40" fmla="*/ 5 w 47"/>
                <a:gd name="T41" fmla="*/ 12 h 40"/>
                <a:gd name="T42" fmla="*/ 13 w 47"/>
                <a:gd name="T43" fmla="*/ 16 h 40"/>
                <a:gd name="T44" fmla="*/ 37 w 47"/>
                <a:gd name="T45" fmla="*/ 27 h 40"/>
                <a:gd name="T46" fmla="*/ 35 w 47"/>
                <a:gd name="T47" fmla="*/ 27 h 40"/>
                <a:gd name="T48" fmla="*/ 27 w 47"/>
                <a:gd name="T49" fmla="*/ 23 h 40"/>
                <a:gd name="T50" fmla="*/ 26 w 47"/>
                <a:gd name="T51" fmla="*/ 24 h 40"/>
                <a:gd name="T52" fmla="*/ 23 w 47"/>
                <a:gd name="T53" fmla="*/ 29 h 40"/>
                <a:gd name="T54" fmla="*/ 35 w 47"/>
                <a:gd name="T55" fmla="*/ 34 h 40"/>
                <a:gd name="T56" fmla="*/ 37 w 47"/>
                <a:gd name="T57" fmla="*/ 34 h 40"/>
                <a:gd name="T58" fmla="*/ 37 w 47"/>
                <a:gd name="T59" fmla="*/ 40 h 40"/>
                <a:gd name="T60" fmla="*/ 47 w 47"/>
                <a:gd name="T61" fmla="*/ 31 h 40"/>
                <a:gd name="T62" fmla="*/ 37 w 47"/>
                <a:gd name="T63" fmla="*/ 23 h 40"/>
                <a:gd name="T64" fmla="*/ 37 w 47"/>
                <a:gd name="T65"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40">
                  <a:moveTo>
                    <a:pt x="35" y="12"/>
                  </a:moveTo>
                  <a:cubicBezTo>
                    <a:pt x="37" y="12"/>
                    <a:pt x="37" y="12"/>
                    <a:pt x="37" y="12"/>
                  </a:cubicBezTo>
                  <a:cubicBezTo>
                    <a:pt x="37" y="17"/>
                    <a:pt x="37" y="17"/>
                    <a:pt x="37" y="17"/>
                  </a:cubicBezTo>
                  <a:cubicBezTo>
                    <a:pt x="47" y="8"/>
                    <a:pt x="47" y="8"/>
                    <a:pt x="47" y="8"/>
                  </a:cubicBezTo>
                  <a:cubicBezTo>
                    <a:pt x="37" y="0"/>
                    <a:pt x="37" y="0"/>
                    <a:pt x="37" y="0"/>
                  </a:cubicBezTo>
                  <a:cubicBezTo>
                    <a:pt x="37" y="5"/>
                    <a:pt x="37" y="5"/>
                    <a:pt x="37" y="5"/>
                  </a:cubicBezTo>
                  <a:cubicBezTo>
                    <a:pt x="35" y="5"/>
                    <a:pt x="35" y="5"/>
                    <a:pt x="35" y="5"/>
                  </a:cubicBezTo>
                  <a:cubicBezTo>
                    <a:pt x="27" y="5"/>
                    <a:pt x="22" y="12"/>
                    <a:pt x="17" y="17"/>
                  </a:cubicBezTo>
                  <a:cubicBezTo>
                    <a:pt x="14" y="23"/>
                    <a:pt x="10" y="27"/>
                    <a:pt x="5" y="27"/>
                  </a:cubicBezTo>
                  <a:cubicBezTo>
                    <a:pt x="0" y="27"/>
                    <a:pt x="0" y="27"/>
                    <a:pt x="0" y="27"/>
                  </a:cubicBezTo>
                  <a:cubicBezTo>
                    <a:pt x="0" y="34"/>
                    <a:pt x="0" y="34"/>
                    <a:pt x="0" y="34"/>
                  </a:cubicBezTo>
                  <a:cubicBezTo>
                    <a:pt x="5" y="34"/>
                    <a:pt x="5" y="34"/>
                    <a:pt x="5" y="34"/>
                  </a:cubicBezTo>
                  <a:cubicBezTo>
                    <a:pt x="14" y="34"/>
                    <a:pt x="18" y="27"/>
                    <a:pt x="23" y="21"/>
                  </a:cubicBezTo>
                  <a:cubicBezTo>
                    <a:pt x="27" y="16"/>
                    <a:pt x="30" y="12"/>
                    <a:pt x="35" y="12"/>
                  </a:cubicBezTo>
                  <a:close/>
                  <a:moveTo>
                    <a:pt x="13" y="16"/>
                  </a:moveTo>
                  <a:cubicBezTo>
                    <a:pt x="13" y="16"/>
                    <a:pt x="13" y="15"/>
                    <a:pt x="14" y="15"/>
                  </a:cubicBezTo>
                  <a:cubicBezTo>
                    <a:pt x="15" y="13"/>
                    <a:pt x="16" y="12"/>
                    <a:pt x="17" y="11"/>
                  </a:cubicBezTo>
                  <a:cubicBezTo>
                    <a:pt x="14" y="8"/>
                    <a:pt x="10" y="6"/>
                    <a:pt x="5" y="6"/>
                  </a:cubicBezTo>
                  <a:cubicBezTo>
                    <a:pt x="0" y="6"/>
                    <a:pt x="0" y="6"/>
                    <a:pt x="0" y="6"/>
                  </a:cubicBezTo>
                  <a:cubicBezTo>
                    <a:pt x="0" y="12"/>
                    <a:pt x="0" y="12"/>
                    <a:pt x="0" y="12"/>
                  </a:cubicBezTo>
                  <a:cubicBezTo>
                    <a:pt x="5" y="12"/>
                    <a:pt x="5" y="12"/>
                    <a:pt x="5" y="12"/>
                  </a:cubicBezTo>
                  <a:cubicBezTo>
                    <a:pt x="8" y="12"/>
                    <a:pt x="10" y="14"/>
                    <a:pt x="13" y="16"/>
                  </a:cubicBezTo>
                  <a:close/>
                  <a:moveTo>
                    <a:pt x="37" y="27"/>
                  </a:moveTo>
                  <a:cubicBezTo>
                    <a:pt x="35" y="27"/>
                    <a:pt x="35" y="27"/>
                    <a:pt x="35" y="27"/>
                  </a:cubicBezTo>
                  <a:cubicBezTo>
                    <a:pt x="32" y="27"/>
                    <a:pt x="30" y="26"/>
                    <a:pt x="27" y="23"/>
                  </a:cubicBezTo>
                  <a:cubicBezTo>
                    <a:pt x="27" y="24"/>
                    <a:pt x="27" y="24"/>
                    <a:pt x="26" y="24"/>
                  </a:cubicBezTo>
                  <a:cubicBezTo>
                    <a:pt x="25" y="26"/>
                    <a:pt x="24" y="27"/>
                    <a:pt x="23" y="29"/>
                  </a:cubicBezTo>
                  <a:cubicBezTo>
                    <a:pt x="26" y="32"/>
                    <a:pt x="30" y="34"/>
                    <a:pt x="35" y="34"/>
                  </a:cubicBezTo>
                  <a:cubicBezTo>
                    <a:pt x="37" y="34"/>
                    <a:pt x="37" y="34"/>
                    <a:pt x="37" y="34"/>
                  </a:cubicBezTo>
                  <a:cubicBezTo>
                    <a:pt x="37" y="40"/>
                    <a:pt x="37" y="40"/>
                    <a:pt x="37" y="40"/>
                  </a:cubicBezTo>
                  <a:cubicBezTo>
                    <a:pt x="47" y="31"/>
                    <a:pt x="47" y="31"/>
                    <a:pt x="47" y="31"/>
                  </a:cubicBezTo>
                  <a:cubicBezTo>
                    <a:pt x="37" y="23"/>
                    <a:pt x="37" y="23"/>
                    <a:pt x="37" y="23"/>
                  </a:cubicBezTo>
                  <a:lnTo>
                    <a:pt x="37"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cs typeface="+mn-ea"/>
                <a:sym typeface="+mn-lt"/>
              </a:endParaRPr>
            </a:p>
          </p:txBody>
        </p:sp>
      </p:grpSp>
      <p:grpSp>
        <p:nvGrpSpPr>
          <p:cNvPr id="25" name="Group 29"/>
          <p:cNvGrpSpPr/>
          <p:nvPr/>
        </p:nvGrpSpPr>
        <p:grpSpPr>
          <a:xfrm>
            <a:off x="5579075" y="4757112"/>
            <a:ext cx="5955030" cy="1229995"/>
            <a:chOff x="606056" y="712381"/>
            <a:chExt cx="2999632" cy="922496"/>
          </a:xfrm>
        </p:grpSpPr>
        <p:sp>
          <p:nvSpPr>
            <p:cNvPr id="26" name="TextBox 25"/>
            <p:cNvSpPr txBox="1"/>
            <p:nvPr/>
          </p:nvSpPr>
          <p:spPr>
            <a:xfrm>
              <a:off x="606056" y="712381"/>
              <a:ext cx="2594344" cy="315277"/>
            </a:xfrm>
            <a:prstGeom prst="rect">
              <a:avLst/>
            </a:prstGeom>
            <a:noFill/>
          </p:spPr>
          <p:txBody>
            <a:bodyPr wrap="square" rtlCol="0">
              <a:spAutoFit/>
            </a:bodyPr>
            <a:lstStyle/>
            <a:p>
              <a:r>
                <a:rPr lang="zh-CN" altLang="en-US" sz="2135" b="1" dirty="0">
                  <a:solidFill>
                    <a:schemeClr val="accent3"/>
                  </a:solidFill>
                  <a:cs typeface="+mn-ea"/>
                  <a:sym typeface="+mn-lt"/>
                </a:rPr>
                <a:t>创建千亿产值的物流产业生态平台</a:t>
              </a:r>
              <a:endParaRPr lang="zh-CN" altLang="en-US" sz="2135" b="1" dirty="0">
                <a:solidFill>
                  <a:schemeClr val="accent3"/>
                </a:solidFill>
                <a:cs typeface="+mn-ea"/>
                <a:sym typeface="+mn-lt"/>
              </a:endParaRPr>
            </a:p>
          </p:txBody>
        </p:sp>
        <p:sp>
          <p:nvSpPr>
            <p:cNvPr id="27" name="TextBox 26"/>
            <p:cNvSpPr txBox="1"/>
            <p:nvPr/>
          </p:nvSpPr>
          <p:spPr>
            <a:xfrm>
              <a:off x="606056" y="1012418"/>
              <a:ext cx="2999632" cy="622459"/>
            </a:xfrm>
            <a:prstGeom prst="rect">
              <a:avLst/>
            </a:prstGeom>
            <a:noFill/>
          </p:spPr>
          <p:txBody>
            <a:bodyPr wrap="square" rtlCol="0">
              <a:spAutoFit/>
            </a:bodyPr>
            <a:lstStyle/>
            <a:p>
              <a:r>
                <a:rPr lang="zh-CN" altLang="en-US" sz="1600" dirty="0">
                  <a:solidFill>
                    <a:schemeClr val="tx2"/>
                  </a:solidFill>
                  <a:cs typeface="+mn-ea"/>
                  <a:sym typeface="+mn-lt"/>
                </a:rPr>
                <a:t>统一增值服务</a:t>
              </a:r>
              <a:r>
                <a:rPr lang="en-US" altLang="zh-CN" sz="1600" dirty="0">
                  <a:solidFill>
                    <a:schemeClr val="tx2"/>
                  </a:solidFill>
                  <a:cs typeface="+mn-ea"/>
                  <a:sym typeface="+mn-lt"/>
                </a:rPr>
                <a:t>+</a:t>
              </a:r>
              <a:r>
                <a:rPr lang="zh-CN" altLang="en-US" sz="1600" dirty="0">
                  <a:solidFill>
                    <a:schemeClr val="tx2"/>
                  </a:solidFill>
                  <a:cs typeface="+mn-ea"/>
                  <a:sym typeface="+mn-lt"/>
                </a:rPr>
                <a:t>信息技术支持</a:t>
              </a:r>
              <a:r>
                <a:rPr lang="en-US" altLang="zh-CN" sz="1600" dirty="0">
                  <a:solidFill>
                    <a:schemeClr val="tx2"/>
                  </a:solidFill>
                  <a:cs typeface="+mn-ea"/>
                  <a:sym typeface="+mn-lt"/>
                </a:rPr>
                <a:t>+</a:t>
              </a:r>
              <a:r>
                <a:rPr lang="zh-CN" altLang="en-US" sz="1600" dirty="0">
                  <a:solidFill>
                    <a:schemeClr val="tx2"/>
                  </a:solidFill>
                  <a:cs typeface="+mn-ea"/>
                  <a:sym typeface="+mn-lt"/>
                </a:rPr>
                <a:t>高效政务监督及服务三位一体，既有效体现政府政务监督服务的效率，更力求创建物流企业协同发展的平台，促进行业技术水平、专业能力和业务规模的同步提升</a:t>
              </a:r>
              <a:endParaRPr lang="zh-CN" altLang="en-US" sz="1600" dirty="0">
                <a:solidFill>
                  <a:schemeClr val="tx2"/>
                </a:solidFill>
                <a:cs typeface="+mn-ea"/>
                <a:sym typeface="+mn-lt"/>
              </a:endParaRPr>
            </a:p>
          </p:txBody>
        </p:sp>
      </p:grpSp>
      <p:grpSp>
        <p:nvGrpSpPr>
          <p:cNvPr id="28" name="Group 41"/>
          <p:cNvGrpSpPr/>
          <p:nvPr/>
        </p:nvGrpSpPr>
        <p:grpSpPr>
          <a:xfrm>
            <a:off x="4414273" y="3233773"/>
            <a:ext cx="6981191" cy="983615"/>
            <a:chOff x="606056" y="712381"/>
            <a:chExt cx="3516523" cy="737711"/>
          </a:xfrm>
        </p:grpSpPr>
        <p:sp>
          <p:nvSpPr>
            <p:cNvPr id="29" name="TextBox 28"/>
            <p:cNvSpPr txBox="1"/>
            <p:nvPr/>
          </p:nvSpPr>
          <p:spPr>
            <a:xfrm>
              <a:off x="606056" y="712381"/>
              <a:ext cx="2594344" cy="315277"/>
            </a:xfrm>
            <a:prstGeom prst="rect">
              <a:avLst/>
            </a:prstGeom>
            <a:noFill/>
          </p:spPr>
          <p:txBody>
            <a:bodyPr wrap="square" rtlCol="0">
              <a:spAutoFit/>
            </a:bodyPr>
            <a:lstStyle/>
            <a:p>
              <a:r>
                <a:rPr lang="zh-CN" altLang="en-US" sz="2135" b="1" dirty="0">
                  <a:solidFill>
                    <a:schemeClr val="accent2"/>
                  </a:solidFill>
                  <a:cs typeface="+mn-ea"/>
                  <a:sym typeface="+mn-lt"/>
                </a:rPr>
                <a:t>首创全国首家网络货运政务服务中心</a:t>
              </a:r>
              <a:endParaRPr lang="zh-CN" altLang="en-US" sz="2135" b="1" dirty="0">
                <a:solidFill>
                  <a:schemeClr val="accent2"/>
                </a:solidFill>
                <a:cs typeface="+mn-ea"/>
                <a:sym typeface="+mn-lt"/>
              </a:endParaRPr>
            </a:p>
          </p:txBody>
        </p:sp>
        <p:sp>
          <p:nvSpPr>
            <p:cNvPr id="30" name="TextBox 29"/>
            <p:cNvSpPr txBox="1"/>
            <p:nvPr/>
          </p:nvSpPr>
          <p:spPr>
            <a:xfrm>
              <a:off x="606056" y="1012418"/>
              <a:ext cx="3516523" cy="437674"/>
            </a:xfrm>
            <a:prstGeom prst="rect">
              <a:avLst/>
            </a:prstGeom>
            <a:noFill/>
          </p:spPr>
          <p:txBody>
            <a:bodyPr wrap="square" rtlCol="0">
              <a:spAutoFit/>
            </a:bodyPr>
            <a:lstStyle/>
            <a:p>
              <a:r>
                <a:rPr lang="en-US" altLang="zh-CN" sz="1600">
                  <a:solidFill>
                    <a:schemeClr val="tx2"/>
                  </a:solidFill>
                  <a:cs typeface="+mn-ea"/>
                  <a:sym typeface="+mn-lt"/>
                </a:rPr>
                <a:t>释放物流产业数据价值</a:t>
              </a:r>
              <a:r>
                <a:rPr lang="zh-CN" altLang="en-US" sz="1600">
                  <a:solidFill>
                    <a:schemeClr val="tx2"/>
                  </a:solidFill>
                  <a:cs typeface="+mn-ea"/>
                  <a:sym typeface="+mn-lt"/>
                </a:rPr>
                <a:t>，推动</a:t>
              </a:r>
              <a:r>
                <a:rPr lang="en-US" altLang="zh-CN" sz="1600">
                  <a:solidFill>
                    <a:schemeClr val="tx2"/>
                  </a:solidFill>
                  <a:cs typeface="+mn-ea"/>
                  <a:sym typeface="+mn-lt"/>
                </a:rPr>
                <a:t>行业合规发展，首创</a:t>
              </a:r>
              <a:r>
                <a:rPr lang="zh-CN" altLang="en-US" sz="1600">
                  <a:solidFill>
                    <a:schemeClr val="tx2"/>
                  </a:solidFill>
                  <a:cs typeface="+mn-ea"/>
                  <a:sym typeface="+mn-lt"/>
                </a:rPr>
                <a:t>全国第一家区域</a:t>
              </a:r>
              <a:r>
                <a:rPr lang="en-US" altLang="zh-CN" sz="1600">
                  <a:solidFill>
                    <a:schemeClr val="tx2"/>
                  </a:solidFill>
                  <a:cs typeface="+mn-ea"/>
                  <a:sym typeface="+mn-lt"/>
                </a:rPr>
                <a:t>物流产业</a:t>
              </a:r>
              <a:r>
                <a:rPr lang="zh-CN" altLang="en-US" sz="1600">
                  <a:solidFill>
                    <a:schemeClr val="tx2"/>
                  </a:solidFill>
                  <a:cs typeface="+mn-ea"/>
                  <a:sym typeface="+mn-lt"/>
                </a:rPr>
                <a:t>政务服务中心</a:t>
              </a:r>
              <a:r>
                <a:rPr lang="en-US" altLang="zh-CN" sz="1600">
                  <a:solidFill>
                    <a:schemeClr val="tx2"/>
                  </a:solidFill>
                  <a:cs typeface="+mn-ea"/>
                  <a:sym typeface="+mn-lt"/>
                </a:rPr>
                <a:t>，并</a:t>
              </a:r>
              <a:r>
                <a:rPr lang="zh-CN" altLang="en-US" sz="1600">
                  <a:solidFill>
                    <a:schemeClr val="tx2"/>
                  </a:solidFill>
                  <a:cs typeface="+mn-ea"/>
                  <a:sym typeface="+mn-lt"/>
                </a:rPr>
                <a:t>努力</a:t>
              </a:r>
              <a:r>
                <a:rPr lang="en-US" altLang="zh-CN" sz="1600">
                  <a:solidFill>
                    <a:schemeClr val="tx2"/>
                  </a:solidFill>
                  <a:cs typeface="+mn-ea"/>
                  <a:sym typeface="+mn-lt"/>
                </a:rPr>
                <a:t>成为全国领先</a:t>
              </a:r>
              <a:r>
                <a:rPr lang="zh-CN" altLang="en-US" sz="1600">
                  <a:solidFill>
                    <a:schemeClr val="tx2"/>
                  </a:solidFill>
                  <a:cs typeface="+mn-ea"/>
                  <a:sym typeface="+mn-lt"/>
                </a:rPr>
                <a:t>的专业化行</a:t>
              </a:r>
              <a:r>
                <a:rPr lang="en-US" altLang="zh-CN" sz="1600">
                  <a:solidFill>
                    <a:schemeClr val="tx2"/>
                  </a:solidFill>
                  <a:cs typeface="+mn-ea"/>
                  <a:sym typeface="+mn-lt"/>
                </a:rPr>
                <a:t>业政务平台</a:t>
              </a:r>
              <a:endParaRPr lang="zh-CN" altLang="en-US" sz="1600" dirty="0">
                <a:solidFill>
                  <a:schemeClr val="tx2"/>
                </a:solidFill>
                <a:cs typeface="+mn-ea"/>
                <a:sym typeface="+mn-lt"/>
              </a:endParaRPr>
            </a:p>
          </p:txBody>
        </p:sp>
      </p:grpSp>
      <p:grpSp>
        <p:nvGrpSpPr>
          <p:cNvPr id="31" name="Group 44"/>
          <p:cNvGrpSpPr/>
          <p:nvPr/>
        </p:nvGrpSpPr>
        <p:grpSpPr>
          <a:xfrm>
            <a:off x="5166995" y="1639570"/>
            <a:ext cx="6366510" cy="1230027"/>
            <a:chOff x="606056" y="712381"/>
            <a:chExt cx="2594344" cy="922584"/>
          </a:xfrm>
        </p:grpSpPr>
        <p:sp>
          <p:nvSpPr>
            <p:cNvPr id="32" name="TextBox 31"/>
            <p:cNvSpPr txBox="1"/>
            <p:nvPr/>
          </p:nvSpPr>
          <p:spPr>
            <a:xfrm>
              <a:off x="606056" y="712381"/>
              <a:ext cx="2594344" cy="315299"/>
            </a:xfrm>
            <a:prstGeom prst="rect">
              <a:avLst/>
            </a:prstGeom>
            <a:noFill/>
          </p:spPr>
          <p:txBody>
            <a:bodyPr wrap="square" rtlCol="0">
              <a:spAutoFit/>
            </a:bodyPr>
            <a:lstStyle/>
            <a:p>
              <a:r>
                <a:rPr lang="zh-CN" altLang="en-US" sz="2135" b="1" dirty="0">
                  <a:solidFill>
                    <a:schemeClr val="accent1"/>
                  </a:solidFill>
                  <a:cs typeface="+mn-ea"/>
                  <a:sym typeface="+mn-lt"/>
                </a:rPr>
                <a:t>构建西北地区物流产业数字经济中心</a:t>
              </a:r>
              <a:endParaRPr lang="zh-CN" altLang="en-US" sz="2135" b="1" dirty="0">
                <a:solidFill>
                  <a:schemeClr val="accent1"/>
                </a:solidFill>
                <a:cs typeface="+mn-ea"/>
                <a:sym typeface="+mn-lt"/>
              </a:endParaRPr>
            </a:p>
          </p:txBody>
        </p:sp>
        <p:sp>
          <p:nvSpPr>
            <p:cNvPr id="33" name="TextBox 32"/>
            <p:cNvSpPr txBox="1"/>
            <p:nvPr/>
          </p:nvSpPr>
          <p:spPr>
            <a:xfrm>
              <a:off x="606056" y="1012463"/>
              <a:ext cx="2594344" cy="622502"/>
            </a:xfrm>
            <a:prstGeom prst="rect">
              <a:avLst/>
            </a:prstGeom>
            <a:noFill/>
          </p:spPr>
          <p:txBody>
            <a:bodyPr wrap="square" rtlCol="0">
              <a:spAutoFit/>
            </a:bodyPr>
            <a:lstStyle/>
            <a:p>
              <a:r>
                <a:rPr lang="zh-CN" altLang="en-US" sz="1600">
                  <a:solidFill>
                    <a:schemeClr val="tx2"/>
                  </a:solidFill>
                  <a:cs typeface="+mn-ea"/>
                  <a:sym typeface="+mn-lt"/>
                </a:rPr>
                <a:t>以云计算、</a:t>
              </a:r>
              <a:r>
                <a:rPr lang="en-US" altLang="zh-CN" sz="1600">
                  <a:solidFill>
                    <a:schemeClr val="tx2"/>
                  </a:solidFill>
                  <a:cs typeface="+mn-ea"/>
                  <a:sym typeface="+mn-lt"/>
                </a:rPr>
                <a:t>大数据、区块链等技术为核心，</a:t>
              </a:r>
              <a:r>
                <a:rPr lang="zh-CN" altLang="en-US" sz="1600">
                  <a:solidFill>
                    <a:schemeClr val="tx2"/>
                  </a:solidFill>
                  <a:cs typeface="+mn-ea"/>
                  <a:sym typeface="+mn-lt"/>
                </a:rPr>
                <a:t>以网络货运、智慧物流等新模式为载体，</a:t>
              </a:r>
              <a:r>
                <a:rPr lang="en-US" altLang="zh-CN" sz="1600">
                  <a:solidFill>
                    <a:schemeClr val="tx2"/>
                  </a:solidFill>
                  <a:cs typeface="+mn-ea"/>
                  <a:sym typeface="+mn-lt"/>
                </a:rPr>
                <a:t>整合物流</a:t>
              </a:r>
              <a:r>
                <a:rPr lang="zh-CN" altLang="en-US" sz="1600">
                  <a:solidFill>
                    <a:schemeClr val="tx2"/>
                  </a:solidFill>
                  <a:cs typeface="+mn-ea"/>
                  <a:sym typeface="+mn-lt"/>
                </a:rPr>
                <a:t>全</a:t>
              </a:r>
              <a:r>
                <a:rPr lang="en-US" altLang="zh-CN" sz="1600">
                  <a:solidFill>
                    <a:schemeClr val="tx2"/>
                  </a:solidFill>
                  <a:cs typeface="+mn-ea"/>
                  <a:sym typeface="+mn-lt"/>
                </a:rPr>
                <a:t>产业</a:t>
              </a:r>
              <a:r>
                <a:rPr lang="zh-CN" altLang="en-US" sz="1600">
                  <a:solidFill>
                    <a:schemeClr val="tx2"/>
                  </a:solidFill>
                  <a:cs typeface="+mn-ea"/>
                  <a:sym typeface="+mn-lt"/>
                </a:rPr>
                <a:t>链的</a:t>
              </a:r>
              <a:r>
                <a:rPr lang="en-US" altLang="zh-CN" sz="1600">
                  <a:solidFill>
                    <a:schemeClr val="tx2"/>
                  </a:solidFill>
                  <a:cs typeface="+mn-ea"/>
                  <a:sym typeface="+mn-lt"/>
                </a:rPr>
                <a:t>资源，</a:t>
              </a:r>
              <a:r>
                <a:rPr lang="zh-CN" altLang="en-US" sz="1600">
                  <a:solidFill>
                    <a:schemeClr val="tx2"/>
                  </a:solidFill>
                  <a:cs typeface="+mn-ea"/>
                  <a:sym typeface="+mn-lt"/>
                </a:rPr>
                <a:t>推动行业数字化转型升级，</a:t>
              </a:r>
              <a:r>
                <a:rPr lang="zh-CN" sz="1600">
                  <a:solidFill>
                    <a:schemeClr val="tx2"/>
                  </a:solidFill>
                  <a:cs typeface="+mn-ea"/>
                  <a:sym typeface="+mn-lt"/>
                </a:rPr>
                <a:t>做大规模、做强实力，与相关行业深度融合，构建区域数字经济中心</a:t>
              </a:r>
              <a:endParaRPr lang="zh-CN" sz="1600">
                <a:solidFill>
                  <a:schemeClr val="tx2"/>
                </a:solidFill>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1681163" y="3500120"/>
            <a:ext cx="8829675" cy="706755"/>
          </a:xfrm>
          <a:prstGeom prst="rect">
            <a:avLst/>
          </a:prstGeom>
        </p:spPr>
        <p:txBody>
          <a:bodyPr wrap="none">
            <a:spAutoFit/>
          </a:bodyPr>
          <a:lstStyle/>
          <a:p>
            <a:pPr algn="ctr"/>
            <a:r>
              <a:rPr lang="zh-CN" altLang="en-US" sz="4000" b="1" dirty="0">
                <a:solidFill>
                  <a:schemeClr val="accent2">
                    <a:lumMod val="75000"/>
                  </a:schemeClr>
                </a:solidFill>
                <a:cs typeface="+mn-ea"/>
                <a:sym typeface="+mn-lt"/>
              </a:rPr>
              <a:t>绥德物流行业数字经济平台后市场规划</a:t>
            </a:r>
            <a:endParaRPr lang="zh-CN" altLang="en-US" sz="4000" b="1" dirty="0">
              <a:solidFill>
                <a:schemeClr val="accent2">
                  <a:lumMod val="75000"/>
                </a:schemeClr>
              </a:solidFill>
              <a:cs typeface="+mn-ea"/>
              <a:sym typeface="+mn-lt"/>
            </a:endParaRPr>
          </a:p>
        </p:txBody>
      </p:sp>
      <p:sp>
        <p:nvSpPr>
          <p:cNvPr id="2" name="矩形 1"/>
          <p:cNvSpPr/>
          <p:nvPr/>
        </p:nvSpPr>
        <p:spPr>
          <a:xfrm>
            <a:off x="4422272" y="2264171"/>
            <a:ext cx="3347720" cy="706755"/>
          </a:xfrm>
          <a:prstGeom prst="rect">
            <a:avLst/>
          </a:prstGeom>
        </p:spPr>
        <p:txBody>
          <a:bodyPr wrap="none">
            <a:spAutoFit/>
          </a:bodyPr>
          <a:p>
            <a:pPr algn="ctr"/>
            <a:r>
              <a:rPr lang="en-US" altLang="zh-CN" sz="4000" b="1" dirty="0" smtClean="0">
                <a:cs typeface="+mn-ea"/>
                <a:sym typeface="+mn-lt"/>
              </a:rPr>
              <a:t>PART THREE</a:t>
            </a:r>
            <a:endParaRPr lang="en-US" altLang="zh-CN" sz="4000" b="1" dirty="0" smtClean="0">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21665" y="492125"/>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数字经济平台核心能力</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1"/>
            </p:custDataLst>
          </p:nvPr>
        </p:nvCxnSpPr>
        <p:spPr>
          <a:xfrm>
            <a:off x="7440492" y="1712535"/>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3" name="直接连接符 42"/>
          <p:cNvCxnSpPr/>
          <p:nvPr>
            <p:custDataLst>
              <p:tags r:id="rId2"/>
            </p:custDataLst>
          </p:nvPr>
        </p:nvCxnSpPr>
        <p:spPr>
          <a:xfrm rot="5400000" flipH="1" flipV="1">
            <a:off x="7079808" y="1751009"/>
            <a:ext cx="410271" cy="328195"/>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0" name="直接连接符 39"/>
          <p:cNvCxnSpPr/>
          <p:nvPr>
            <p:custDataLst>
              <p:tags r:id="rId3"/>
            </p:custDataLst>
          </p:nvPr>
        </p:nvCxnSpPr>
        <p:spPr>
          <a:xfrm>
            <a:off x="7571810" y="3525443"/>
            <a:ext cx="756443"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38" name="直接连接符 37"/>
          <p:cNvCxnSpPr/>
          <p:nvPr>
            <p:custDataLst>
              <p:tags r:id="rId4"/>
            </p:custDataLst>
          </p:nvPr>
        </p:nvCxnSpPr>
        <p:spPr>
          <a:xfrm>
            <a:off x="7362742" y="5253828"/>
            <a:ext cx="965511"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39" name="直接连接符 38"/>
          <p:cNvCxnSpPr>
            <a:stCxn id="89" idx="10"/>
          </p:cNvCxnSpPr>
          <p:nvPr>
            <p:custDataLst>
              <p:tags r:id="rId5"/>
            </p:custDataLst>
          </p:nvPr>
        </p:nvCxnSpPr>
        <p:spPr>
          <a:xfrm>
            <a:off x="6767946" y="4421458"/>
            <a:ext cx="603345" cy="834933"/>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2" name="任意多边形 1"/>
          <p:cNvSpPr/>
          <p:nvPr>
            <p:custDataLst>
              <p:tags r:id="rId6"/>
            </p:custDataLst>
          </p:nvPr>
        </p:nvSpPr>
        <p:spPr bwMode="auto">
          <a:xfrm>
            <a:off x="4897595" y="2159820"/>
            <a:ext cx="2273984" cy="2273983"/>
          </a:xfrm>
          <a:custGeom>
            <a:avLst/>
            <a:gdLst/>
            <a:ahLst/>
            <a:cxnLst>
              <a:cxn ang="0">
                <a:pos x="1116" y="391"/>
              </a:cxn>
              <a:cxn ang="0">
                <a:pos x="391" y="127"/>
              </a:cxn>
              <a:cxn ang="0">
                <a:pos x="127" y="851"/>
              </a:cxn>
              <a:cxn ang="0">
                <a:pos x="851" y="1115"/>
              </a:cxn>
              <a:cxn ang="0">
                <a:pos x="1116" y="391"/>
              </a:cxn>
            </a:cxnLst>
            <a:rect l="0" t="0" r="r" b="b"/>
            <a:pathLst>
              <a:path w="1243" h="1243">
                <a:moveTo>
                  <a:pt x="1116" y="391"/>
                </a:moveTo>
                <a:cubicBezTo>
                  <a:pt x="989" y="118"/>
                  <a:pt x="664" y="0"/>
                  <a:pt x="391" y="127"/>
                </a:cubicBezTo>
                <a:cubicBezTo>
                  <a:pt x="118" y="254"/>
                  <a:pt x="0" y="578"/>
                  <a:pt x="127" y="851"/>
                </a:cubicBezTo>
                <a:cubicBezTo>
                  <a:pt x="254" y="1124"/>
                  <a:pt x="579" y="1243"/>
                  <a:pt x="851" y="1115"/>
                </a:cubicBezTo>
                <a:cubicBezTo>
                  <a:pt x="1124" y="988"/>
                  <a:pt x="1243" y="664"/>
                  <a:pt x="1116" y="391"/>
                </a:cubicBezTo>
                <a:close/>
              </a:path>
            </a:pathLst>
          </a:custGeom>
          <a:solidFill>
            <a:srgbClr val="1F74AD">
              <a:lumMod val="20000"/>
              <a:lumOff val="80000"/>
            </a:srgbClr>
          </a:solidFill>
          <a:ln w="9525">
            <a:noFill/>
            <a:round/>
          </a:ln>
        </p:spPr>
        <p:txBody>
          <a:bodyPr anchor="ctr"/>
          <a:p>
            <a:pPr algn="ctr">
              <a:lnSpc>
                <a:spcPct val="130000"/>
              </a:lnSpc>
            </a:pPr>
          </a:p>
        </p:txBody>
      </p:sp>
      <p:sp>
        <p:nvSpPr>
          <p:cNvPr id="3" name="任意多边形 2"/>
          <p:cNvSpPr/>
          <p:nvPr>
            <p:custDataLst>
              <p:tags r:id="rId7"/>
            </p:custDataLst>
          </p:nvPr>
        </p:nvSpPr>
        <p:spPr bwMode="auto">
          <a:xfrm>
            <a:off x="5463233" y="2719487"/>
            <a:ext cx="1182522" cy="744548"/>
          </a:xfrm>
          <a:custGeom>
            <a:avLst/>
            <a:gdLst/>
            <a:ahLst/>
            <a:cxnLst>
              <a:cxn ang="0">
                <a:pos x="880" y="447"/>
              </a:cxn>
              <a:cxn ang="0">
                <a:pos x="879" y="427"/>
              </a:cxn>
              <a:cxn ang="0">
                <a:pos x="431" y="0"/>
              </a:cxn>
              <a:cxn ang="0">
                <a:pos x="3" y="317"/>
              </a:cxn>
              <a:cxn ang="0">
                <a:pos x="0" y="326"/>
              </a:cxn>
              <a:cxn ang="0">
                <a:pos x="108" y="326"/>
              </a:cxn>
              <a:cxn ang="0">
                <a:pos x="109" y="322"/>
              </a:cxn>
              <a:cxn ang="0">
                <a:pos x="431" y="102"/>
              </a:cxn>
              <a:cxn ang="0">
                <a:pos x="776" y="424"/>
              </a:cxn>
              <a:cxn ang="0">
                <a:pos x="778" y="447"/>
              </a:cxn>
              <a:cxn ang="0">
                <a:pos x="729" y="447"/>
              </a:cxn>
              <a:cxn ang="0">
                <a:pos x="826" y="580"/>
              </a:cxn>
              <a:cxn ang="0">
                <a:pos x="921" y="447"/>
              </a:cxn>
              <a:cxn ang="0">
                <a:pos x="880" y="447"/>
              </a:cxn>
            </a:cxnLst>
            <a:rect l="0" t="0" r="r" b="b"/>
            <a:pathLst>
              <a:path w="921" h="580">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0"/>
                  <a:pt x="826" y="580"/>
                  <a:pt x="826" y="580"/>
                </a:cubicBezTo>
                <a:cubicBezTo>
                  <a:pt x="921" y="447"/>
                  <a:pt x="921" y="447"/>
                  <a:pt x="921" y="447"/>
                </a:cubicBezTo>
                <a:lnTo>
                  <a:pt x="880" y="447"/>
                </a:lnTo>
                <a:close/>
              </a:path>
            </a:pathLst>
          </a:custGeom>
          <a:solidFill>
            <a:srgbClr val="1F74AD">
              <a:lumMod val="75000"/>
            </a:srgbClr>
          </a:solidFill>
          <a:ln w="9525">
            <a:noFill/>
            <a:round/>
          </a:ln>
        </p:spPr>
        <p:txBody>
          <a:bodyPr anchor="ctr"/>
          <a:p>
            <a:pPr algn="ctr">
              <a:lnSpc>
                <a:spcPct val="130000"/>
              </a:lnSpc>
            </a:pPr>
          </a:p>
        </p:txBody>
      </p:sp>
      <p:sp>
        <p:nvSpPr>
          <p:cNvPr id="4" name="任意多边形 3"/>
          <p:cNvSpPr/>
          <p:nvPr>
            <p:custDataLst>
              <p:tags r:id="rId8"/>
            </p:custDataLst>
          </p:nvPr>
        </p:nvSpPr>
        <p:spPr bwMode="auto">
          <a:xfrm>
            <a:off x="5423418" y="3312737"/>
            <a:ext cx="1075018" cy="561397"/>
          </a:xfrm>
          <a:custGeom>
            <a:avLst/>
            <a:gdLst/>
            <a:ahLst/>
            <a:cxnLst>
              <a:cxn ang="0">
                <a:pos x="704" y="235"/>
              </a:cxn>
              <a:cxn ang="0">
                <a:pos x="462" y="334"/>
              </a:cxn>
              <a:cxn ang="0">
                <a:pos x="166" y="166"/>
              </a:cxn>
              <a:cxn ang="0">
                <a:pos x="147" y="134"/>
              </a:cxn>
              <a:cxn ang="0">
                <a:pos x="192" y="134"/>
              </a:cxn>
              <a:cxn ang="0">
                <a:pos x="95" y="0"/>
              </a:cxn>
              <a:cxn ang="0">
                <a:pos x="0" y="134"/>
              </a:cxn>
              <a:cxn ang="0">
                <a:pos x="38" y="134"/>
              </a:cxn>
              <a:cxn ang="0">
                <a:pos x="43" y="147"/>
              </a:cxn>
              <a:cxn ang="0">
                <a:pos x="462" y="436"/>
              </a:cxn>
              <a:cxn ang="0">
                <a:pos x="830" y="244"/>
              </a:cxn>
              <a:cxn ang="0">
                <a:pos x="838" y="233"/>
              </a:cxn>
              <a:cxn ang="0">
                <a:pos x="706" y="233"/>
              </a:cxn>
              <a:cxn ang="0">
                <a:pos x="704" y="235"/>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1F74AD">
              <a:lumMod val="75000"/>
            </a:srgbClr>
          </a:solidFill>
          <a:ln w="9525">
            <a:noFill/>
            <a:round/>
          </a:ln>
        </p:spPr>
        <p:txBody>
          <a:bodyPr anchor="ctr"/>
          <a:p>
            <a:pPr algn="ctr">
              <a:lnSpc>
                <a:spcPct val="130000"/>
              </a:lnSpc>
            </a:pPr>
          </a:p>
        </p:txBody>
      </p:sp>
      <p:sp>
        <p:nvSpPr>
          <p:cNvPr id="5" name="任意多边形 4"/>
          <p:cNvSpPr/>
          <p:nvPr>
            <p:custDataLst>
              <p:tags r:id="rId9"/>
            </p:custDataLst>
          </p:nvPr>
        </p:nvSpPr>
        <p:spPr bwMode="auto">
          <a:xfrm>
            <a:off x="5650368" y="2950416"/>
            <a:ext cx="724642" cy="704733"/>
          </a:xfrm>
          <a:custGeom>
            <a:avLst/>
            <a:gdLst/>
            <a:ahLst/>
            <a:cxnLst>
              <a:cxn ang="0">
                <a:pos x="0" y="227"/>
              </a:cxn>
              <a:cxn ang="0">
                <a:pos x="0" y="327"/>
              </a:cxn>
              <a:cxn ang="0">
                <a:pos x="46" y="327"/>
              </a:cxn>
              <a:cxn ang="0">
                <a:pos x="80" y="407"/>
              </a:cxn>
              <a:cxn ang="0">
                <a:pos x="48" y="439"/>
              </a:cxn>
              <a:cxn ang="0">
                <a:pos x="119" y="510"/>
              </a:cxn>
              <a:cxn ang="0">
                <a:pos x="151" y="478"/>
              </a:cxn>
              <a:cxn ang="0">
                <a:pos x="230" y="511"/>
              </a:cxn>
              <a:cxn ang="0">
                <a:pos x="230" y="550"/>
              </a:cxn>
              <a:cxn ang="0">
                <a:pos x="330" y="550"/>
              </a:cxn>
              <a:cxn ang="0">
                <a:pos x="330" y="512"/>
              </a:cxn>
              <a:cxn ang="0">
                <a:pos x="414" y="478"/>
              </a:cxn>
              <a:cxn ang="0">
                <a:pos x="444" y="509"/>
              </a:cxn>
              <a:cxn ang="0">
                <a:pos x="515" y="438"/>
              </a:cxn>
              <a:cxn ang="0">
                <a:pos x="485" y="408"/>
              </a:cxn>
              <a:cxn ang="0">
                <a:pos x="520" y="327"/>
              </a:cxn>
              <a:cxn ang="0">
                <a:pos x="564" y="327"/>
              </a:cxn>
              <a:cxn ang="0">
                <a:pos x="564" y="227"/>
              </a:cxn>
              <a:cxn ang="0">
                <a:pos x="521" y="227"/>
              </a:cxn>
              <a:cxn ang="0">
                <a:pos x="486" y="143"/>
              </a:cxn>
              <a:cxn ang="0">
                <a:pos x="518" y="111"/>
              </a:cxn>
              <a:cxn ang="0">
                <a:pos x="447" y="40"/>
              </a:cxn>
              <a:cxn ang="0">
                <a:pos x="415" y="72"/>
              </a:cxn>
              <a:cxn ang="0">
                <a:pos x="330" y="38"/>
              </a:cxn>
              <a:cxn ang="0">
                <a:pos x="330" y="0"/>
              </a:cxn>
              <a:cxn ang="0">
                <a:pos x="230" y="0"/>
              </a:cxn>
              <a:cxn ang="0">
                <a:pos x="230" y="39"/>
              </a:cxn>
              <a:cxn ang="0">
                <a:pos x="150" y="73"/>
              </a:cxn>
              <a:cxn ang="0">
                <a:pos x="116" y="39"/>
              </a:cxn>
              <a:cxn ang="0">
                <a:pos x="45" y="110"/>
              </a:cxn>
              <a:cxn ang="0">
                <a:pos x="79" y="144"/>
              </a:cxn>
              <a:cxn ang="0">
                <a:pos x="45" y="227"/>
              </a:cxn>
              <a:cxn ang="0">
                <a:pos x="0" y="227"/>
              </a:cxn>
              <a:cxn ang="0">
                <a:pos x="283" y="104"/>
              </a:cxn>
              <a:cxn ang="0">
                <a:pos x="456" y="275"/>
              </a:cxn>
              <a:cxn ang="0">
                <a:pos x="283" y="446"/>
              </a:cxn>
              <a:cxn ang="0">
                <a:pos x="110" y="275"/>
              </a:cxn>
              <a:cxn ang="0">
                <a:pos x="283" y="104"/>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1F74AD">
              <a:lumMod val="75000"/>
            </a:srgbClr>
          </a:solidFill>
          <a:ln w="9525">
            <a:noFill/>
            <a:round/>
          </a:ln>
        </p:spPr>
        <p:txBody>
          <a:bodyPr anchor="ctr"/>
          <a:p>
            <a:pPr algn="ctr">
              <a:lnSpc>
                <a:spcPct val="130000"/>
              </a:lnSpc>
            </a:pPr>
          </a:p>
        </p:txBody>
      </p:sp>
      <p:sp>
        <p:nvSpPr>
          <p:cNvPr id="34" name="任意多边形 33"/>
          <p:cNvSpPr/>
          <p:nvPr>
            <p:custDataLst>
              <p:tags r:id="rId10"/>
            </p:custDataLst>
          </p:nvPr>
        </p:nvSpPr>
        <p:spPr bwMode="auto">
          <a:xfrm>
            <a:off x="5841482" y="3137549"/>
            <a:ext cx="338433" cy="330468"/>
          </a:xfrm>
          <a:custGeom>
            <a:avLst/>
            <a:gdLst/>
            <a:ahLst/>
            <a:cxnLst>
              <a:cxn ang="0">
                <a:pos x="131" y="259"/>
              </a:cxn>
              <a:cxn ang="0">
                <a:pos x="261" y="129"/>
              </a:cxn>
              <a:cxn ang="0">
                <a:pos x="131" y="0"/>
              </a:cxn>
              <a:cxn ang="0">
                <a:pos x="0" y="129"/>
              </a:cxn>
              <a:cxn ang="0">
                <a:pos x="131" y="259"/>
              </a:cxn>
              <a:cxn ang="0">
                <a:pos x="131" y="42"/>
              </a:cxn>
              <a:cxn ang="0">
                <a:pos x="219" y="129"/>
              </a:cxn>
              <a:cxn ang="0">
                <a:pos x="131" y="217"/>
              </a:cxn>
              <a:cxn ang="0">
                <a:pos x="42" y="129"/>
              </a:cxn>
              <a:cxn ang="0">
                <a:pos x="131" y="42"/>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1F74AD">
              <a:lumMod val="75000"/>
            </a:srgbClr>
          </a:solidFill>
          <a:ln w="9525">
            <a:noFill/>
            <a:round/>
          </a:ln>
        </p:spPr>
        <p:txBody>
          <a:bodyPr anchor="ctr"/>
          <a:p>
            <a:pPr algn="ctr">
              <a:lnSpc>
                <a:spcPct val="130000"/>
              </a:lnSpc>
            </a:pPr>
          </a:p>
        </p:txBody>
      </p:sp>
      <p:sp>
        <p:nvSpPr>
          <p:cNvPr id="35" name="椭圆 34"/>
          <p:cNvSpPr/>
          <p:nvPr>
            <p:custDataLst>
              <p:tags r:id="rId11"/>
            </p:custDataLst>
          </p:nvPr>
        </p:nvSpPr>
        <p:spPr bwMode="auto">
          <a:xfrm>
            <a:off x="5952965" y="3245049"/>
            <a:ext cx="119446" cy="115466"/>
          </a:xfrm>
          <a:prstGeom prst="ellipse">
            <a:avLst/>
          </a:prstGeom>
          <a:solidFill>
            <a:srgbClr val="1F74AD">
              <a:lumMod val="75000"/>
            </a:srgbClr>
          </a:solidFill>
          <a:ln w="9525">
            <a:noFill/>
            <a:round/>
          </a:ln>
        </p:spPr>
        <p:txBody>
          <a:bodyPr anchor="ctr"/>
          <a:p>
            <a:pPr algn="ctr">
              <a:lnSpc>
                <a:spcPct val="130000"/>
              </a:lnSpc>
            </a:pPr>
          </a:p>
        </p:txBody>
      </p:sp>
      <p:sp>
        <p:nvSpPr>
          <p:cNvPr id="36" name="文本框 35"/>
          <p:cNvSpPr txBox="1"/>
          <p:nvPr>
            <p:custDataLst>
              <p:tags r:id="rId12"/>
            </p:custDataLst>
          </p:nvPr>
        </p:nvSpPr>
        <p:spPr bwMode="auto">
          <a:xfrm>
            <a:off x="8328253" y="1358323"/>
            <a:ext cx="2716270" cy="477705"/>
          </a:xfrm>
          <a:prstGeom prst="rect">
            <a:avLst/>
          </a:prstGeom>
          <a:noFill/>
        </p:spPr>
        <p:txBody>
          <a:bodyPr wrap="square" lIns="90000" tIns="46800" rIns="90000" bIns="0" anchor="ctr">
            <a:normAutofit/>
          </a:bodyPr>
          <a:p>
            <a:pPr>
              <a:lnSpc>
                <a:spcPct val="120000"/>
              </a:lnSpc>
            </a:pPr>
            <a:r>
              <a:rPr lang="zh-CN" altLang="en-US" sz="2000" b="1" spc="300" dirty="0">
                <a:latin typeface="微软雅黑" panose="020B0503020204020204" charset="-122"/>
                <a:ea typeface="微软雅黑" panose="020B0503020204020204" charset="-122"/>
                <a:cs typeface="+mn-ea"/>
              </a:rPr>
              <a:t>技术输出</a:t>
            </a:r>
            <a:endParaRPr lang="zh-CN" altLang="en-US" sz="2000" b="1" spc="300" dirty="0">
              <a:latin typeface="微软雅黑" panose="020B0503020204020204" charset="-122"/>
              <a:ea typeface="微软雅黑" panose="020B0503020204020204" charset="-122"/>
              <a:cs typeface="+mn-ea"/>
            </a:endParaRPr>
          </a:p>
        </p:txBody>
      </p:sp>
      <p:sp>
        <p:nvSpPr>
          <p:cNvPr id="37" name="文本框 36"/>
          <p:cNvSpPr txBox="1"/>
          <p:nvPr>
            <p:custDataLst>
              <p:tags r:id="rId13"/>
            </p:custDataLst>
          </p:nvPr>
        </p:nvSpPr>
        <p:spPr bwMode="auto">
          <a:xfrm>
            <a:off x="8328025" y="1858010"/>
            <a:ext cx="3442970" cy="771525"/>
          </a:xfrm>
          <a:prstGeom prst="rect">
            <a:avLst/>
          </a:prstGeom>
          <a:noFill/>
        </p:spPr>
        <p:txBody>
          <a:bodyPr wrap="square" lIns="90000" tIns="0" rIns="90000" bIns="46800">
            <a:noAutofit/>
          </a:bodyPr>
          <a:p>
            <a:pP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解决企业软硬件技术能力不足，提供统一的、标准的、通用的信息化技术产品</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sp>
        <p:nvSpPr>
          <p:cNvPr id="41" name="文本框 40"/>
          <p:cNvSpPr txBox="1"/>
          <p:nvPr>
            <p:custDataLst>
              <p:tags r:id="rId14"/>
            </p:custDataLst>
          </p:nvPr>
        </p:nvSpPr>
        <p:spPr bwMode="auto">
          <a:xfrm>
            <a:off x="8328253" y="3142020"/>
            <a:ext cx="2716270" cy="477705"/>
          </a:xfrm>
          <a:prstGeom prst="rect">
            <a:avLst/>
          </a:prstGeom>
          <a:noFill/>
        </p:spPr>
        <p:txBody>
          <a:bodyPr wrap="square" lIns="90000" tIns="46800" rIns="90000" bIns="0" anchor="ctr">
            <a:normAutofit/>
          </a:bodyPr>
          <a:p>
            <a:pPr>
              <a:lnSpc>
                <a:spcPct val="120000"/>
              </a:lnSpc>
            </a:pPr>
            <a:r>
              <a:rPr lang="zh-CN" altLang="en-US" sz="2000" b="1" spc="300" dirty="0">
                <a:latin typeface="微软雅黑" panose="020B0503020204020204" charset="-122"/>
                <a:ea typeface="微软雅黑" panose="020B0503020204020204" charset="-122"/>
                <a:cs typeface="+mn-ea"/>
              </a:rPr>
              <a:t>车后市场整合</a:t>
            </a:r>
            <a:endParaRPr lang="zh-CN" altLang="en-US" sz="2000" b="1" spc="300" dirty="0">
              <a:latin typeface="微软雅黑" panose="020B0503020204020204" charset="-122"/>
              <a:ea typeface="微软雅黑" panose="020B0503020204020204" charset="-122"/>
              <a:cs typeface="+mn-ea"/>
            </a:endParaRPr>
          </a:p>
        </p:txBody>
      </p:sp>
      <p:sp>
        <p:nvSpPr>
          <p:cNvPr id="44" name="文本框 43"/>
          <p:cNvSpPr txBox="1"/>
          <p:nvPr>
            <p:custDataLst>
              <p:tags r:id="rId15"/>
            </p:custDataLst>
          </p:nvPr>
        </p:nvSpPr>
        <p:spPr bwMode="auto">
          <a:xfrm>
            <a:off x="8328025" y="3641725"/>
            <a:ext cx="3442970" cy="919480"/>
          </a:xfrm>
          <a:prstGeom prst="rect">
            <a:avLst/>
          </a:prstGeom>
          <a:noFill/>
        </p:spPr>
        <p:txBody>
          <a:bodyPr wrap="square" lIns="90000" tIns="0" rIns="90000" bIns="46800">
            <a:noAutofit/>
          </a:bodyPr>
          <a:p>
            <a:pP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整合新车销售、二手车销售、定点服务站、加油加气站等。为企业园区、车辆提供智能硬件设备</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sp>
        <p:nvSpPr>
          <p:cNvPr id="45" name="文本框 44"/>
          <p:cNvSpPr txBox="1"/>
          <p:nvPr>
            <p:custDataLst>
              <p:tags r:id="rId16"/>
            </p:custDataLst>
          </p:nvPr>
        </p:nvSpPr>
        <p:spPr bwMode="auto">
          <a:xfrm>
            <a:off x="8328253" y="4925716"/>
            <a:ext cx="2716270" cy="477705"/>
          </a:xfrm>
          <a:prstGeom prst="rect">
            <a:avLst/>
          </a:prstGeom>
          <a:noFill/>
        </p:spPr>
        <p:txBody>
          <a:bodyPr wrap="square" lIns="90000" tIns="46800" rIns="90000" bIns="0" anchor="ctr">
            <a:normAutofit/>
          </a:bodyPr>
          <a:p>
            <a:pPr>
              <a:lnSpc>
                <a:spcPct val="120000"/>
              </a:lnSpc>
            </a:pPr>
            <a:r>
              <a:rPr lang="zh-CN" altLang="en-US" sz="2000" b="1" spc="300" dirty="0">
                <a:latin typeface="微软雅黑" panose="020B0503020204020204" charset="-122"/>
                <a:ea typeface="微软雅黑" panose="020B0503020204020204" charset="-122"/>
                <a:cs typeface="+mn-ea"/>
              </a:rPr>
              <a:t>政策、方案输出</a:t>
            </a:r>
            <a:endParaRPr lang="zh-CN" altLang="en-US" sz="2000" b="1" spc="300" dirty="0">
              <a:latin typeface="微软雅黑" panose="020B0503020204020204" charset="-122"/>
              <a:ea typeface="微软雅黑" panose="020B0503020204020204" charset="-122"/>
              <a:cs typeface="+mn-ea"/>
            </a:endParaRPr>
          </a:p>
        </p:txBody>
      </p:sp>
      <p:sp>
        <p:nvSpPr>
          <p:cNvPr id="46" name="文本框 45"/>
          <p:cNvSpPr txBox="1"/>
          <p:nvPr>
            <p:custDataLst>
              <p:tags r:id="rId17"/>
            </p:custDataLst>
          </p:nvPr>
        </p:nvSpPr>
        <p:spPr bwMode="auto">
          <a:xfrm>
            <a:off x="8328025" y="5425440"/>
            <a:ext cx="3308985" cy="771525"/>
          </a:xfrm>
          <a:prstGeom prst="rect">
            <a:avLst/>
          </a:prstGeom>
          <a:noFill/>
        </p:spPr>
        <p:txBody>
          <a:bodyPr wrap="square" lIns="90000" tIns="0" rIns="90000" bIns="46800">
            <a:noAutofit/>
          </a:bodyPr>
          <a:p>
            <a:pP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为企业提供经营咨询服务，统一协调扶持政策等</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cxnSp>
        <p:nvCxnSpPr>
          <p:cNvPr id="47" name="直接连接符 46"/>
          <p:cNvCxnSpPr/>
          <p:nvPr>
            <p:custDataLst>
              <p:tags r:id="rId18"/>
            </p:custDataLst>
          </p:nvPr>
        </p:nvCxnSpPr>
        <p:spPr>
          <a:xfrm flipH="1">
            <a:off x="3666859" y="1752236"/>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48" name="直接连接符 47"/>
          <p:cNvCxnSpPr/>
          <p:nvPr>
            <p:custDataLst>
              <p:tags r:id="rId19"/>
            </p:custDataLst>
          </p:nvPr>
        </p:nvCxnSpPr>
        <p:spPr>
          <a:xfrm rot="16200000" flipV="1">
            <a:off x="4506584" y="1790710"/>
            <a:ext cx="410271" cy="328195"/>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50" name="直接连接符 49"/>
          <p:cNvCxnSpPr/>
          <p:nvPr>
            <p:custDataLst>
              <p:tags r:id="rId20"/>
            </p:custDataLst>
          </p:nvPr>
        </p:nvCxnSpPr>
        <p:spPr>
          <a:xfrm flipH="1" flipV="1">
            <a:off x="3666859" y="5304889"/>
            <a:ext cx="889312" cy="171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cxnSp>
        <p:nvCxnSpPr>
          <p:cNvPr id="51" name="直接连接符 50"/>
          <p:cNvCxnSpPr>
            <a:stCxn id="80" idx="41"/>
          </p:cNvCxnSpPr>
          <p:nvPr>
            <p:custDataLst>
              <p:tags r:id="rId21"/>
            </p:custDataLst>
          </p:nvPr>
        </p:nvCxnSpPr>
        <p:spPr>
          <a:xfrm flipH="1">
            <a:off x="4547624" y="4428782"/>
            <a:ext cx="744956" cy="88038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53" name="文本框 52"/>
          <p:cNvSpPr txBox="1"/>
          <p:nvPr>
            <p:custDataLst>
              <p:tags r:id="rId22"/>
            </p:custDataLst>
          </p:nvPr>
        </p:nvSpPr>
        <p:spPr bwMode="auto">
          <a:xfrm>
            <a:off x="1147477" y="1440807"/>
            <a:ext cx="2519382" cy="477705"/>
          </a:xfrm>
          <a:prstGeom prst="rect">
            <a:avLst/>
          </a:prstGeom>
          <a:noFill/>
        </p:spPr>
        <p:txBody>
          <a:bodyPr wrap="square" lIns="90000" tIns="46800" rIns="90000" bIns="0" anchor="ctr">
            <a:normAutofit/>
          </a:bodyPr>
          <a:p>
            <a:pPr algn="r">
              <a:lnSpc>
                <a:spcPct val="120000"/>
              </a:lnSpc>
            </a:pPr>
            <a:r>
              <a:rPr lang="zh-CN" altLang="en-US" sz="2000" b="1" spc="300" dirty="0">
                <a:latin typeface="微软雅黑" panose="020B0503020204020204" charset="-122"/>
                <a:ea typeface="微软雅黑" panose="020B0503020204020204" charset="-122"/>
                <a:cs typeface="+mn-ea"/>
              </a:rPr>
              <a:t>大数据分析</a:t>
            </a:r>
            <a:endParaRPr lang="zh-CN" altLang="en-US" sz="2000" b="1" spc="300" dirty="0">
              <a:latin typeface="微软雅黑" panose="020B0503020204020204" charset="-122"/>
              <a:ea typeface="微软雅黑" panose="020B0503020204020204" charset="-122"/>
              <a:cs typeface="+mn-ea"/>
            </a:endParaRPr>
          </a:p>
        </p:txBody>
      </p:sp>
      <p:sp>
        <p:nvSpPr>
          <p:cNvPr id="54" name="文本框 53"/>
          <p:cNvSpPr txBox="1"/>
          <p:nvPr>
            <p:custDataLst>
              <p:tags r:id="rId23"/>
            </p:custDataLst>
          </p:nvPr>
        </p:nvSpPr>
        <p:spPr bwMode="auto">
          <a:xfrm>
            <a:off x="622300" y="1940560"/>
            <a:ext cx="3044825" cy="741045"/>
          </a:xfrm>
          <a:prstGeom prst="rect">
            <a:avLst/>
          </a:prstGeom>
          <a:noFill/>
        </p:spPr>
        <p:txBody>
          <a:bodyPr wrap="square" lIns="90000" tIns="0" rIns="90000" bIns="46800">
            <a:noAutofit/>
          </a:bodyPr>
          <a:p>
            <a:pPr algn="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分析物流用户数据、车辆数据、交易数据、流通数据、金融数据等</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sp>
        <p:nvSpPr>
          <p:cNvPr id="56" name="文本框 55"/>
          <p:cNvSpPr txBox="1"/>
          <p:nvPr>
            <p:custDataLst>
              <p:tags r:id="rId24"/>
            </p:custDataLst>
          </p:nvPr>
        </p:nvSpPr>
        <p:spPr bwMode="auto">
          <a:xfrm>
            <a:off x="1147477" y="4956120"/>
            <a:ext cx="2519382" cy="477705"/>
          </a:xfrm>
          <a:prstGeom prst="rect">
            <a:avLst/>
          </a:prstGeom>
          <a:noFill/>
        </p:spPr>
        <p:txBody>
          <a:bodyPr wrap="square" lIns="90000" tIns="46800" rIns="90000" bIns="0" anchor="ctr">
            <a:normAutofit/>
          </a:bodyPr>
          <a:p>
            <a:pPr algn="r">
              <a:lnSpc>
                <a:spcPct val="120000"/>
              </a:lnSpc>
            </a:pPr>
            <a:r>
              <a:rPr lang="zh-CN" altLang="en-US" sz="2000" b="1" spc="300" dirty="0">
                <a:latin typeface="微软雅黑" panose="020B0503020204020204" charset="-122"/>
                <a:ea typeface="微软雅黑" panose="020B0503020204020204" charset="-122"/>
                <a:cs typeface="+mn-ea"/>
              </a:rPr>
              <a:t>金融产品服务</a:t>
            </a:r>
            <a:endParaRPr lang="zh-CN" altLang="en-US" sz="2000" b="1" spc="300" dirty="0">
              <a:latin typeface="微软雅黑" panose="020B0503020204020204" charset="-122"/>
              <a:ea typeface="微软雅黑" panose="020B0503020204020204" charset="-122"/>
              <a:cs typeface="+mn-ea"/>
            </a:endParaRPr>
          </a:p>
        </p:txBody>
      </p:sp>
      <p:sp>
        <p:nvSpPr>
          <p:cNvPr id="57" name="文本框 56"/>
          <p:cNvSpPr txBox="1"/>
          <p:nvPr>
            <p:custDataLst>
              <p:tags r:id="rId25"/>
            </p:custDataLst>
          </p:nvPr>
        </p:nvSpPr>
        <p:spPr bwMode="auto">
          <a:xfrm>
            <a:off x="622300" y="5455920"/>
            <a:ext cx="3044825" cy="741045"/>
          </a:xfrm>
          <a:prstGeom prst="rect">
            <a:avLst/>
          </a:prstGeom>
          <a:noFill/>
        </p:spPr>
        <p:txBody>
          <a:bodyPr wrap="square" lIns="90000" tIns="0" rIns="90000" bIns="46800">
            <a:noAutofit/>
          </a:bodyPr>
          <a:p>
            <a:pPr algn="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为平台内企业提供普惠的金融融资、保理、保险等服务</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sp>
        <p:nvSpPr>
          <p:cNvPr id="85" name="任意多边形: 形状 84"/>
          <p:cNvSpPr/>
          <p:nvPr>
            <p:custDataLst>
              <p:tags r:id="rId26"/>
            </p:custDataLst>
          </p:nvPr>
        </p:nvSpPr>
        <p:spPr>
          <a:xfrm>
            <a:off x="6084272" y="1641500"/>
            <a:ext cx="1212903" cy="1034372"/>
          </a:xfrm>
          <a:custGeom>
            <a:avLst/>
            <a:gdLst>
              <a:gd name="connsiteX0" fmla="*/ 199042 w 1212903"/>
              <a:gd name="connsiteY0" fmla="*/ 0 h 1034372"/>
              <a:gd name="connsiteX1" fmla="*/ 526626 w 1212903"/>
              <a:gd name="connsiteY1" fmla="*/ 82275 h 1034372"/>
              <a:gd name="connsiteX2" fmla="*/ 502834 w 1212903"/>
              <a:gd name="connsiteY2" fmla="*/ 409547 h 1034372"/>
              <a:gd name="connsiteX3" fmla="*/ 501004 w 1212903"/>
              <a:gd name="connsiteY3" fmla="*/ 415032 h 1034372"/>
              <a:gd name="connsiteX4" fmla="*/ 691333 w 1212903"/>
              <a:gd name="connsiteY4" fmla="*/ 521076 h 1034372"/>
              <a:gd name="connsiteX5" fmla="*/ 965843 w 1212903"/>
              <a:gd name="connsiteY5" fmla="*/ 323615 h 1034372"/>
              <a:gd name="connsiteX6" fmla="*/ 1212903 w 1212903"/>
              <a:gd name="connsiteY6" fmla="*/ 553986 h 1034372"/>
              <a:gd name="connsiteX7" fmla="*/ 1033556 w 1212903"/>
              <a:gd name="connsiteY7" fmla="*/ 828237 h 1034372"/>
              <a:gd name="connsiteX8" fmla="*/ 1028067 w 1212903"/>
              <a:gd name="connsiteY8" fmla="*/ 833721 h 1034372"/>
              <a:gd name="connsiteX9" fmla="*/ 1089366 w 1212903"/>
              <a:gd name="connsiteY9" fmla="*/ 921629 h 1034372"/>
              <a:gd name="connsiteX10" fmla="*/ 894089 w 1212903"/>
              <a:gd name="connsiteY10" fmla="*/ 1034372 h 1034372"/>
              <a:gd name="connsiteX11" fmla="*/ 803125 w 1212903"/>
              <a:gd name="connsiteY11" fmla="*/ 913173 h 1034372"/>
              <a:gd name="connsiteX12" fmla="*/ 19595 w 1212903"/>
              <a:gd name="connsiteY12" fmla="*/ 526335 h 1034372"/>
              <a:gd name="connsiteX13" fmla="*/ 0 w 1212903"/>
              <a:gd name="connsiteY13" fmla="*/ 526081 h 1034372"/>
              <a:gd name="connsiteX14" fmla="*/ 0 w 1212903"/>
              <a:gd name="connsiteY14" fmla="*/ 298240 h 1034372"/>
              <a:gd name="connsiteX15" fmla="*/ 25871 w 1212903"/>
              <a:gd name="connsiteY15" fmla="*/ 300761 h 1034372"/>
              <a:gd name="connsiteX16" fmla="*/ 52636 w 1212903"/>
              <a:gd name="connsiteY16" fmla="*/ 303504 h 1034372"/>
              <a:gd name="connsiteX17" fmla="*/ 199042 w 1212903"/>
              <a:gd name="connsiteY17" fmla="*/ 0 h 103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2903" h="1034372">
                <a:moveTo>
                  <a:pt x="199042" y="0"/>
                </a:moveTo>
                <a:cubicBezTo>
                  <a:pt x="199042" y="0"/>
                  <a:pt x="199042" y="0"/>
                  <a:pt x="526626" y="82275"/>
                </a:cubicBezTo>
                <a:cubicBezTo>
                  <a:pt x="526626" y="82275"/>
                  <a:pt x="526626" y="82275"/>
                  <a:pt x="502834" y="409547"/>
                </a:cubicBezTo>
                <a:cubicBezTo>
                  <a:pt x="502834" y="409547"/>
                  <a:pt x="502834" y="409547"/>
                  <a:pt x="501004" y="415032"/>
                </a:cubicBezTo>
                <a:cubicBezTo>
                  <a:pt x="566887" y="446115"/>
                  <a:pt x="630939" y="480852"/>
                  <a:pt x="691333" y="521076"/>
                </a:cubicBezTo>
                <a:cubicBezTo>
                  <a:pt x="691333" y="521076"/>
                  <a:pt x="691333" y="521076"/>
                  <a:pt x="965843" y="323615"/>
                </a:cubicBezTo>
                <a:cubicBezTo>
                  <a:pt x="965843" y="323615"/>
                  <a:pt x="965843" y="323615"/>
                  <a:pt x="1212903" y="553986"/>
                </a:cubicBezTo>
                <a:cubicBezTo>
                  <a:pt x="1212903" y="553986"/>
                  <a:pt x="1212903" y="553986"/>
                  <a:pt x="1033556" y="828237"/>
                </a:cubicBezTo>
                <a:cubicBezTo>
                  <a:pt x="1033556" y="828237"/>
                  <a:pt x="1033556" y="828237"/>
                  <a:pt x="1028067" y="833721"/>
                </a:cubicBezTo>
                <a:lnTo>
                  <a:pt x="1089366" y="921629"/>
                </a:lnTo>
                <a:lnTo>
                  <a:pt x="894089" y="1034372"/>
                </a:lnTo>
                <a:lnTo>
                  <a:pt x="803125" y="913173"/>
                </a:lnTo>
                <a:cubicBezTo>
                  <a:pt x="603431" y="682214"/>
                  <a:pt x="318679" y="544781"/>
                  <a:pt x="19595" y="526335"/>
                </a:cubicBezTo>
                <a:lnTo>
                  <a:pt x="0" y="526081"/>
                </a:lnTo>
                <a:lnTo>
                  <a:pt x="0" y="298240"/>
                </a:lnTo>
                <a:lnTo>
                  <a:pt x="25871" y="300761"/>
                </a:lnTo>
                <a:cubicBezTo>
                  <a:pt x="34336" y="301675"/>
                  <a:pt x="42571" y="302590"/>
                  <a:pt x="52636" y="303504"/>
                </a:cubicBezTo>
                <a:cubicBezTo>
                  <a:pt x="52636" y="303504"/>
                  <a:pt x="52636" y="303504"/>
                  <a:pt x="199042" y="0"/>
                </a:cubicBez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sp>
        <p:nvSpPr>
          <p:cNvPr id="94" name="任意多边形: 形状 93"/>
          <p:cNvSpPr/>
          <p:nvPr>
            <p:custDataLst>
              <p:tags r:id="rId27"/>
            </p:custDataLst>
          </p:nvPr>
        </p:nvSpPr>
        <p:spPr>
          <a:xfrm>
            <a:off x="4718937" y="1648118"/>
            <a:ext cx="1268226" cy="1062416"/>
          </a:xfrm>
          <a:custGeom>
            <a:avLst/>
            <a:gdLst>
              <a:gd name="connsiteX0" fmla="*/ 1067212 w 1268226"/>
              <a:gd name="connsiteY0" fmla="*/ 0 h 1062416"/>
              <a:gd name="connsiteX1" fmla="*/ 1195130 w 1268226"/>
              <a:gd name="connsiteY1" fmla="*/ 292721 h 1062416"/>
              <a:gd name="connsiteX2" fmla="*/ 1196958 w 1268226"/>
              <a:gd name="connsiteY2" fmla="*/ 298210 h 1062416"/>
              <a:gd name="connsiteX3" fmla="*/ 1268226 w 1268226"/>
              <a:gd name="connsiteY3" fmla="*/ 290892 h 1062416"/>
              <a:gd name="connsiteX4" fmla="*/ 1268226 w 1268226"/>
              <a:gd name="connsiteY4" fmla="*/ 446547 h 1062416"/>
              <a:gd name="connsiteX5" fmla="*/ 1268226 w 1268226"/>
              <a:gd name="connsiteY5" fmla="*/ 518933 h 1062416"/>
              <a:gd name="connsiteX6" fmla="*/ 1165894 w 1268226"/>
              <a:gd name="connsiteY6" fmla="*/ 527644 h 1062416"/>
              <a:gd name="connsiteX7" fmla="*/ 841089 w 1268226"/>
              <a:gd name="connsiteY7" fmla="*/ 622962 h 1062416"/>
              <a:gd name="connsiteX8" fmla="*/ 352046 w 1268226"/>
              <a:gd name="connsiteY8" fmla="*/ 1062310 h 1062416"/>
              <a:gd name="connsiteX9" fmla="*/ 351989 w 1268226"/>
              <a:gd name="connsiteY9" fmla="*/ 1062416 h 1062416"/>
              <a:gd name="connsiteX10" fmla="*/ 155954 w 1268226"/>
              <a:gd name="connsiteY10" fmla="*/ 949235 h 1062416"/>
              <a:gd name="connsiteX11" fmla="*/ 193706 w 1268226"/>
              <a:gd name="connsiteY11" fmla="*/ 885482 h 1062416"/>
              <a:gd name="connsiteX12" fmla="*/ 0 w 1268226"/>
              <a:gd name="connsiteY12" fmla="*/ 611057 h 1062416"/>
              <a:gd name="connsiteX13" fmla="*/ 233909 w 1268226"/>
              <a:gd name="connsiteY13" fmla="*/ 367732 h 1062416"/>
              <a:gd name="connsiteX14" fmla="*/ 508022 w 1268226"/>
              <a:gd name="connsiteY14" fmla="*/ 552511 h 1062416"/>
              <a:gd name="connsiteX15" fmla="*/ 511677 w 1268226"/>
              <a:gd name="connsiteY15" fmla="*/ 558001 h 1062416"/>
              <a:gd name="connsiteX16" fmla="*/ 758377 w 1268226"/>
              <a:gd name="connsiteY16" fmla="*/ 415298 h 1062416"/>
              <a:gd name="connsiteX17" fmla="*/ 740103 w 1268226"/>
              <a:gd name="connsiteY17" fmla="*/ 84157 h 1062416"/>
              <a:gd name="connsiteX18" fmla="*/ 1067212 w 1268226"/>
              <a:gd name="connsiteY18" fmla="*/ 0 h 106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68226" h="1062416">
                <a:moveTo>
                  <a:pt x="1067212" y="0"/>
                </a:moveTo>
                <a:cubicBezTo>
                  <a:pt x="1067212" y="0"/>
                  <a:pt x="1067212" y="0"/>
                  <a:pt x="1195130" y="292721"/>
                </a:cubicBezTo>
                <a:cubicBezTo>
                  <a:pt x="1195130" y="292721"/>
                  <a:pt x="1195130" y="292721"/>
                  <a:pt x="1196958" y="298210"/>
                </a:cubicBezTo>
                <a:cubicBezTo>
                  <a:pt x="1224369" y="294551"/>
                  <a:pt x="1246298" y="290892"/>
                  <a:pt x="1268226" y="290892"/>
                </a:cubicBezTo>
                <a:cubicBezTo>
                  <a:pt x="1268226" y="290892"/>
                  <a:pt x="1268226" y="290892"/>
                  <a:pt x="1268226" y="446547"/>
                </a:cubicBezTo>
                <a:lnTo>
                  <a:pt x="1268226" y="518933"/>
                </a:lnTo>
                <a:lnTo>
                  <a:pt x="1165894" y="527644"/>
                </a:lnTo>
                <a:cubicBezTo>
                  <a:pt x="1056121" y="542458"/>
                  <a:pt x="946719" y="573823"/>
                  <a:pt x="841089" y="622962"/>
                </a:cubicBezTo>
                <a:cubicBezTo>
                  <a:pt x="629830" y="721240"/>
                  <a:pt x="463551" y="876685"/>
                  <a:pt x="352046" y="1062310"/>
                </a:cubicBezTo>
                <a:lnTo>
                  <a:pt x="351989" y="1062416"/>
                </a:lnTo>
                <a:lnTo>
                  <a:pt x="155954" y="949235"/>
                </a:lnTo>
                <a:lnTo>
                  <a:pt x="193706" y="885482"/>
                </a:lnTo>
                <a:cubicBezTo>
                  <a:pt x="193706" y="885482"/>
                  <a:pt x="193706" y="885482"/>
                  <a:pt x="0" y="611057"/>
                </a:cubicBezTo>
                <a:cubicBezTo>
                  <a:pt x="0" y="611057"/>
                  <a:pt x="0" y="611057"/>
                  <a:pt x="233909" y="367732"/>
                </a:cubicBezTo>
                <a:cubicBezTo>
                  <a:pt x="233909" y="367732"/>
                  <a:pt x="233909" y="367732"/>
                  <a:pt x="508022" y="552511"/>
                </a:cubicBezTo>
                <a:cubicBezTo>
                  <a:pt x="508022" y="552511"/>
                  <a:pt x="508022" y="552511"/>
                  <a:pt x="511677" y="558001"/>
                </a:cubicBezTo>
                <a:cubicBezTo>
                  <a:pt x="588428" y="501286"/>
                  <a:pt x="670662" y="455548"/>
                  <a:pt x="758377" y="415298"/>
                </a:cubicBezTo>
                <a:cubicBezTo>
                  <a:pt x="758377" y="415298"/>
                  <a:pt x="758377" y="415298"/>
                  <a:pt x="740103" y="84157"/>
                </a:cubicBezTo>
                <a:cubicBezTo>
                  <a:pt x="740103" y="84157"/>
                  <a:pt x="740103" y="84157"/>
                  <a:pt x="1067212" y="0"/>
                </a:cubicBez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sp>
        <p:nvSpPr>
          <p:cNvPr id="92" name="任意多边形: 形状 91"/>
          <p:cNvSpPr/>
          <p:nvPr>
            <p:custDataLst>
              <p:tags r:id="rId28"/>
            </p:custDataLst>
          </p:nvPr>
        </p:nvSpPr>
        <p:spPr>
          <a:xfrm>
            <a:off x="7018235" y="2617831"/>
            <a:ext cx="684894" cy="1330524"/>
          </a:xfrm>
          <a:custGeom>
            <a:avLst/>
            <a:gdLst>
              <a:gd name="connsiteX0" fmla="*/ 547961 w 684894"/>
              <a:gd name="connsiteY0" fmla="*/ 0 h 1330524"/>
              <a:gd name="connsiteX1" fmla="*/ 548620 w 684894"/>
              <a:gd name="connsiteY1" fmla="*/ 2029 h 1330524"/>
              <a:gd name="connsiteX2" fmla="*/ 548714 w 684894"/>
              <a:gd name="connsiteY2" fmla="*/ 2324 h 1330524"/>
              <a:gd name="connsiteX3" fmla="*/ 552903 w 684894"/>
              <a:gd name="connsiteY3" fmla="*/ 1021 h 1330524"/>
              <a:gd name="connsiteX4" fmla="*/ 647760 w 684894"/>
              <a:gd name="connsiteY4" fmla="*/ 305818 h 1330524"/>
              <a:gd name="connsiteX5" fmla="*/ 647503 w 684894"/>
              <a:gd name="connsiteY5" fmla="*/ 305898 h 1330524"/>
              <a:gd name="connsiteX6" fmla="*/ 651996 w 684894"/>
              <a:gd name="connsiteY6" fmla="*/ 319626 h 1330524"/>
              <a:gd name="connsiteX7" fmla="*/ 363211 w 684894"/>
              <a:gd name="connsiteY7" fmla="*/ 474970 h 1330524"/>
              <a:gd name="connsiteX8" fmla="*/ 355900 w 684894"/>
              <a:gd name="connsiteY8" fmla="*/ 478625 h 1330524"/>
              <a:gd name="connsiteX9" fmla="*/ 368695 w 684894"/>
              <a:gd name="connsiteY9" fmla="*/ 694279 h 1330524"/>
              <a:gd name="connsiteX10" fmla="*/ 370522 w 684894"/>
              <a:gd name="connsiteY10" fmla="*/ 694279 h 1330524"/>
              <a:gd name="connsiteX11" fmla="*/ 684894 w 684894"/>
              <a:gd name="connsiteY11" fmla="*/ 818553 h 1330524"/>
              <a:gd name="connsiteX12" fmla="*/ 622751 w 684894"/>
              <a:gd name="connsiteY12" fmla="*/ 1151172 h 1330524"/>
              <a:gd name="connsiteX13" fmla="*/ 295585 w 684894"/>
              <a:gd name="connsiteY13" fmla="*/ 1147516 h 1330524"/>
              <a:gd name="connsiteX14" fmla="*/ 284619 w 684894"/>
              <a:gd name="connsiteY14" fmla="*/ 1145688 h 1330524"/>
              <a:gd name="connsiteX15" fmla="*/ 217906 w 684894"/>
              <a:gd name="connsiteY15" fmla="*/ 1294864 h 1330524"/>
              <a:gd name="connsiteX16" fmla="*/ 196660 w 684894"/>
              <a:gd name="connsiteY16" fmla="*/ 1330524 h 1330524"/>
              <a:gd name="connsiteX17" fmla="*/ 0 w 684894"/>
              <a:gd name="connsiteY17" fmla="*/ 1216982 h 1330524"/>
              <a:gd name="connsiteX18" fmla="*/ 32064 w 684894"/>
              <a:gd name="connsiteY18" fmla="*/ 1157513 h 1330524"/>
              <a:gd name="connsiteX19" fmla="*/ 37885 w 684894"/>
              <a:gd name="connsiteY19" fmla="*/ 198034 h 1330524"/>
              <a:gd name="connsiteX20" fmla="*/ 5562 w 684894"/>
              <a:gd name="connsiteY20" fmla="*/ 139551 h 1330524"/>
              <a:gd name="connsiteX21" fmla="*/ 202050 w 684894"/>
              <a:gd name="connsiteY21" fmla="*/ 26109 h 1330524"/>
              <a:gd name="connsiteX22" fmla="*/ 211229 w 684894"/>
              <a:gd name="connsiteY22" fmla="*/ 42052 h 1330524"/>
              <a:gd name="connsiteX23" fmla="*/ 547961 w 684894"/>
              <a:gd name="connsiteY23" fmla="*/ 0 h 13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84894" h="1330524">
                <a:moveTo>
                  <a:pt x="547961" y="0"/>
                </a:moveTo>
                <a:cubicBezTo>
                  <a:pt x="547961" y="0"/>
                  <a:pt x="547961" y="0"/>
                  <a:pt x="548620" y="2029"/>
                </a:cubicBezTo>
                <a:lnTo>
                  <a:pt x="548714" y="2324"/>
                </a:lnTo>
                <a:lnTo>
                  <a:pt x="552903" y="1021"/>
                </a:lnTo>
                <a:lnTo>
                  <a:pt x="647760" y="305818"/>
                </a:lnTo>
                <a:lnTo>
                  <a:pt x="647503" y="305898"/>
                </a:lnTo>
                <a:lnTo>
                  <a:pt x="651996" y="319626"/>
                </a:lnTo>
                <a:cubicBezTo>
                  <a:pt x="651996" y="319626"/>
                  <a:pt x="651996" y="319626"/>
                  <a:pt x="363211" y="474970"/>
                </a:cubicBezTo>
                <a:cubicBezTo>
                  <a:pt x="363211" y="474970"/>
                  <a:pt x="363211" y="474970"/>
                  <a:pt x="355900" y="478625"/>
                </a:cubicBezTo>
                <a:cubicBezTo>
                  <a:pt x="366867" y="549900"/>
                  <a:pt x="370523" y="623003"/>
                  <a:pt x="368695" y="694279"/>
                </a:cubicBezTo>
                <a:lnTo>
                  <a:pt x="370522" y="694279"/>
                </a:lnTo>
                <a:cubicBezTo>
                  <a:pt x="370522" y="694279"/>
                  <a:pt x="370522" y="694279"/>
                  <a:pt x="684894" y="818553"/>
                </a:cubicBezTo>
                <a:cubicBezTo>
                  <a:pt x="684894" y="818553"/>
                  <a:pt x="684894" y="818553"/>
                  <a:pt x="622751" y="1151172"/>
                </a:cubicBezTo>
                <a:cubicBezTo>
                  <a:pt x="622751" y="1151172"/>
                  <a:pt x="622751" y="1151172"/>
                  <a:pt x="295585" y="1147516"/>
                </a:cubicBezTo>
                <a:cubicBezTo>
                  <a:pt x="295585" y="1147516"/>
                  <a:pt x="295585" y="1147516"/>
                  <a:pt x="284619" y="1145688"/>
                </a:cubicBezTo>
                <a:cubicBezTo>
                  <a:pt x="265428" y="1196860"/>
                  <a:pt x="243038" y="1246662"/>
                  <a:pt x="217906" y="1294864"/>
                </a:cubicBezTo>
                <a:lnTo>
                  <a:pt x="196660" y="1330524"/>
                </a:lnTo>
                <a:lnTo>
                  <a:pt x="0" y="1216982"/>
                </a:lnTo>
                <a:lnTo>
                  <a:pt x="32064" y="1157513"/>
                </a:lnTo>
                <a:cubicBezTo>
                  <a:pt x="172099" y="865109"/>
                  <a:pt x="185302" y="514922"/>
                  <a:pt x="37885" y="198034"/>
                </a:cubicBezTo>
                <a:lnTo>
                  <a:pt x="5562" y="139551"/>
                </a:lnTo>
                <a:lnTo>
                  <a:pt x="202050" y="26109"/>
                </a:lnTo>
                <a:lnTo>
                  <a:pt x="211229" y="42052"/>
                </a:lnTo>
                <a:cubicBezTo>
                  <a:pt x="211229" y="42052"/>
                  <a:pt x="211229" y="42052"/>
                  <a:pt x="547961" y="0"/>
                </a:cubicBezTo>
                <a:close/>
              </a:path>
            </a:pathLst>
          </a:cu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sp>
        <p:nvSpPr>
          <p:cNvPr id="91" name="任意多边形: 形状 90"/>
          <p:cNvSpPr/>
          <p:nvPr>
            <p:custDataLst>
              <p:tags r:id="rId29"/>
            </p:custDataLst>
          </p:nvPr>
        </p:nvSpPr>
        <p:spPr>
          <a:xfrm>
            <a:off x="4366042" y="2677886"/>
            <a:ext cx="667077" cy="1297065"/>
          </a:xfrm>
          <a:custGeom>
            <a:avLst/>
            <a:gdLst>
              <a:gd name="connsiteX0" fmla="*/ 461717 w 667077"/>
              <a:gd name="connsiteY0" fmla="*/ 0 h 1297065"/>
              <a:gd name="connsiteX1" fmla="*/ 660706 w 667077"/>
              <a:gd name="connsiteY1" fmla="*/ 114885 h 1297065"/>
              <a:gd name="connsiteX2" fmla="*/ 653797 w 667077"/>
              <a:gd name="connsiteY2" fmla="*/ 127746 h 1297065"/>
              <a:gd name="connsiteX3" fmla="*/ 649200 w 667077"/>
              <a:gd name="connsiteY3" fmla="*/ 1087226 h 1297065"/>
              <a:gd name="connsiteX4" fmla="*/ 667077 w 667077"/>
              <a:gd name="connsiteY4" fmla="*/ 1121073 h 1297065"/>
              <a:gd name="connsiteX5" fmla="*/ 424252 w 667077"/>
              <a:gd name="connsiteY5" fmla="*/ 1261268 h 1297065"/>
              <a:gd name="connsiteX6" fmla="*/ 391960 w 667077"/>
              <a:gd name="connsiteY6" fmla="*/ 1265296 h 1297065"/>
              <a:gd name="connsiteX7" fmla="*/ 137319 w 667077"/>
              <a:gd name="connsiteY7" fmla="*/ 1297065 h 1297065"/>
              <a:gd name="connsiteX8" fmla="*/ 31125 w 667077"/>
              <a:gd name="connsiteY8" fmla="*/ 975447 h 1297065"/>
              <a:gd name="connsiteX9" fmla="*/ 322240 w 667077"/>
              <a:gd name="connsiteY9" fmla="*/ 820120 h 1297065"/>
              <a:gd name="connsiteX10" fmla="*/ 329565 w 667077"/>
              <a:gd name="connsiteY10" fmla="*/ 818292 h 1297065"/>
              <a:gd name="connsiteX11" fmla="*/ 316747 w 667077"/>
              <a:gd name="connsiteY11" fmla="*/ 602662 h 1297065"/>
              <a:gd name="connsiteX12" fmla="*/ 314916 w 667077"/>
              <a:gd name="connsiteY12" fmla="*/ 600834 h 1297065"/>
              <a:gd name="connsiteX13" fmla="*/ 0 w 667077"/>
              <a:gd name="connsiteY13" fmla="*/ 476573 h 1297065"/>
              <a:gd name="connsiteX14" fmla="*/ 60420 w 667077"/>
              <a:gd name="connsiteY14" fmla="*/ 145820 h 1297065"/>
              <a:gd name="connsiteX15" fmla="*/ 70261 w 667077"/>
              <a:gd name="connsiteY15" fmla="*/ 145819 h 1297065"/>
              <a:gd name="connsiteX16" fmla="*/ 82853 w 667077"/>
              <a:gd name="connsiteY16" fmla="*/ 145819 h 1297065"/>
              <a:gd name="connsiteX17" fmla="*/ 82854 w 667077"/>
              <a:gd name="connsiteY17" fmla="*/ 144915 h 1297065"/>
              <a:gd name="connsiteX18" fmla="*/ 397078 w 667077"/>
              <a:gd name="connsiteY18" fmla="*/ 144916 h 1297065"/>
              <a:gd name="connsiteX19" fmla="*/ 396753 w 667077"/>
              <a:gd name="connsiteY19" fmla="*/ 144777 h 1297065"/>
              <a:gd name="connsiteX20" fmla="*/ 461717 w 667077"/>
              <a:gd name="connsiteY20" fmla="*/ 0 h 129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7077" h="1297065">
                <a:moveTo>
                  <a:pt x="461717" y="0"/>
                </a:moveTo>
                <a:lnTo>
                  <a:pt x="660706" y="114885"/>
                </a:lnTo>
                <a:lnTo>
                  <a:pt x="653797" y="127746"/>
                </a:lnTo>
                <a:cubicBezTo>
                  <a:pt x="514333" y="420149"/>
                  <a:pt x="501783" y="770337"/>
                  <a:pt x="649200" y="1087226"/>
                </a:cubicBezTo>
                <a:lnTo>
                  <a:pt x="667077" y="1121073"/>
                </a:lnTo>
                <a:lnTo>
                  <a:pt x="424252" y="1261268"/>
                </a:lnTo>
                <a:lnTo>
                  <a:pt x="391960" y="1265296"/>
                </a:lnTo>
                <a:cubicBezTo>
                  <a:pt x="342610" y="1271453"/>
                  <a:pt x="263652" y="1281304"/>
                  <a:pt x="137319" y="1297065"/>
                </a:cubicBezTo>
                <a:cubicBezTo>
                  <a:pt x="137319" y="1297065"/>
                  <a:pt x="137319" y="1297065"/>
                  <a:pt x="31125" y="975447"/>
                </a:cubicBezTo>
                <a:cubicBezTo>
                  <a:pt x="31125" y="975447"/>
                  <a:pt x="31125" y="975447"/>
                  <a:pt x="322240" y="820120"/>
                </a:cubicBezTo>
                <a:cubicBezTo>
                  <a:pt x="322240" y="820120"/>
                  <a:pt x="322240" y="820120"/>
                  <a:pt x="329565" y="818292"/>
                </a:cubicBezTo>
                <a:cubicBezTo>
                  <a:pt x="318578" y="745198"/>
                  <a:pt x="314916" y="673929"/>
                  <a:pt x="316747" y="602662"/>
                </a:cubicBezTo>
                <a:cubicBezTo>
                  <a:pt x="316747" y="602662"/>
                  <a:pt x="316747" y="602662"/>
                  <a:pt x="314916" y="600834"/>
                </a:cubicBezTo>
                <a:cubicBezTo>
                  <a:pt x="314916" y="600834"/>
                  <a:pt x="314916" y="600834"/>
                  <a:pt x="0" y="476573"/>
                </a:cubicBezTo>
                <a:cubicBezTo>
                  <a:pt x="0" y="476573"/>
                  <a:pt x="0" y="476573"/>
                  <a:pt x="60420" y="145820"/>
                </a:cubicBezTo>
                <a:cubicBezTo>
                  <a:pt x="60420" y="145820"/>
                  <a:pt x="60420" y="145820"/>
                  <a:pt x="70261" y="145819"/>
                </a:cubicBezTo>
                <a:lnTo>
                  <a:pt x="82853" y="145819"/>
                </a:lnTo>
                <a:lnTo>
                  <a:pt x="82854" y="144915"/>
                </a:lnTo>
                <a:lnTo>
                  <a:pt x="397078" y="144916"/>
                </a:lnTo>
                <a:lnTo>
                  <a:pt x="396753" y="144777"/>
                </a:lnTo>
                <a:lnTo>
                  <a:pt x="461717" y="0"/>
                </a:lnTo>
                <a:close/>
              </a:path>
            </a:pathLst>
          </a:cu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sp>
        <p:nvSpPr>
          <p:cNvPr id="89" name="任意多边形: 形状 88"/>
          <p:cNvSpPr/>
          <p:nvPr>
            <p:custDataLst>
              <p:tags r:id="rId30"/>
            </p:custDataLst>
          </p:nvPr>
        </p:nvSpPr>
        <p:spPr>
          <a:xfrm>
            <a:off x="6084272" y="3914443"/>
            <a:ext cx="1264276" cy="997416"/>
          </a:xfrm>
          <a:custGeom>
            <a:avLst/>
            <a:gdLst>
              <a:gd name="connsiteX0" fmla="*/ 885271 w 1264276"/>
              <a:gd name="connsiteY0" fmla="*/ 0 h 997416"/>
              <a:gd name="connsiteX1" fmla="*/ 1082861 w 1264276"/>
              <a:gd name="connsiteY1" fmla="*/ 114078 h 997416"/>
              <a:gd name="connsiteX2" fmla="*/ 1068707 w 1264276"/>
              <a:gd name="connsiteY2" fmla="*/ 137834 h 997416"/>
              <a:gd name="connsiteX3" fmla="*/ 1070534 w 1264276"/>
              <a:gd name="connsiteY3" fmla="*/ 139660 h 997416"/>
              <a:gd name="connsiteX4" fmla="*/ 1264276 w 1264276"/>
              <a:gd name="connsiteY4" fmla="*/ 417451 h 997416"/>
              <a:gd name="connsiteX5" fmla="*/ 1030324 w 1264276"/>
              <a:gd name="connsiteY5" fmla="*/ 660519 h 997416"/>
              <a:gd name="connsiteX6" fmla="*/ 792717 w 1264276"/>
              <a:gd name="connsiteY6" fmla="*/ 497864 h 997416"/>
              <a:gd name="connsiteX7" fmla="*/ 773298 w 1264276"/>
              <a:gd name="connsiteY7" fmla="*/ 468852 h 997416"/>
              <a:gd name="connsiteX8" fmla="*/ 768026 w 1264276"/>
              <a:gd name="connsiteY8" fmla="*/ 460976 h 997416"/>
              <a:gd name="connsiteX9" fmla="*/ 718115 w 1264276"/>
              <a:gd name="connsiteY9" fmla="*/ 491144 h 997416"/>
              <a:gd name="connsiteX10" fmla="*/ 683674 w 1264276"/>
              <a:gd name="connsiteY10" fmla="*/ 507015 h 997416"/>
              <a:gd name="connsiteX11" fmla="*/ 683678 w 1264276"/>
              <a:gd name="connsiteY11" fmla="*/ 507020 h 997416"/>
              <a:gd name="connsiteX12" fmla="*/ 502685 w 1264276"/>
              <a:gd name="connsiteY12" fmla="*/ 600342 h 997416"/>
              <a:gd name="connsiteX13" fmla="*/ 500857 w 1264276"/>
              <a:gd name="connsiteY13" fmla="*/ 594853 h 997416"/>
              <a:gd name="connsiteX14" fmla="*/ 515482 w 1264276"/>
              <a:gd name="connsiteY14" fmla="*/ 913245 h 997416"/>
              <a:gd name="connsiteX15" fmla="*/ 190060 w 1264276"/>
              <a:gd name="connsiteY15" fmla="*/ 997416 h 997416"/>
              <a:gd name="connsiteX16" fmla="*/ 111447 w 1264276"/>
              <a:gd name="connsiteY16" fmla="*/ 726600 h 997416"/>
              <a:gd name="connsiteX17" fmla="*/ 107789 w 1264276"/>
              <a:gd name="connsiteY17" fmla="*/ 713792 h 997416"/>
              <a:gd name="connsiteX18" fmla="*/ 34118 w 1264276"/>
              <a:gd name="connsiteY18" fmla="*/ 721883 h 997416"/>
              <a:gd name="connsiteX19" fmla="*/ 0 w 1264276"/>
              <a:gd name="connsiteY19" fmla="*/ 723641 h 997416"/>
              <a:gd name="connsiteX20" fmla="*/ 0 w 1264276"/>
              <a:gd name="connsiteY20" fmla="*/ 500262 h 997416"/>
              <a:gd name="connsiteX21" fmla="*/ 101152 w 1264276"/>
              <a:gd name="connsiteY21" fmla="*/ 491537 h 997416"/>
              <a:gd name="connsiteX22" fmla="*/ 425001 w 1264276"/>
              <a:gd name="connsiteY22" fmla="*/ 395452 h 997416"/>
              <a:gd name="connsiteX23" fmla="*/ 854251 w 1264276"/>
              <a:gd name="connsiteY23" fmla="*/ 46276 h 997416"/>
              <a:gd name="connsiteX24" fmla="*/ 885271 w 1264276"/>
              <a:gd name="connsiteY24" fmla="*/ 0 h 99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64276" h="997416">
                <a:moveTo>
                  <a:pt x="885271" y="0"/>
                </a:moveTo>
                <a:lnTo>
                  <a:pt x="1082861" y="114078"/>
                </a:lnTo>
                <a:lnTo>
                  <a:pt x="1068707" y="137834"/>
                </a:lnTo>
                <a:cubicBezTo>
                  <a:pt x="1068707" y="137834"/>
                  <a:pt x="1068707" y="137834"/>
                  <a:pt x="1070534" y="139660"/>
                </a:cubicBezTo>
                <a:cubicBezTo>
                  <a:pt x="1070534" y="139660"/>
                  <a:pt x="1070534" y="139660"/>
                  <a:pt x="1264276" y="417451"/>
                </a:cubicBezTo>
                <a:cubicBezTo>
                  <a:pt x="1264276" y="417451"/>
                  <a:pt x="1264276" y="417451"/>
                  <a:pt x="1030324" y="660519"/>
                </a:cubicBezTo>
                <a:cubicBezTo>
                  <a:pt x="1030324" y="660519"/>
                  <a:pt x="1030324" y="660519"/>
                  <a:pt x="792717" y="497864"/>
                </a:cubicBezTo>
                <a:cubicBezTo>
                  <a:pt x="792717" y="497864"/>
                  <a:pt x="792717" y="497864"/>
                  <a:pt x="773298" y="468852"/>
                </a:cubicBezTo>
                <a:lnTo>
                  <a:pt x="768026" y="460976"/>
                </a:lnTo>
                <a:lnTo>
                  <a:pt x="718115" y="491144"/>
                </a:lnTo>
                <a:lnTo>
                  <a:pt x="683674" y="507015"/>
                </a:lnTo>
                <a:lnTo>
                  <a:pt x="683678" y="507020"/>
                </a:lnTo>
                <a:cubicBezTo>
                  <a:pt x="625174" y="541787"/>
                  <a:pt x="564843" y="572896"/>
                  <a:pt x="502685" y="600342"/>
                </a:cubicBezTo>
                <a:cubicBezTo>
                  <a:pt x="502685" y="600342"/>
                  <a:pt x="502685" y="600342"/>
                  <a:pt x="500857" y="594853"/>
                </a:cubicBezTo>
                <a:cubicBezTo>
                  <a:pt x="500857" y="594853"/>
                  <a:pt x="500857" y="594853"/>
                  <a:pt x="515482" y="913245"/>
                </a:cubicBezTo>
                <a:cubicBezTo>
                  <a:pt x="515482" y="913245"/>
                  <a:pt x="515482" y="913245"/>
                  <a:pt x="190060" y="997416"/>
                </a:cubicBezTo>
                <a:cubicBezTo>
                  <a:pt x="190060" y="997416"/>
                  <a:pt x="190060" y="997416"/>
                  <a:pt x="111447" y="726600"/>
                </a:cubicBezTo>
                <a:cubicBezTo>
                  <a:pt x="111447" y="726600"/>
                  <a:pt x="111447" y="726600"/>
                  <a:pt x="107789" y="713792"/>
                </a:cubicBezTo>
                <a:cubicBezTo>
                  <a:pt x="80366" y="717452"/>
                  <a:pt x="56142" y="720082"/>
                  <a:pt x="34118" y="721883"/>
                </a:cubicBezTo>
                <a:lnTo>
                  <a:pt x="0" y="723641"/>
                </a:lnTo>
                <a:lnTo>
                  <a:pt x="0" y="500262"/>
                </a:lnTo>
                <a:lnTo>
                  <a:pt x="101152" y="491537"/>
                </a:lnTo>
                <a:cubicBezTo>
                  <a:pt x="210671" y="476585"/>
                  <a:pt x="319758" y="444978"/>
                  <a:pt x="425001" y="395452"/>
                </a:cubicBezTo>
                <a:cubicBezTo>
                  <a:pt x="601050" y="313554"/>
                  <a:pt x="746065" y="191956"/>
                  <a:pt x="854251" y="46276"/>
                </a:cubicBezTo>
                <a:lnTo>
                  <a:pt x="885271" y="0"/>
                </a:lnTo>
                <a:close/>
              </a:path>
            </a:pathLst>
          </a:custGeom>
          <a:solidFill>
            <a:srgbClr val="9BBB59"/>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sp>
        <p:nvSpPr>
          <p:cNvPr id="80" name="任意多边形: 形状 79"/>
          <p:cNvSpPr/>
          <p:nvPr>
            <p:custDataLst>
              <p:tags r:id="rId31"/>
            </p:custDataLst>
          </p:nvPr>
        </p:nvSpPr>
        <p:spPr>
          <a:xfrm>
            <a:off x="4772505" y="3880690"/>
            <a:ext cx="1218459" cy="1071425"/>
          </a:xfrm>
          <a:custGeom>
            <a:avLst/>
            <a:gdLst>
              <a:gd name="connsiteX0" fmla="*/ 305665 w 1218459"/>
              <a:gd name="connsiteY0" fmla="*/ 0 h 1071425"/>
              <a:gd name="connsiteX1" fmla="*/ 340017 w 1218459"/>
              <a:gd name="connsiteY1" fmla="*/ 51638 h 1071425"/>
              <a:gd name="connsiteX2" fmla="*/ 340293 w 1218459"/>
              <a:gd name="connsiteY2" fmla="*/ 52089 h 1071425"/>
              <a:gd name="connsiteX3" fmla="*/ 340448 w 1218459"/>
              <a:gd name="connsiteY3" fmla="*/ 52287 h 1071425"/>
              <a:gd name="connsiteX4" fmla="*/ 359156 w 1218459"/>
              <a:gd name="connsiteY4" fmla="*/ 80408 h 1071425"/>
              <a:gd name="connsiteX5" fmla="*/ 592329 w 1218459"/>
              <a:gd name="connsiteY5" fmla="*/ 313608 h 1071425"/>
              <a:gd name="connsiteX6" fmla="*/ 619388 w 1218459"/>
              <a:gd name="connsiteY6" fmla="*/ 331707 h 1071425"/>
              <a:gd name="connsiteX7" fmla="*/ 619303 w 1218459"/>
              <a:gd name="connsiteY7" fmla="*/ 331796 h 1071425"/>
              <a:gd name="connsiteX8" fmla="*/ 622494 w 1218459"/>
              <a:gd name="connsiteY8" fmla="*/ 333785 h 1071425"/>
              <a:gd name="connsiteX9" fmla="*/ 682630 w 1218459"/>
              <a:gd name="connsiteY9" fmla="*/ 374008 h 1071425"/>
              <a:gd name="connsiteX10" fmla="*/ 714703 w 1218459"/>
              <a:gd name="connsiteY10" fmla="*/ 391257 h 1071425"/>
              <a:gd name="connsiteX11" fmla="*/ 717682 w 1218459"/>
              <a:gd name="connsiteY11" fmla="*/ 393114 h 1071425"/>
              <a:gd name="connsiteX12" fmla="*/ 723685 w 1218459"/>
              <a:gd name="connsiteY12" fmla="*/ 396088 h 1071425"/>
              <a:gd name="connsiteX13" fmla="*/ 777955 w 1218459"/>
              <a:gd name="connsiteY13" fmla="*/ 425274 h 1071425"/>
              <a:gd name="connsiteX14" fmla="*/ 808590 w 1218459"/>
              <a:gd name="connsiteY14" fmla="*/ 438147 h 1071425"/>
              <a:gd name="connsiteX15" fmla="*/ 810846 w 1218459"/>
              <a:gd name="connsiteY15" fmla="*/ 439265 h 1071425"/>
              <a:gd name="connsiteX16" fmla="*/ 815820 w 1218459"/>
              <a:gd name="connsiteY16" fmla="*/ 441185 h 1071425"/>
              <a:gd name="connsiteX17" fmla="*/ 877546 w 1218459"/>
              <a:gd name="connsiteY17" fmla="*/ 467123 h 1071425"/>
              <a:gd name="connsiteX18" fmla="*/ 905882 w 1218459"/>
              <a:gd name="connsiteY18" fmla="*/ 475960 h 1071425"/>
              <a:gd name="connsiteX19" fmla="*/ 908068 w 1218459"/>
              <a:gd name="connsiteY19" fmla="*/ 476805 h 1071425"/>
              <a:gd name="connsiteX20" fmla="*/ 913770 w 1218459"/>
              <a:gd name="connsiteY20" fmla="*/ 478420 h 1071425"/>
              <a:gd name="connsiteX21" fmla="*/ 980641 w 1218459"/>
              <a:gd name="connsiteY21" fmla="*/ 499276 h 1071425"/>
              <a:gd name="connsiteX22" fmla="*/ 1006412 w 1218459"/>
              <a:gd name="connsiteY22" fmla="*/ 504674 h 1071425"/>
              <a:gd name="connsiteX23" fmla="*/ 1008731 w 1218459"/>
              <a:gd name="connsiteY23" fmla="*/ 505331 h 1071425"/>
              <a:gd name="connsiteX24" fmla="*/ 1015630 w 1218459"/>
              <a:gd name="connsiteY24" fmla="*/ 506605 h 1071425"/>
              <a:gd name="connsiteX25" fmla="*/ 1086487 w 1218459"/>
              <a:gd name="connsiteY25" fmla="*/ 521450 h 1071425"/>
              <a:gd name="connsiteX26" fmla="*/ 1110194 w 1218459"/>
              <a:gd name="connsiteY26" fmla="*/ 524069 h 1071425"/>
              <a:gd name="connsiteX27" fmla="*/ 1112216 w 1218459"/>
              <a:gd name="connsiteY27" fmla="*/ 524442 h 1071425"/>
              <a:gd name="connsiteX28" fmla="*/ 1118863 w 1218459"/>
              <a:gd name="connsiteY28" fmla="*/ 525027 h 1071425"/>
              <a:gd name="connsiteX29" fmla="*/ 1194320 w 1218459"/>
              <a:gd name="connsiteY29" fmla="*/ 533364 h 1071425"/>
              <a:gd name="connsiteX30" fmla="*/ 1216917 w 1218459"/>
              <a:gd name="connsiteY30" fmla="*/ 533648 h 1071425"/>
              <a:gd name="connsiteX31" fmla="*/ 1217907 w 1218459"/>
              <a:gd name="connsiteY31" fmla="*/ 533736 h 1071425"/>
              <a:gd name="connsiteX32" fmla="*/ 1218459 w 1218459"/>
              <a:gd name="connsiteY32" fmla="*/ 533731 h 1071425"/>
              <a:gd name="connsiteX33" fmla="*/ 1218459 w 1218459"/>
              <a:gd name="connsiteY33" fmla="*/ 756282 h 1071425"/>
              <a:gd name="connsiteX34" fmla="*/ 1180062 w 1218459"/>
              <a:gd name="connsiteY34" fmla="*/ 754865 h 1071425"/>
              <a:gd name="connsiteX35" fmla="*/ 1156293 w 1218459"/>
              <a:gd name="connsiteY35" fmla="*/ 764014 h 1071425"/>
              <a:gd name="connsiteX36" fmla="*/ 1011865 w 1218459"/>
              <a:gd name="connsiteY36" fmla="*/ 1071425 h 1071425"/>
              <a:gd name="connsiteX37" fmla="*/ 684614 w 1218459"/>
              <a:gd name="connsiteY37" fmla="*/ 987255 h 1071425"/>
              <a:gd name="connsiteX38" fmla="*/ 708380 w 1218459"/>
              <a:gd name="connsiteY38" fmla="*/ 659714 h 1071425"/>
              <a:gd name="connsiteX39" fmla="*/ 712036 w 1218459"/>
              <a:gd name="connsiteY39" fmla="*/ 648735 h 1071425"/>
              <a:gd name="connsiteX40" fmla="*/ 523731 w 1218459"/>
              <a:gd name="connsiteY40" fmla="*/ 544432 h 1071425"/>
              <a:gd name="connsiteX41" fmla="*/ 520075 w 1218459"/>
              <a:gd name="connsiteY41" fmla="*/ 548092 h 1071425"/>
              <a:gd name="connsiteX42" fmla="*/ 245841 w 1218459"/>
              <a:gd name="connsiteY42" fmla="*/ 745715 h 1071425"/>
              <a:gd name="connsiteX43" fmla="*/ 241500 w 1218459"/>
              <a:gd name="connsiteY43" fmla="*/ 741825 h 1071425"/>
              <a:gd name="connsiteX44" fmla="*/ 234645 w 1218459"/>
              <a:gd name="connsiteY44" fmla="*/ 735689 h 1071425"/>
              <a:gd name="connsiteX45" fmla="*/ 234449 w 1218459"/>
              <a:gd name="connsiteY45" fmla="*/ 735895 h 1071425"/>
              <a:gd name="connsiteX46" fmla="*/ 227743 w 1218459"/>
              <a:gd name="connsiteY46" fmla="*/ 729506 h 1071425"/>
              <a:gd name="connsiteX47" fmla="*/ 211107 w 1218459"/>
              <a:gd name="connsiteY47" fmla="*/ 714609 h 1071425"/>
              <a:gd name="connsiteX48" fmla="*/ 211604 w 1218459"/>
              <a:gd name="connsiteY48" fmla="*/ 714136 h 1071425"/>
              <a:gd name="connsiteX49" fmla="*/ 139253 w 1218459"/>
              <a:gd name="connsiteY49" fmla="*/ 645231 h 1071425"/>
              <a:gd name="connsiteX50" fmla="*/ 139535 w 1218459"/>
              <a:gd name="connsiteY50" fmla="*/ 644935 h 1071425"/>
              <a:gd name="connsiteX51" fmla="*/ 124960 w 1218459"/>
              <a:gd name="connsiteY51" fmla="*/ 631506 h 1071425"/>
              <a:gd name="connsiteX52" fmla="*/ 0 w 1218459"/>
              <a:gd name="connsiteY52" fmla="*/ 516382 h 1071425"/>
              <a:gd name="connsiteX53" fmla="*/ 179429 w 1218459"/>
              <a:gd name="connsiteY53" fmla="*/ 240448 h 1071425"/>
              <a:gd name="connsiteX54" fmla="*/ 186753 w 1218459"/>
              <a:gd name="connsiteY54" fmla="*/ 233139 h 1071425"/>
              <a:gd name="connsiteX55" fmla="*/ 124731 w 1218459"/>
              <a:gd name="connsiteY55" fmla="*/ 144511 h 1071425"/>
              <a:gd name="connsiteX56" fmla="*/ 107193 w 1218459"/>
              <a:gd name="connsiteY56" fmla="*/ 114588 h 1071425"/>
              <a:gd name="connsiteX57" fmla="*/ 305665 w 1218459"/>
              <a:gd name="connsiteY57" fmla="*/ 0 h 107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18459" h="1071425">
                <a:moveTo>
                  <a:pt x="305665" y="0"/>
                </a:moveTo>
                <a:lnTo>
                  <a:pt x="340017" y="51638"/>
                </a:lnTo>
                <a:lnTo>
                  <a:pt x="340293" y="52089"/>
                </a:lnTo>
                <a:lnTo>
                  <a:pt x="340448" y="52287"/>
                </a:lnTo>
                <a:lnTo>
                  <a:pt x="359156" y="80408"/>
                </a:lnTo>
                <a:cubicBezTo>
                  <a:pt x="425930" y="170578"/>
                  <a:pt x="504792" y="248734"/>
                  <a:pt x="592329" y="313608"/>
                </a:cubicBezTo>
                <a:lnTo>
                  <a:pt x="619388" y="331707"/>
                </a:lnTo>
                <a:lnTo>
                  <a:pt x="619303" y="331796"/>
                </a:lnTo>
                <a:lnTo>
                  <a:pt x="622494" y="333785"/>
                </a:lnTo>
                <a:lnTo>
                  <a:pt x="682630" y="374008"/>
                </a:lnTo>
                <a:lnTo>
                  <a:pt x="714703" y="391257"/>
                </a:lnTo>
                <a:lnTo>
                  <a:pt x="717682" y="393114"/>
                </a:lnTo>
                <a:lnTo>
                  <a:pt x="723685" y="396088"/>
                </a:lnTo>
                <a:lnTo>
                  <a:pt x="777955" y="425274"/>
                </a:lnTo>
                <a:lnTo>
                  <a:pt x="808590" y="438147"/>
                </a:lnTo>
                <a:lnTo>
                  <a:pt x="810846" y="439265"/>
                </a:lnTo>
                <a:lnTo>
                  <a:pt x="815820" y="441185"/>
                </a:lnTo>
                <a:lnTo>
                  <a:pt x="877546" y="467123"/>
                </a:lnTo>
                <a:lnTo>
                  <a:pt x="905882" y="475960"/>
                </a:lnTo>
                <a:lnTo>
                  <a:pt x="908068" y="476805"/>
                </a:lnTo>
                <a:lnTo>
                  <a:pt x="913770" y="478420"/>
                </a:lnTo>
                <a:lnTo>
                  <a:pt x="980641" y="499276"/>
                </a:lnTo>
                <a:lnTo>
                  <a:pt x="1006412" y="504674"/>
                </a:lnTo>
                <a:lnTo>
                  <a:pt x="1008731" y="505331"/>
                </a:lnTo>
                <a:lnTo>
                  <a:pt x="1015630" y="506605"/>
                </a:lnTo>
                <a:lnTo>
                  <a:pt x="1086487" y="521450"/>
                </a:lnTo>
                <a:lnTo>
                  <a:pt x="1110194" y="524069"/>
                </a:lnTo>
                <a:lnTo>
                  <a:pt x="1112216" y="524442"/>
                </a:lnTo>
                <a:lnTo>
                  <a:pt x="1118863" y="525027"/>
                </a:lnTo>
                <a:lnTo>
                  <a:pt x="1194320" y="533364"/>
                </a:lnTo>
                <a:lnTo>
                  <a:pt x="1216917" y="533648"/>
                </a:lnTo>
                <a:lnTo>
                  <a:pt x="1217907" y="533736"/>
                </a:lnTo>
                <a:lnTo>
                  <a:pt x="1218459" y="533731"/>
                </a:lnTo>
                <a:lnTo>
                  <a:pt x="1218459" y="756282"/>
                </a:lnTo>
                <a:lnTo>
                  <a:pt x="1180062" y="754865"/>
                </a:lnTo>
                <a:cubicBezTo>
                  <a:pt x="1180062" y="754865"/>
                  <a:pt x="1180062" y="754865"/>
                  <a:pt x="1156293" y="764014"/>
                </a:cubicBezTo>
                <a:cubicBezTo>
                  <a:pt x="1156293" y="764014"/>
                  <a:pt x="1156293" y="764014"/>
                  <a:pt x="1011865" y="1071425"/>
                </a:cubicBezTo>
                <a:cubicBezTo>
                  <a:pt x="1011865" y="1071425"/>
                  <a:pt x="1011865" y="1071425"/>
                  <a:pt x="684614" y="987255"/>
                </a:cubicBezTo>
                <a:cubicBezTo>
                  <a:pt x="684614" y="987255"/>
                  <a:pt x="684614" y="987255"/>
                  <a:pt x="708380" y="659714"/>
                </a:cubicBezTo>
                <a:cubicBezTo>
                  <a:pt x="708380" y="659714"/>
                  <a:pt x="708380" y="659714"/>
                  <a:pt x="712036" y="648735"/>
                </a:cubicBezTo>
                <a:cubicBezTo>
                  <a:pt x="646223" y="619455"/>
                  <a:pt x="584062" y="584690"/>
                  <a:pt x="523731" y="544432"/>
                </a:cubicBezTo>
                <a:cubicBezTo>
                  <a:pt x="523731" y="544432"/>
                  <a:pt x="523731" y="544432"/>
                  <a:pt x="520075" y="548092"/>
                </a:cubicBezTo>
                <a:cubicBezTo>
                  <a:pt x="520075" y="548092"/>
                  <a:pt x="520075" y="548092"/>
                  <a:pt x="245841" y="745715"/>
                </a:cubicBezTo>
                <a:cubicBezTo>
                  <a:pt x="245841" y="745715"/>
                  <a:pt x="245841" y="745715"/>
                  <a:pt x="241500" y="741825"/>
                </a:cubicBezTo>
                <a:lnTo>
                  <a:pt x="234645" y="735689"/>
                </a:lnTo>
                <a:lnTo>
                  <a:pt x="234449" y="735895"/>
                </a:lnTo>
                <a:lnTo>
                  <a:pt x="227743" y="729506"/>
                </a:lnTo>
                <a:lnTo>
                  <a:pt x="211107" y="714609"/>
                </a:lnTo>
                <a:lnTo>
                  <a:pt x="211604" y="714136"/>
                </a:lnTo>
                <a:lnTo>
                  <a:pt x="139253" y="645231"/>
                </a:lnTo>
                <a:lnTo>
                  <a:pt x="139535" y="644935"/>
                </a:lnTo>
                <a:lnTo>
                  <a:pt x="124960" y="631506"/>
                </a:lnTo>
                <a:cubicBezTo>
                  <a:pt x="107109" y="615059"/>
                  <a:pt x="71405" y="582167"/>
                  <a:pt x="0" y="516382"/>
                </a:cubicBezTo>
                <a:cubicBezTo>
                  <a:pt x="0" y="516382"/>
                  <a:pt x="0" y="516382"/>
                  <a:pt x="179429" y="240448"/>
                </a:cubicBezTo>
                <a:cubicBezTo>
                  <a:pt x="179429" y="240448"/>
                  <a:pt x="179429" y="240448"/>
                  <a:pt x="186753" y="233139"/>
                </a:cubicBezTo>
                <a:cubicBezTo>
                  <a:pt x="164782" y="204815"/>
                  <a:pt x="144184" y="175120"/>
                  <a:pt x="124731" y="144511"/>
                </a:cubicBezTo>
                <a:lnTo>
                  <a:pt x="107193" y="114588"/>
                </a:lnTo>
                <a:lnTo>
                  <a:pt x="305665" y="0"/>
                </a:lnTo>
                <a:close/>
              </a:path>
            </a:pathLst>
          </a:custGeom>
          <a:solidFill>
            <a:srgbClr val="FFC0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algn="ctr"/>
            <a:endParaRPr lang="zh-CN" altLang="en-US"/>
          </a:p>
        </p:txBody>
      </p:sp>
      <p:cxnSp>
        <p:nvCxnSpPr>
          <p:cNvPr id="97" name="直接连接符 96"/>
          <p:cNvCxnSpPr/>
          <p:nvPr>
            <p:custDataLst>
              <p:tags r:id="rId32"/>
            </p:custDataLst>
          </p:nvPr>
        </p:nvCxnSpPr>
        <p:spPr>
          <a:xfrm>
            <a:off x="3770862" y="3525443"/>
            <a:ext cx="929940" cy="0"/>
          </a:xfrm>
          <a:prstGeom prst="line">
            <a:avLst/>
          </a:prstGeom>
          <a:ln w="19050">
            <a:solidFill>
              <a:srgbClr val="000000">
                <a:lumMod val="50000"/>
                <a:lumOff val="50000"/>
              </a:srgbClr>
            </a:solidFill>
            <a:prstDash val="dashDot"/>
            <a:headEnd type="none"/>
            <a:tailEnd type="none"/>
          </a:ln>
        </p:spPr>
        <p:style>
          <a:lnRef idx="1">
            <a:srgbClr val="1F74AD"/>
          </a:lnRef>
          <a:fillRef idx="0">
            <a:srgbClr val="1F74AD"/>
          </a:fillRef>
          <a:effectRef idx="0">
            <a:srgbClr val="1F74AD"/>
          </a:effectRef>
          <a:fontRef idx="minor">
            <a:srgbClr val="000000"/>
          </a:fontRef>
        </p:style>
      </p:cxnSp>
      <p:sp>
        <p:nvSpPr>
          <p:cNvPr id="98" name="文本框 97"/>
          <p:cNvSpPr txBox="1"/>
          <p:nvPr>
            <p:custDataLst>
              <p:tags r:id="rId33"/>
            </p:custDataLst>
          </p:nvPr>
        </p:nvSpPr>
        <p:spPr bwMode="auto">
          <a:xfrm>
            <a:off x="1147477" y="3198218"/>
            <a:ext cx="2519382" cy="477705"/>
          </a:xfrm>
          <a:prstGeom prst="rect">
            <a:avLst/>
          </a:prstGeom>
          <a:noFill/>
        </p:spPr>
        <p:txBody>
          <a:bodyPr wrap="square" lIns="90000" tIns="46800" rIns="90000" bIns="0" anchor="ctr">
            <a:normAutofit/>
          </a:bodyPr>
          <a:p>
            <a:pPr algn="r">
              <a:lnSpc>
                <a:spcPct val="120000"/>
              </a:lnSpc>
            </a:pPr>
            <a:r>
              <a:rPr lang="zh-CN" altLang="en-US" sz="2000" b="1" spc="300" dirty="0">
                <a:latin typeface="微软雅黑" panose="020B0503020204020204" charset="-122"/>
                <a:ea typeface="微软雅黑" panose="020B0503020204020204" charset="-122"/>
                <a:cs typeface="+mn-ea"/>
              </a:rPr>
              <a:t>税务合规监管</a:t>
            </a:r>
            <a:endParaRPr lang="zh-CN" altLang="en-US" sz="2000" b="1" spc="300" dirty="0">
              <a:latin typeface="微软雅黑" panose="020B0503020204020204" charset="-122"/>
              <a:ea typeface="微软雅黑" panose="020B0503020204020204" charset="-122"/>
              <a:cs typeface="+mn-ea"/>
            </a:endParaRPr>
          </a:p>
        </p:txBody>
      </p:sp>
      <p:sp>
        <p:nvSpPr>
          <p:cNvPr id="99" name="文本框 98"/>
          <p:cNvSpPr txBox="1"/>
          <p:nvPr>
            <p:custDataLst>
              <p:tags r:id="rId34"/>
            </p:custDataLst>
          </p:nvPr>
        </p:nvSpPr>
        <p:spPr bwMode="auto">
          <a:xfrm>
            <a:off x="480695" y="3698240"/>
            <a:ext cx="3186430" cy="741045"/>
          </a:xfrm>
          <a:prstGeom prst="rect">
            <a:avLst/>
          </a:prstGeom>
          <a:noFill/>
        </p:spPr>
        <p:txBody>
          <a:bodyPr wrap="square" lIns="90000" tIns="0" rIns="90000" bIns="46800">
            <a:noAutofit/>
          </a:bodyPr>
          <a:p>
            <a:pPr algn="r">
              <a:lnSpc>
                <a:spcPct val="120000"/>
              </a:lnSpc>
            </a:pPr>
            <a:r>
              <a:rPr lang="zh-CN" altLang="en-US" sz="1600" spc="150" dirty="0">
                <a:solidFill>
                  <a:srgbClr val="000000">
                    <a:lumMod val="85000"/>
                    <a:lumOff val="15000"/>
                  </a:srgbClr>
                </a:solidFill>
                <a:latin typeface="微软雅黑" panose="020B0503020204020204" charset="-122"/>
                <a:ea typeface="微软雅黑" panose="020B0503020204020204" charset="-122"/>
              </a:rPr>
              <a:t>企业的税务合规引导、监督和检查。同时提供自动化、电子化票据服务</a:t>
            </a:r>
            <a:endParaRPr lang="zh-CN" altLang="en-US" sz="1600" spc="150" dirty="0">
              <a:solidFill>
                <a:srgbClr val="000000">
                  <a:lumMod val="85000"/>
                  <a:lumOff val="15000"/>
                </a:srgb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21665" y="492125"/>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数字经济平台架构组建</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6" name="任意多边形 16"/>
          <p:cNvSpPr/>
          <p:nvPr>
            <p:custDataLst>
              <p:tags r:id="rId1"/>
            </p:custDataLst>
          </p:nvPr>
        </p:nvSpPr>
        <p:spPr bwMode="auto">
          <a:xfrm>
            <a:off x="3951106" y="1496393"/>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1F74AD"/>
          </a:solidFill>
          <a:ln>
            <a:noFill/>
          </a:ln>
        </p:spPr>
        <p:txBody>
          <a:bodyPr wrap="square" lIns="91440" tIns="45720" rIns="91440" bIns="45720" anchor="ctr">
            <a:normAutofit/>
          </a:bodyPr>
          <a:lstStyle/>
          <a:p>
            <a:pPr algn="ctr"/>
          </a:p>
        </p:txBody>
      </p:sp>
      <p:sp>
        <p:nvSpPr>
          <p:cNvPr id="97" name="任意多边形 16"/>
          <p:cNvSpPr/>
          <p:nvPr>
            <p:custDataLst>
              <p:tags r:id="rId2"/>
            </p:custDataLst>
          </p:nvPr>
        </p:nvSpPr>
        <p:spPr bwMode="auto">
          <a:xfrm rot="5400000">
            <a:off x="5949784" y="1496393"/>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3498DB"/>
          </a:solidFill>
          <a:ln>
            <a:noFill/>
          </a:ln>
        </p:spPr>
        <p:txBody>
          <a:bodyPr wrap="square" lIns="91440" tIns="45720" rIns="91440" bIns="45720" anchor="ctr">
            <a:normAutofit/>
          </a:bodyPr>
          <a:lstStyle/>
          <a:p>
            <a:pPr algn="ctr"/>
          </a:p>
        </p:txBody>
      </p:sp>
      <p:sp>
        <p:nvSpPr>
          <p:cNvPr id="98" name="任意多边形 16"/>
          <p:cNvSpPr/>
          <p:nvPr>
            <p:custDataLst>
              <p:tags r:id="rId3"/>
            </p:custDataLst>
          </p:nvPr>
        </p:nvSpPr>
        <p:spPr bwMode="auto">
          <a:xfrm>
            <a:off x="5949784" y="3495071"/>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1AA3AA"/>
          </a:solidFill>
          <a:ln>
            <a:noFill/>
          </a:ln>
        </p:spPr>
        <p:txBody>
          <a:bodyPr wrap="square" lIns="91440" tIns="45720" rIns="91440" bIns="45720" anchor="ctr">
            <a:normAutofit/>
          </a:bodyPr>
          <a:lstStyle/>
          <a:p>
            <a:pPr algn="ctr"/>
          </a:p>
        </p:txBody>
      </p:sp>
      <p:sp>
        <p:nvSpPr>
          <p:cNvPr id="99" name="任意多边形 16"/>
          <p:cNvSpPr/>
          <p:nvPr>
            <p:custDataLst>
              <p:tags r:id="rId4"/>
            </p:custDataLst>
          </p:nvPr>
        </p:nvSpPr>
        <p:spPr bwMode="auto">
          <a:xfrm rot="5400000">
            <a:off x="3951106" y="3495071"/>
            <a:ext cx="2294285" cy="2289277"/>
          </a:xfrm>
          <a:custGeom>
            <a:avLst/>
            <a:gdLst>
              <a:gd name="T0" fmla="*/ 996 w 1102"/>
              <a:gd name="T1" fmla="*/ 996 h 1102"/>
              <a:gd name="T2" fmla="*/ 996 w 1102"/>
              <a:gd name="T3" fmla="*/ 996 h 1102"/>
              <a:gd name="T4" fmla="*/ 996 w 1102"/>
              <a:gd name="T5" fmla="*/ 611 h 1102"/>
              <a:gd name="T6" fmla="*/ 492 w 1102"/>
              <a:gd name="T7" fmla="*/ 106 h 1102"/>
              <a:gd name="T8" fmla="*/ 106 w 1102"/>
              <a:gd name="T9" fmla="*/ 106 h 1102"/>
              <a:gd name="T10" fmla="*/ 106 w 1102"/>
              <a:gd name="T11" fmla="*/ 106 h 1102"/>
              <a:gd name="T12" fmla="*/ 106 w 1102"/>
              <a:gd name="T13" fmla="*/ 492 h 1102"/>
              <a:gd name="T14" fmla="*/ 611 w 1102"/>
              <a:gd name="T15" fmla="*/ 996 h 1102"/>
              <a:gd name="T16" fmla="*/ 996 w 1102"/>
              <a:gd name="T1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2" h="1102">
                <a:moveTo>
                  <a:pt x="996" y="996"/>
                </a:moveTo>
                <a:cubicBezTo>
                  <a:pt x="996" y="996"/>
                  <a:pt x="996" y="996"/>
                  <a:pt x="996" y="996"/>
                </a:cubicBezTo>
                <a:cubicBezTo>
                  <a:pt x="1102" y="890"/>
                  <a:pt x="1102" y="717"/>
                  <a:pt x="996" y="611"/>
                </a:cubicBezTo>
                <a:cubicBezTo>
                  <a:pt x="492" y="106"/>
                  <a:pt x="492" y="106"/>
                  <a:pt x="492" y="106"/>
                </a:cubicBezTo>
                <a:cubicBezTo>
                  <a:pt x="386" y="0"/>
                  <a:pt x="212" y="0"/>
                  <a:pt x="106" y="106"/>
                </a:cubicBezTo>
                <a:cubicBezTo>
                  <a:pt x="106" y="106"/>
                  <a:pt x="106" y="106"/>
                  <a:pt x="106" y="106"/>
                </a:cubicBezTo>
                <a:cubicBezTo>
                  <a:pt x="0" y="212"/>
                  <a:pt x="0" y="386"/>
                  <a:pt x="106" y="492"/>
                </a:cubicBezTo>
                <a:cubicBezTo>
                  <a:pt x="611" y="996"/>
                  <a:pt x="611" y="996"/>
                  <a:pt x="611" y="996"/>
                </a:cubicBezTo>
                <a:cubicBezTo>
                  <a:pt x="717" y="1102"/>
                  <a:pt x="890" y="1102"/>
                  <a:pt x="996" y="996"/>
                </a:cubicBezTo>
                <a:close/>
              </a:path>
            </a:pathLst>
          </a:custGeom>
          <a:solidFill>
            <a:srgbClr val="69A35B"/>
          </a:solidFill>
          <a:ln>
            <a:noFill/>
          </a:ln>
        </p:spPr>
        <p:txBody>
          <a:bodyPr wrap="square" lIns="91440" tIns="45720" rIns="91440" bIns="45720" anchor="ctr">
            <a:normAutofit/>
          </a:bodyPr>
          <a:lstStyle/>
          <a:p>
            <a:pPr algn="ctr"/>
          </a:p>
        </p:txBody>
      </p:sp>
      <p:sp>
        <p:nvSpPr>
          <p:cNvPr id="3" name="椭圆 2"/>
          <p:cNvSpPr/>
          <p:nvPr>
            <p:custDataLst>
              <p:tags r:id="rId5"/>
            </p:custDataLst>
          </p:nvPr>
        </p:nvSpPr>
        <p:spPr bwMode="auto">
          <a:xfrm>
            <a:off x="4661605" y="2207143"/>
            <a:ext cx="2871964" cy="2866455"/>
          </a:xfrm>
          <a:prstGeom prst="ellipse">
            <a:avLst/>
          </a:prstGeom>
          <a:solidFill>
            <a:sysClr val="window" lastClr="FFFFFF">
              <a:lumMod val="95000"/>
            </a:sysClr>
          </a:solidFill>
          <a:ln>
            <a:noFill/>
          </a:ln>
        </p:spPr>
        <p:txBody>
          <a:bodyPr wrap="square" lIns="91440" tIns="45720" rIns="91440" bIns="45720" anchor="ctr">
            <a:normAutofit/>
          </a:bodyPr>
          <a:lstStyle/>
          <a:p>
            <a:pPr algn="ctr"/>
          </a:p>
        </p:txBody>
      </p:sp>
      <p:sp>
        <p:nvSpPr>
          <p:cNvPr id="18" name="椭圆 17"/>
          <p:cNvSpPr/>
          <p:nvPr>
            <p:custDataLst>
              <p:tags r:id="rId6"/>
            </p:custDataLst>
          </p:nvPr>
        </p:nvSpPr>
        <p:spPr bwMode="auto">
          <a:xfrm>
            <a:off x="4757484" y="2303020"/>
            <a:ext cx="2680206" cy="267469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p>
        </p:txBody>
      </p:sp>
      <p:sp>
        <p:nvSpPr>
          <p:cNvPr id="85" name="任意多边形: 形状 84"/>
          <p:cNvSpPr/>
          <p:nvPr>
            <p:custDataLst>
              <p:tags r:id="rId7"/>
            </p:custDataLst>
          </p:nvPr>
        </p:nvSpPr>
        <p:spPr>
          <a:xfrm rot="5400000">
            <a:off x="4869971" y="2412752"/>
            <a:ext cx="1185590" cy="1185590"/>
          </a:xfrm>
          <a:custGeom>
            <a:avLst/>
            <a:gdLst>
              <a:gd name="connsiteX0" fmla="*/ 0 w 1304149"/>
              <a:gd name="connsiteY0" fmla="*/ 0 h 1304149"/>
              <a:gd name="connsiteX1" fmla="*/ 1304149 w 1304149"/>
              <a:gd name="connsiteY1" fmla="*/ 0 h 1304149"/>
              <a:gd name="connsiteX2" fmla="*/ 1304149 w 1304149"/>
              <a:gd name="connsiteY2" fmla="*/ 1304149 h 1304149"/>
              <a:gd name="connsiteX3" fmla="*/ 1212073 w 1304149"/>
              <a:gd name="connsiteY3" fmla="*/ 1299500 h 1304149"/>
              <a:gd name="connsiteX4" fmla="*/ 4650 w 1304149"/>
              <a:gd name="connsiteY4" fmla="*/ 92077 h 1304149"/>
              <a:gd name="connsiteX5" fmla="*/ 0 w 1304149"/>
              <a:gd name="connsiteY5" fmla="*/ 0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49" h="1304149">
                <a:moveTo>
                  <a:pt x="0" y="0"/>
                </a:moveTo>
                <a:lnTo>
                  <a:pt x="1304149" y="0"/>
                </a:lnTo>
                <a:lnTo>
                  <a:pt x="1304149" y="1304149"/>
                </a:lnTo>
                <a:lnTo>
                  <a:pt x="1212073" y="1299500"/>
                </a:lnTo>
                <a:cubicBezTo>
                  <a:pt x="575433" y="1234845"/>
                  <a:pt x="69304" y="728717"/>
                  <a:pt x="4650" y="92077"/>
                </a:cubicBezTo>
                <a:lnTo>
                  <a:pt x="0" y="0"/>
                </a:lnTo>
                <a:close/>
              </a:path>
            </a:pathLst>
          </a:cu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p>
        </p:txBody>
      </p:sp>
      <p:sp>
        <p:nvSpPr>
          <p:cNvPr id="84" name="任意多边形: 形状 83"/>
          <p:cNvSpPr/>
          <p:nvPr>
            <p:custDataLst>
              <p:tags r:id="rId8"/>
            </p:custDataLst>
          </p:nvPr>
        </p:nvSpPr>
        <p:spPr>
          <a:xfrm rot="5400000">
            <a:off x="6139616" y="2412752"/>
            <a:ext cx="1185590" cy="1185590"/>
          </a:xfrm>
          <a:custGeom>
            <a:avLst/>
            <a:gdLst>
              <a:gd name="connsiteX0" fmla="*/ 0 w 1304149"/>
              <a:gd name="connsiteY0" fmla="*/ 1304149 h 1304149"/>
              <a:gd name="connsiteX1" fmla="*/ 4650 w 1304149"/>
              <a:gd name="connsiteY1" fmla="*/ 1212072 h 1304149"/>
              <a:gd name="connsiteX2" fmla="*/ 1212073 w 1304149"/>
              <a:gd name="connsiteY2" fmla="*/ 4649 h 1304149"/>
              <a:gd name="connsiteX3" fmla="*/ 1304149 w 1304149"/>
              <a:gd name="connsiteY3" fmla="*/ 0 h 1304149"/>
              <a:gd name="connsiteX4" fmla="*/ 1304149 w 1304149"/>
              <a:gd name="connsiteY4" fmla="*/ 1304149 h 1304149"/>
              <a:gd name="connsiteX5" fmla="*/ 0 w 1304149"/>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49" h="1304149">
                <a:moveTo>
                  <a:pt x="0" y="1304149"/>
                </a:moveTo>
                <a:lnTo>
                  <a:pt x="4650" y="1212072"/>
                </a:lnTo>
                <a:cubicBezTo>
                  <a:pt x="69304" y="575432"/>
                  <a:pt x="575433" y="69304"/>
                  <a:pt x="1212073" y="4649"/>
                </a:cubicBezTo>
                <a:lnTo>
                  <a:pt x="1304149" y="0"/>
                </a:lnTo>
                <a:lnTo>
                  <a:pt x="1304149" y="1304149"/>
                </a:lnTo>
                <a:lnTo>
                  <a:pt x="0" y="1304149"/>
                </a:ln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p>
        </p:txBody>
      </p:sp>
      <p:sp>
        <p:nvSpPr>
          <p:cNvPr id="80" name="任意多边形: 形状 79"/>
          <p:cNvSpPr/>
          <p:nvPr>
            <p:custDataLst>
              <p:tags r:id="rId9"/>
            </p:custDataLst>
          </p:nvPr>
        </p:nvSpPr>
        <p:spPr>
          <a:xfrm rot="5400000">
            <a:off x="4869970" y="3682397"/>
            <a:ext cx="1185591" cy="1185590"/>
          </a:xfrm>
          <a:custGeom>
            <a:avLst/>
            <a:gdLst>
              <a:gd name="connsiteX0" fmla="*/ 0 w 1304150"/>
              <a:gd name="connsiteY0" fmla="*/ 1304149 h 1304149"/>
              <a:gd name="connsiteX1" fmla="*/ 0 w 1304150"/>
              <a:gd name="connsiteY1" fmla="*/ 0 h 1304149"/>
              <a:gd name="connsiteX2" fmla="*/ 1304150 w 1304150"/>
              <a:gd name="connsiteY2" fmla="*/ 0 h 1304149"/>
              <a:gd name="connsiteX3" fmla="*/ 1299500 w 1304150"/>
              <a:gd name="connsiteY3" fmla="*/ 92077 h 1304149"/>
              <a:gd name="connsiteX4" fmla="*/ 92078 w 1304150"/>
              <a:gd name="connsiteY4" fmla="*/ 1299500 h 1304149"/>
              <a:gd name="connsiteX5" fmla="*/ 0 w 1304150"/>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50" h="1304149">
                <a:moveTo>
                  <a:pt x="0" y="1304149"/>
                </a:moveTo>
                <a:lnTo>
                  <a:pt x="0" y="0"/>
                </a:lnTo>
                <a:lnTo>
                  <a:pt x="1304150" y="0"/>
                </a:lnTo>
                <a:lnTo>
                  <a:pt x="1299500" y="92077"/>
                </a:lnTo>
                <a:cubicBezTo>
                  <a:pt x="1234846" y="728717"/>
                  <a:pt x="728717" y="1234845"/>
                  <a:pt x="92078" y="1299500"/>
                </a:cubicBezTo>
                <a:lnTo>
                  <a:pt x="0" y="1304149"/>
                </a:lnTo>
                <a:close/>
              </a:path>
            </a:pathLst>
          </a:cu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p>
        </p:txBody>
      </p:sp>
      <p:sp>
        <p:nvSpPr>
          <p:cNvPr id="74" name="任意多边形: 形状 73"/>
          <p:cNvSpPr/>
          <p:nvPr>
            <p:custDataLst>
              <p:tags r:id="rId10"/>
            </p:custDataLst>
          </p:nvPr>
        </p:nvSpPr>
        <p:spPr>
          <a:xfrm rot="5400000">
            <a:off x="6139615" y="3682397"/>
            <a:ext cx="1185591" cy="1185590"/>
          </a:xfrm>
          <a:custGeom>
            <a:avLst/>
            <a:gdLst>
              <a:gd name="connsiteX0" fmla="*/ 0 w 1304150"/>
              <a:gd name="connsiteY0" fmla="*/ 1304149 h 1304149"/>
              <a:gd name="connsiteX1" fmla="*/ 0 w 1304150"/>
              <a:gd name="connsiteY1" fmla="*/ 0 h 1304149"/>
              <a:gd name="connsiteX2" fmla="*/ 92078 w 1304150"/>
              <a:gd name="connsiteY2" fmla="*/ 4649 h 1304149"/>
              <a:gd name="connsiteX3" fmla="*/ 1299500 w 1304150"/>
              <a:gd name="connsiteY3" fmla="*/ 1212072 h 1304149"/>
              <a:gd name="connsiteX4" fmla="*/ 1304150 w 1304150"/>
              <a:gd name="connsiteY4" fmla="*/ 1304149 h 1304149"/>
              <a:gd name="connsiteX5" fmla="*/ 0 w 1304150"/>
              <a:gd name="connsiteY5" fmla="*/ 1304149 h 130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4150" h="1304149">
                <a:moveTo>
                  <a:pt x="0" y="1304149"/>
                </a:moveTo>
                <a:lnTo>
                  <a:pt x="0" y="0"/>
                </a:lnTo>
                <a:lnTo>
                  <a:pt x="92078" y="4649"/>
                </a:lnTo>
                <a:cubicBezTo>
                  <a:pt x="728717" y="69304"/>
                  <a:pt x="1234846" y="575432"/>
                  <a:pt x="1299500" y="1212072"/>
                </a:cubicBezTo>
                <a:lnTo>
                  <a:pt x="1304150" y="1304149"/>
                </a:lnTo>
                <a:lnTo>
                  <a:pt x="0" y="1304149"/>
                </a:ln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a:p>
        </p:txBody>
      </p:sp>
      <p:sp>
        <p:nvSpPr>
          <p:cNvPr id="91" name="文本框 90"/>
          <p:cNvSpPr txBox="1"/>
          <p:nvPr>
            <p:custDataLst>
              <p:tags r:id="rId11"/>
            </p:custDataLst>
          </p:nvPr>
        </p:nvSpPr>
        <p:spPr>
          <a:xfrm>
            <a:off x="5167411" y="2821539"/>
            <a:ext cx="591127" cy="581660"/>
          </a:xfrm>
          <a:prstGeom prst="rect">
            <a:avLst/>
          </a:prstGeom>
          <a:noFill/>
        </p:spPr>
        <p:txBody>
          <a:bodyPr wrap="square" rtlCol="0" anchor="ctr" anchorCtr="0">
            <a:normAutofit fontScale="92500" lnSpcReduction="10000"/>
          </a:bodyPr>
          <a:lstStyle/>
          <a:p>
            <a:pPr algn="ctr"/>
            <a:r>
              <a:rPr lang="en-US" altLang="zh-CN" sz="3600" b="1" dirty="0">
                <a:solidFill>
                  <a:sysClr val="window" lastClr="FFFFFF"/>
                </a:solidFill>
              </a:rPr>
              <a:t>1</a:t>
            </a:r>
            <a:endParaRPr lang="zh-CN" altLang="en-US" sz="3600" b="1" dirty="0">
              <a:solidFill>
                <a:sysClr val="window" lastClr="FFFFFF"/>
              </a:solidFill>
            </a:endParaRPr>
          </a:p>
        </p:txBody>
      </p:sp>
      <p:sp>
        <p:nvSpPr>
          <p:cNvPr id="92" name="文本框 91"/>
          <p:cNvSpPr txBox="1"/>
          <p:nvPr>
            <p:custDataLst>
              <p:tags r:id="rId12"/>
            </p:custDataLst>
          </p:nvPr>
        </p:nvSpPr>
        <p:spPr>
          <a:xfrm>
            <a:off x="6436636" y="2798919"/>
            <a:ext cx="591127" cy="581660"/>
          </a:xfrm>
          <a:prstGeom prst="rect">
            <a:avLst/>
          </a:prstGeom>
          <a:noFill/>
        </p:spPr>
        <p:txBody>
          <a:bodyPr wrap="square" rtlCol="0" anchor="ctr" anchorCtr="0">
            <a:normAutofit fontScale="92500" lnSpcReduction="10000"/>
          </a:bodyPr>
          <a:lstStyle/>
          <a:p>
            <a:pPr algn="ctr"/>
            <a:r>
              <a:rPr lang="en-US" altLang="zh-CN" sz="3600" b="1" dirty="0">
                <a:solidFill>
                  <a:sysClr val="window" lastClr="FFFFFF"/>
                </a:solidFill>
              </a:rPr>
              <a:t>2</a:t>
            </a:r>
            <a:endParaRPr lang="zh-CN" altLang="en-US" sz="3600" b="1" dirty="0">
              <a:solidFill>
                <a:sysClr val="window" lastClr="FFFFFF"/>
              </a:solidFill>
            </a:endParaRPr>
          </a:p>
        </p:txBody>
      </p:sp>
      <p:sp>
        <p:nvSpPr>
          <p:cNvPr id="93" name="文本框 92"/>
          <p:cNvSpPr txBox="1"/>
          <p:nvPr>
            <p:custDataLst>
              <p:tags r:id="rId13"/>
            </p:custDataLst>
          </p:nvPr>
        </p:nvSpPr>
        <p:spPr>
          <a:xfrm>
            <a:off x="6436636" y="3937665"/>
            <a:ext cx="591127" cy="581660"/>
          </a:xfrm>
          <a:prstGeom prst="rect">
            <a:avLst/>
          </a:prstGeom>
          <a:noFill/>
        </p:spPr>
        <p:txBody>
          <a:bodyPr wrap="square" rtlCol="0" anchor="ctr" anchorCtr="0">
            <a:normAutofit fontScale="92500" lnSpcReduction="10000"/>
          </a:bodyPr>
          <a:lstStyle/>
          <a:p>
            <a:pPr algn="ctr"/>
            <a:r>
              <a:rPr lang="en-US" altLang="zh-CN" sz="3600" b="1" dirty="0">
                <a:solidFill>
                  <a:sysClr val="window" lastClr="FFFFFF"/>
                </a:solidFill>
              </a:rPr>
              <a:t>3</a:t>
            </a:r>
            <a:endParaRPr lang="zh-CN" altLang="en-US" sz="3600" b="1" dirty="0">
              <a:solidFill>
                <a:sysClr val="window" lastClr="FFFFFF"/>
              </a:solidFill>
            </a:endParaRPr>
          </a:p>
        </p:txBody>
      </p:sp>
      <p:sp>
        <p:nvSpPr>
          <p:cNvPr id="94" name="文本框 93"/>
          <p:cNvSpPr txBox="1"/>
          <p:nvPr>
            <p:custDataLst>
              <p:tags r:id="rId14"/>
            </p:custDataLst>
          </p:nvPr>
        </p:nvSpPr>
        <p:spPr>
          <a:xfrm>
            <a:off x="5167411" y="3937665"/>
            <a:ext cx="591127" cy="581660"/>
          </a:xfrm>
          <a:prstGeom prst="rect">
            <a:avLst/>
          </a:prstGeom>
          <a:noFill/>
        </p:spPr>
        <p:txBody>
          <a:bodyPr wrap="square" rtlCol="0" anchor="ctr" anchorCtr="0">
            <a:normAutofit fontScale="92500" lnSpcReduction="10000"/>
          </a:bodyPr>
          <a:lstStyle/>
          <a:p>
            <a:pPr algn="ctr"/>
            <a:r>
              <a:rPr lang="en-US" altLang="zh-CN" sz="3600" b="1" dirty="0">
                <a:solidFill>
                  <a:sysClr val="window" lastClr="FFFFFF"/>
                </a:solidFill>
              </a:rPr>
              <a:t>4</a:t>
            </a:r>
            <a:endParaRPr lang="zh-CN" altLang="en-US" sz="3600" b="1" dirty="0">
              <a:solidFill>
                <a:sysClr val="window" lastClr="FFFFFF"/>
              </a:solidFill>
            </a:endParaRPr>
          </a:p>
        </p:txBody>
      </p:sp>
      <p:sp>
        <p:nvSpPr>
          <p:cNvPr id="100" name="任意多边形 50"/>
          <p:cNvSpPr/>
          <p:nvPr>
            <p:custDataLst>
              <p:tags r:id="rId15"/>
            </p:custDataLst>
          </p:nvPr>
        </p:nvSpPr>
        <p:spPr bwMode="auto">
          <a:xfrm>
            <a:off x="7371533" y="1850053"/>
            <a:ext cx="515831" cy="496085"/>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ysClr val="window" lastClr="FFFFFF"/>
          </a:solidFill>
          <a:ln>
            <a:noFill/>
          </a:ln>
        </p:spPr>
        <p:txBody>
          <a:bodyPr/>
          <a:lstStyle/>
          <a:p>
            <a:endParaRPr lang="zh-CN" altLang="en-US"/>
          </a:p>
        </p:txBody>
      </p:sp>
      <p:sp>
        <p:nvSpPr>
          <p:cNvPr id="101" name="任意多边形 54"/>
          <p:cNvSpPr/>
          <p:nvPr>
            <p:custDataLst>
              <p:tags r:id="rId16"/>
            </p:custDataLst>
          </p:nvPr>
        </p:nvSpPr>
        <p:spPr bwMode="auto">
          <a:xfrm>
            <a:off x="4267335" y="1797293"/>
            <a:ext cx="515829" cy="51486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ysClr val="window" lastClr="FFFFFF"/>
          </a:solidFill>
          <a:ln>
            <a:noFill/>
          </a:ln>
        </p:spPr>
        <p:txBody>
          <a:bodyPr wrap="square" lIns="91440" tIns="45720" rIns="91440" bIns="45720">
            <a:normAutofit/>
          </a:bodyPr>
          <a:lstStyle/>
          <a:p>
            <a:endParaRPr lang="zh-CN" altLang="en-US"/>
          </a:p>
        </p:txBody>
      </p:sp>
      <p:sp>
        <p:nvSpPr>
          <p:cNvPr id="102" name="任意多边形 51"/>
          <p:cNvSpPr/>
          <p:nvPr>
            <p:custDataLst>
              <p:tags r:id="rId17"/>
            </p:custDataLst>
          </p:nvPr>
        </p:nvSpPr>
        <p:spPr bwMode="auto">
          <a:xfrm>
            <a:off x="4295030" y="4925004"/>
            <a:ext cx="515829" cy="49624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ysClr val="window" lastClr="FFFFFF"/>
          </a:solidFill>
          <a:ln>
            <a:noFill/>
          </a:ln>
        </p:spPr>
        <p:txBody>
          <a:bodyPr/>
          <a:lstStyle/>
          <a:p>
            <a:endParaRPr lang="zh-CN" altLang="en-US"/>
          </a:p>
        </p:txBody>
      </p:sp>
      <p:sp>
        <p:nvSpPr>
          <p:cNvPr id="103" name="任意多边形 55"/>
          <p:cNvSpPr/>
          <p:nvPr>
            <p:custDataLst>
              <p:tags r:id="rId18"/>
            </p:custDataLst>
          </p:nvPr>
        </p:nvSpPr>
        <p:spPr bwMode="auto">
          <a:xfrm>
            <a:off x="7359646" y="4966292"/>
            <a:ext cx="515829" cy="450291"/>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ysClr val="window" lastClr="FFFFFF"/>
          </a:solidFill>
          <a:ln>
            <a:noFill/>
          </a:ln>
        </p:spPr>
        <p:txBody>
          <a:bodyPr/>
          <a:lstStyle/>
          <a:p>
            <a:endParaRPr lang="zh-CN" altLang="en-US"/>
          </a:p>
        </p:txBody>
      </p:sp>
      <p:sp>
        <p:nvSpPr>
          <p:cNvPr id="22" name="文本框 21"/>
          <p:cNvSpPr txBox="1"/>
          <p:nvPr>
            <p:custDataLst>
              <p:tags r:id="rId19"/>
            </p:custDataLst>
          </p:nvPr>
        </p:nvSpPr>
        <p:spPr>
          <a:xfrm>
            <a:off x="409201" y="1475810"/>
            <a:ext cx="2880000" cy="401320"/>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a:sym typeface="+mn-ea"/>
              </a:rPr>
              <a:t>政府政务支持</a:t>
            </a:r>
            <a:endParaRPr lang="zh-CN" altLang="en-US" sz="2000" b="1" spc="300" dirty="0">
              <a:latin typeface="微软雅黑" panose="020B0503020204020204" charset="-122"/>
              <a:ea typeface="微软雅黑" panose="020B0503020204020204" charset="-122"/>
              <a:cs typeface="+mn-ea"/>
            </a:endParaRPr>
          </a:p>
        </p:txBody>
      </p:sp>
      <p:sp>
        <p:nvSpPr>
          <p:cNvPr id="23" name="文本框 22"/>
          <p:cNvSpPr txBox="1"/>
          <p:nvPr>
            <p:custDataLst>
              <p:tags r:id="rId20"/>
            </p:custDataLst>
          </p:nvPr>
        </p:nvSpPr>
        <p:spPr>
          <a:xfrm>
            <a:off x="409201" y="2173675"/>
            <a:ext cx="2880000" cy="625604"/>
          </a:xfrm>
          <a:prstGeom prst="rect">
            <a:avLst/>
          </a:prstGeom>
          <a:noFill/>
        </p:spPr>
        <p:txBody>
          <a:bodyPr wrap="square" lIns="90000" tIns="0" rIns="90000" bIns="46800">
            <a:normAutofit lnSpcReduction="2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a:sym typeface="+mn-ea"/>
              </a:rPr>
              <a:t>工商局、税务局</a:t>
            </a:r>
            <a:endParaRPr lang="zh-CN" altLang="en-US" sz="1400">
              <a:sym typeface="+mn-ea"/>
            </a:endParaRPr>
          </a:p>
          <a:p>
            <a:pPr algn="r">
              <a:lnSpc>
                <a:spcPct val="120000"/>
              </a:lnSpc>
            </a:pPr>
            <a:r>
              <a:rPr lang="zh-CN" altLang="en-US" sz="1400">
                <a:sym typeface="+mn-ea"/>
              </a:rPr>
              <a:t>交通局、科技局</a:t>
            </a:r>
            <a:endParaRPr lang="zh-CN" altLang="en-US" sz="1400" spc="150" dirty="0">
              <a:latin typeface="微软雅黑" panose="020B0503020204020204" charset="-122"/>
              <a:ea typeface="微软雅黑" panose="020B0503020204020204" charset="-122"/>
            </a:endParaRPr>
          </a:p>
        </p:txBody>
      </p:sp>
      <p:sp>
        <p:nvSpPr>
          <p:cNvPr id="26" name="文本框 25"/>
          <p:cNvSpPr txBox="1"/>
          <p:nvPr>
            <p:custDataLst>
              <p:tags r:id="rId21"/>
            </p:custDataLst>
          </p:nvPr>
        </p:nvSpPr>
        <p:spPr>
          <a:xfrm>
            <a:off x="409201" y="4887233"/>
            <a:ext cx="2880000" cy="401320"/>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a:sym typeface="+mn-ea"/>
              </a:rPr>
              <a:t>运营企业主导</a:t>
            </a:r>
            <a:endParaRPr lang="zh-CN" altLang="en-US" sz="2000" b="1" spc="300" dirty="0">
              <a:latin typeface="微软雅黑" panose="020B0503020204020204" charset="-122"/>
              <a:ea typeface="微软雅黑" panose="020B0503020204020204" charset="-122"/>
              <a:cs typeface="+mn-ea"/>
            </a:endParaRPr>
          </a:p>
        </p:txBody>
      </p:sp>
      <p:sp>
        <p:nvSpPr>
          <p:cNvPr id="27" name="文本框 26"/>
          <p:cNvSpPr txBox="1"/>
          <p:nvPr>
            <p:custDataLst>
              <p:tags r:id="rId22"/>
            </p:custDataLst>
          </p:nvPr>
        </p:nvSpPr>
        <p:spPr>
          <a:xfrm>
            <a:off x="381261" y="5544458"/>
            <a:ext cx="2880000" cy="62560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a:sym typeface="+mn-ea"/>
              </a:rPr>
              <a:t>数据展示、数据监管、数据分析</a:t>
            </a:r>
            <a:endParaRPr lang="zh-CN" altLang="en-US" sz="1400">
              <a:sym typeface="+mn-ea"/>
            </a:endParaRPr>
          </a:p>
          <a:p>
            <a:pPr algn="r">
              <a:lnSpc>
                <a:spcPct val="120000"/>
              </a:lnSpc>
            </a:pPr>
            <a:r>
              <a:rPr lang="zh-CN" altLang="en-US" sz="1400">
                <a:sym typeface="+mn-ea"/>
              </a:rPr>
              <a:t>产品开发、技术支持、专业运维</a:t>
            </a:r>
            <a:endParaRPr lang="zh-CN" altLang="en-US" sz="1400" spc="150" dirty="0">
              <a:latin typeface="微软雅黑" panose="020B0503020204020204" charset="-122"/>
              <a:ea typeface="微软雅黑" panose="020B0503020204020204" charset="-122"/>
            </a:endParaRPr>
          </a:p>
        </p:txBody>
      </p:sp>
      <p:sp>
        <p:nvSpPr>
          <p:cNvPr id="28" name="文本框 27"/>
          <p:cNvSpPr txBox="1"/>
          <p:nvPr>
            <p:custDataLst>
              <p:tags r:id="rId23"/>
            </p:custDataLst>
          </p:nvPr>
        </p:nvSpPr>
        <p:spPr>
          <a:xfrm>
            <a:off x="8902799" y="1475810"/>
            <a:ext cx="2880000" cy="401320"/>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a:sym typeface="+mn-ea"/>
              </a:rPr>
              <a:t>国家物流协会助力</a:t>
            </a:r>
            <a:endParaRPr lang="zh-CN" altLang="en-US" sz="2000" b="1" spc="300" dirty="0">
              <a:latin typeface="微软雅黑" panose="020B0503020204020204" charset="-122"/>
              <a:ea typeface="微软雅黑" panose="020B0503020204020204" charset="-122"/>
              <a:cs typeface="+mn-ea"/>
            </a:endParaRPr>
          </a:p>
        </p:txBody>
      </p:sp>
      <p:sp>
        <p:nvSpPr>
          <p:cNvPr id="29" name="文本框 28"/>
          <p:cNvSpPr txBox="1"/>
          <p:nvPr>
            <p:custDataLst>
              <p:tags r:id="rId24"/>
            </p:custDataLst>
          </p:nvPr>
        </p:nvSpPr>
        <p:spPr>
          <a:xfrm>
            <a:off x="8902799" y="2173675"/>
            <a:ext cx="2880000" cy="625604"/>
          </a:xfrm>
          <a:prstGeom prst="rect">
            <a:avLst/>
          </a:prstGeom>
          <a:noFill/>
        </p:spPr>
        <p:txBody>
          <a:bodyPr wrap="square" lIns="90000" tIns="0" rIns="90000" bIns="46800">
            <a:normAutofit lnSpcReduction="2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a:sym typeface="+mn-ea"/>
              </a:rPr>
              <a:t>趋势研究、政策解读</a:t>
            </a:r>
            <a:endParaRPr lang="zh-CN" altLang="en-US" sz="1400">
              <a:sym typeface="+mn-ea"/>
            </a:endParaRPr>
          </a:p>
          <a:p>
            <a:pPr>
              <a:lnSpc>
                <a:spcPct val="120000"/>
              </a:lnSpc>
            </a:pPr>
            <a:r>
              <a:rPr lang="zh-CN" altLang="en-US" sz="1400">
                <a:sym typeface="+mn-ea"/>
              </a:rPr>
              <a:t>发展规划、行业培训</a:t>
            </a:r>
            <a:endParaRPr lang="zh-CN" altLang="en-US" sz="1400">
              <a:sym typeface="+mn-ea"/>
            </a:endParaRPr>
          </a:p>
          <a:p>
            <a:pPr>
              <a:lnSpc>
                <a:spcPct val="120000"/>
              </a:lnSpc>
            </a:pPr>
            <a:endParaRPr lang="zh-CN" altLang="en-US" sz="1400" spc="150" dirty="0">
              <a:latin typeface="微软雅黑" panose="020B0503020204020204" charset="-122"/>
              <a:ea typeface="微软雅黑" panose="020B0503020204020204" charset="-122"/>
            </a:endParaRPr>
          </a:p>
        </p:txBody>
      </p:sp>
      <p:sp>
        <p:nvSpPr>
          <p:cNvPr id="32" name="文本框 31"/>
          <p:cNvSpPr txBox="1"/>
          <p:nvPr>
            <p:custDataLst>
              <p:tags r:id="rId25"/>
            </p:custDataLst>
          </p:nvPr>
        </p:nvSpPr>
        <p:spPr>
          <a:xfrm>
            <a:off x="8902799" y="4887233"/>
            <a:ext cx="2880000" cy="401320"/>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a:sym typeface="+mn-ea"/>
              </a:rPr>
              <a:t>优秀企业加入</a:t>
            </a:r>
            <a:endParaRPr lang="zh-CN" altLang="en-US" sz="2000" b="1" spc="300" dirty="0">
              <a:latin typeface="微软雅黑" panose="020B0503020204020204" charset="-122"/>
              <a:ea typeface="微软雅黑" panose="020B0503020204020204" charset="-122"/>
              <a:cs typeface="+mn-ea"/>
            </a:endParaRPr>
          </a:p>
        </p:txBody>
      </p:sp>
      <p:sp>
        <p:nvSpPr>
          <p:cNvPr id="33" name="文本框 32"/>
          <p:cNvSpPr txBox="1"/>
          <p:nvPr>
            <p:custDataLst>
              <p:tags r:id="rId26"/>
            </p:custDataLst>
          </p:nvPr>
        </p:nvSpPr>
        <p:spPr>
          <a:xfrm>
            <a:off x="8902799" y="5544458"/>
            <a:ext cx="2880000" cy="625604"/>
          </a:xfrm>
          <a:prstGeom prst="rect">
            <a:avLst/>
          </a:prstGeom>
          <a:noFill/>
        </p:spPr>
        <p:txBody>
          <a:bodyPr wrap="square" lIns="90000" tIns="0" rIns="90000" bIns="46800">
            <a:normAutofit lnSpcReduction="2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a:sym typeface="+mn-ea"/>
              </a:rPr>
              <a:t>资源共享、行业联盟</a:t>
            </a:r>
            <a:endParaRPr lang="zh-CN" altLang="en-US" sz="1400">
              <a:sym typeface="+mn-ea"/>
            </a:endParaRPr>
          </a:p>
          <a:p>
            <a:pPr>
              <a:lnSpc>
                <a:spcPct val="120000"/>
              </a:lnSpc>
            </a:pPr>
            <a:r>
              <a:rPr lang="zh-CN" altLang="en-US" sz="1400">
                <a:sym typeface="+mn-ea"/>
              </a:rPr>
              <a:t>市场分析、市场推动</a:t>
            </a:r>
            <a:endParaRPr lang="zh-CN" altLang="en-US" sz="1400" spc="150" dirty="0">
              <a:latin typeface="微软雅黑" panose="020B0503020204020204" charset="-122"/>
              <a:ea typeface="微软雅黑" panose="020B0503020204020204" charset="-122"/>
            </a:endParaRPr>
          </a:p>
        </p:txBody>
      </p:sp>
      <p:cxnSp>
        <p:nvCxnSpPr>
          <p:cNvPr id="38" name="直接连接符 37"/>
          <p:cNvCxnSpPr/>
          <p:nvPr>
            <p:custDataLst>
              <p:tags r:id="rId27"/>
            </p:custDataLst>
          </p:nvPr>
        </p:nvCxnSpPr>
        <p:spPr>
          <a:xfrm>
            <a:off x="607749" y="3640385"/>
            <a:ext cx="2681452" cy="0"/>
          </a:xfrm>
          <a:prstGeom prst="line">
            <a:avLst/>
          </a:prstGeom>
          <a:ln w="3175" cap="rnd">
            <a:solidFill>
              <a:sysClr val="window" lastClr="FFFFFF">
                <a:lumMod val="75000"/>
              </a:sysClr>
            </a:solidFill>
            <a:round/>
            <a:headEnd type="none"/>
            <a:tailEnd type="none" w="med" len="med"/>
          </a:ln>
        </p:spPr>
        <p:style>
          <a:lnRef idx="1">
            <a:srgbClr val="1F74AD"/>
          </a:lnRef>
          <a:fillRef idx="0">
            <a:srgbClr val="1F74AD"/>
          </a:fillRef>
          <a:effectRef idx="0">
            <a:srgbClr val="1F74AD"/>
          </a:effectRef>
          <a:fontRef idx="minor">
            <a:srgbClr val="000000"/>
          </a:fontRef>
        </p:style>
      </p:cxnSp>
      <p:cxnSp>
        <p:nvCxnSpPr>
          <p:cNvPr id="39" name="直接连接符 38"/>
          <p:cNvCxnSpPr/>
          <p:nvPr>
            <p:custDataLst>
              <p:tags r:id="rId28"/>
            </p:custDataLst>
          </p:nvPr>
        </p:nvCxnSpPr>
        <p:spPr>
          <a:xfrm>
            <a:off x="8902799" y="3640385"/>
            <a:ext cx="2681452" cy="0"/>
          </a:xfrm>
          <a:prstGeom prst="line">
            <a:avLst/>
          </a:prstGeom>
          <a:ln w="3175" cap="rnd">
            <a:solidFill>
              <a:sysClr val="window" lastClr="FFFFFF">
                <a:lumMod val="75000"/>
              </a:sysClr>
            </a:solidFill>
            <a:round/>
            <a:headEnd type="none"/>
            <a:tailEnd type="none" w="med" len="med"/>
          </a:ln>
        </p:spPr>
        <p:style>
          <a:lnRef idx="1">
            <a:srgbClr val="1F74AD"/>
          </a:lnRef>
          <a:fillRef idx="0">
            <a:srgbClr val="1F74AD"/>
          </a:fillRef>
          <a:effectRef idx="0">
            <a:srgbClr val="1F74AD"/>
          </a:effectRef>
          <a:fontRef idx="minor">
            <a:srgbClr val="000000"/>
          </a:fontRef>
        </p:style>
      </p:cxnSp>
      <p:pic>
        <p:nvPicPr>
          <p:cNvPr id="4" name="图片 3"/>
          <p:cNvPicPr>
            <a:picLocks noChangeAspect="1"/>
          </p:cNvPicPr>
          <p:nvPr>
            <p:custDataLst>
              <p:tags r:id="rId29"/>
            </p:custDataLst>
          </p:nvPr>
        </p:nvPicPr>
        <p:blipFill>
          <a:blip r:embed="rId30">
            <a:extLst>
              <a:ext uri="{28A0092B-C50C-407E-A947-70E740481C1C}">
                <a14:useLocalDpi xmlns:a14="http://schemas.microsoft.com/office/drawing/2010/main" val="0"/>
              </a:ext>
            </a:extLst>
          </a:blip>
          <a:stretch>
            <a:fillRect/>
          </a:stretch>
        </p:blipFill>
        <p:spPr>
          <a:xfrm>
            <a:off x="5539755" y="3082538"/>
            <a:ext cx="1115665" cy="1115665"/>
          </a:xfrm>
          <a:prstGeom prst="rect">
            <a:avLst/>
          </a:prstGeom>
        </p:spPr>
      </p:pic>
      <p:sp>
        <p:nvSpPr>
          <p:cNvPr id="5" name="文本框 4"/>
          <p:cNvSpPr txBox="1"/>
          <p:nvPr/>
        </p:nvSpPr>
        <p:spPr>
          <a:xfrm>
            <a:off x="5558155" y="3456305"/>
            <a:ext cx="1097280" cy="368300"/>
          </a:xfrm>
          <a:prstGeom prst="rect">
            <a:avLst/>
          </a:prstGeom>
          <a:noFill/>
        </p:spPr>
        <p:txBody>
          <a:bodyPr wrap="none" rtlCol="0">
            <a:spAutoFit/>
          </a:bodyPr>
          <a:p>
            <a:r>
              <a:rPr lang="zh-CN" altLang="en-US">
                <a:solidFill>
                  <a:schemeClr val="bg1"/>
                </a:solidFill>
              </a:rPr>
              <a:t>数字经济</a:t>
            </a:r>
            <a:endParaRPr lang="zh-CN" altLang="en-US">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21665" y="492125"/>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数字经济平台未来规划</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custDataLst>
              <p:tags r:id="rId1"/>
            </p:custDataLst>
          </p:nvPr>
        </p:nvSpPr>
        <p:spPr>
          <a:xfrm>
            <a:off x="5506176" y="2872958"/>
            <a:ext cx="1224136" cy="1224136"/>
          </a:xfrm>
          <a:prstGeom prst="ellipse">
            <a:avLst/>
          </a:prstGeom>
          <a:solidFill>
            <a:srgbClr val="FFFFFF">
              <a:lumMod val="95000"/>
            </a:srgbClr>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p>
        </p:txBody>
      </p:sp>
      <p:sp>
        <p:nvSpPr>
          <p:cNvPr id="31" name="文本框 30"/>
          <p:cNvSpPr txBox="1"/>
          <p:nvPr>
            <p:custDataLst>
              <p:tags r:id="rId2"/>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t>六大体系</a:t>
            </a:r>
            <a:endParaRPr lang="zh-CN" altLang="en-US" b="1"/>
          </a:p>
        </p:txBody>
      </p:sp>
      <p:cxnSp>
        <p:nvCxnSpPr>
          <p:cNvPr id="12" name="直接连接符 11"/>
          <p:cNvCxnSpPr/>
          <p:nvPr>
            <p:custDataLst>
              <p:tags r:id="rId3"/>
            </p:custDataLst>
          </p:nvPr>
        </p:nvCxnSpPr>
        <p:spPr>
          <a:xfrm>
            <a:off x="983432"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13" name="直接连接符 12"/>
          <p:cNvCxnSpPr/>
          <p:nvPr>
            <p:custDataLst>
              <p:tags r:id="rId4"/>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86" name="直接连接符 85"/>
          <p:cNvCxnSpPr/>
          <p:nvPr>
            <p:custDataLst>
              <p:tags r:id="rId5"/>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p:cNvCxnSpPr/>
          <p:nvPr>
            <p:custDataLst>
              <p:tags r:id="rId6"/>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56" name="任意多边形 55"/>
          <p:cNvSpPr/>
          <p:nvPr>
            <p:custDataLst>
              <p:tags r:id="rId7"/>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p>
        </p:txBody>
      </p:sp>
      <p:sp>
        <p:nvSpPr>
          <p:cNvPr id="91" name="任意多边形 90"/>
          <p:cNvSpPr/>
          <p:nvPr>
            <p:custDataLst>
              <p:tags r:id="rId8"/>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65" name="任意多边形 64"/>
          <p:cNvSpPr/>
          <p:nvPr>
            <p:custDataLst>
              <p:tags r:id="rId9"/>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2" name="任意多边形 1"/>
          <p:cNvSpPr/>
          <p:nvPr>
            <p:custDataLst>
              <p:tags r:id="rId10"/>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90" name="任意多边形 89"/>
          <p:cNvSpPr/>
          <p:nvPr>
            <p:custDataLst>
              <p:tags r:id="rId11"/>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62" name="任意多边形 61"/>
          <p:cNvSpPr/>
          <p:nvPr>
            <p:custDataLst>
              <p:tags r:id="rId12"/>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25" name="任意多边形 24"/>
          <p:cNvSpPr/>
          <p:nvPr>
            <p:custDataLst>
              <p:tags r:id="rId13"/>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p>
        </p:txBody>
      </p:sp>
      <p:sp>
        <p:nvSpPr>
          <p:cNvPr id="87" name="任意多边形 86"/>
          <p:cNvSpPr/>
          <p:nvPr>
            <p:custDataLst>
              <p:tags r:id="rId14"/>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p>
        </p:txBody>
      </p:sp>
      <p:sp>
        <p:nvSpPr>
          <p:cNvPr id="29" name="任意多边形 28"/>
          <p:cNvSpPr/>
          <p:nvPr>
            <p:custDataLst>
              <p:tags r:id="rId15"/>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p>
        </p:txBody>
      </p:sp>
      <p:sp>
        <p:nvSpPr>
          <p:cNvPr id="82" name="任意多边形 81"/>
          <p:cNvSpPr/>
          <p:nvPr>
            <p:custDataLst>
              <p:tags r:id="rId16"/>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p>
        </p:txBody>
      </p:sp>
      <p:sp>
        <p:nvSpPr>
          <p:cNvPr id="27" name="任意多边形 26"/>
          <p:cNvSpPr/>
          <p:nvPr>
            <p:custDataLst>
              <p:tags r:id="rId17"/>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p>
        </p:txBody>
      </p:sp>
      <p:sp>
        <p:nvSpPr>
          <p:cNvPr id="89" name="PA_ImportSvg_636905887840661777"/>
          <p:cNvSpPr/>
          <p:nvPr>
            <p:custDataLst>
              <p:tags r:id="rId18"/>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90204" pitchFamily="34" charset="0"/>
                <a:ea typeface="微软雅黑" panose="020B0503020204020204" charset="-122"/>
                <a:cs typeface="+mn-ea"/>
              </a:defRPr>
            </a:lvl9pPr>
          </a:lstStyle>
          <a:p>
            <a:pPr algn="ctr"/>
            <a:endParaRPr lang="zh-CN" altLang="en-US"/>
          </a:p>
        </p:txBody>
      </p:sp>
      <p:sp>
        <p:nvSpPr>
          <p:cNvPr id="32" name="文本框 31"/>
          <p:cNvSpPr txBox="1"/>
          <p:nvPr>
            <p:custDataLst>
              <p:tags r:id="rId19"/>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rgbClr val="3077AF"/>
                </a:solidFill>
                <a:sym typeface="Arial" panose="020B0604020202090204" pitchFamily="34" charset="0"/>
              </a:rPr>
              <a:t>数据服务中心</a:t>
            </a:r>
            <a:endParaRPr lang="zh-CN" altLang="en-US" sz="2000" b="1" spc="150" dirty="0">
              <a:solidFill>
                <a:srgbClr val="3077AF"/>
              </a:solidFill>
              <a:latin typeface="微软雅黑" panose="020B0503020204020204" charset="-122"/>
              <a:ea typeface="微软雅黑" panose="020B0503020204020204" charset="-122"/>
              <a:cs typeface="+mn-ea"/>
              <a:sym typeface="Arial" panose="020B0604020202090204" pitchFamily="34" charset="0"/>
            </a:endParaRPr>
          </a:p>
        </p:txBody>
      </p:sp>
      <p:sp>
        <p:nvSpPr>
          <p:cNvPr id="33" name="文本框 32"/>
          <p:cNvSpPr txBox="1"/>
          <p:nvPr>
            <p:custDataLst>
              <p:tags r:id="rId20"/>
            </p:custDataLst>
          </p:nvPr>
        </p:nvSpPr>
        <p:spPr>
          <a:xfrm>
            <a:off x="1457325" y="1776730"/>
            <a:ext cx="2708910" cy="85725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a:solidFill>
                  <a:schemeClr val="tx1"/>
                </a:solidFill>
                <a:sym typeface="Arial" panose="020B0604020202090204" pitchFamily="34" charset="0"/>
              </a:rPr>
              <a:t>西北地区至全国</a:t>
            </a:r>
            <a:endParaRPr lang="zh-CN" altLang="en-US" sz="1400" spc="150">
              <a:solidFill>
                <a:schemeClr val="tx1"/>
              </a:solidFill>
              <a:sym typeface="Arial" panose="020B0604020202090204" pitchFamily="34" charset="0"/>
            </a:endParaRPr>
          </a:p>
          <a:p>
            <a:pPr algn="r">
              <a:lnSpc>
                <a:spcPct val="120000"/>
              </a:lnSpc>
            </a:pPr>
            <a:r>
              <a:rPr lang="zh-CN" altLang="en-US" sz="1400" spc="150">
                <a:solidFill>
                  <a:schemeClr val="tx1"/>
                </a:solidFill>
                <a:sym typeface="Arial" panose="020B0604020202090204" pitchFamily="34" charset="0"/>
              </a:rPr>
              <a:t>物流数据中心</a:t>
            </a:r>
            <a:endParaRPr lang="zh-CN" altLang="en-US" sz="1400" spc="150">
              <a:solidFill>
                <a:schemeClr val="tx1"/>
              </a:solidFill>
              <a:sym typeface="Arial" panose="020B0604020202090204" pitchFamily="34" charset="0"/>
            </a:endParaRPr>
          </a:p>
          <a:p>
            <a:pPr algn="r">
              <a:lnSpc>
                <a:spcPct val="120000"/>
              </a:lnSpc>
            </a:pPr>
            <a:r>
              <a:rPr lang="zh-CN" altLang="en-US" sz="1400" spc="150">
                <a:solidFill>
                  <a:schemeClr val="tx1"/>
                </a:solidFill>
                <a:sym typeface="Arial" panose="020B0604020202090204" pitchFamily="34" charset="0"/>
              </a:rPr>
              <a:t>贸易数据中心</a:t>
            </a:r>
            <a:endParaRPr lang="zh-CN" altLang="en-US" sz="1400" spc="150">
              <a:solidFill>
                <a:schemeClr val="tx1"/>
              </a:solidFill>
              <a:sym typeface="Arial" panose="020B0604020202090204" pitchFamily="34" charset="0"/>
            </a:endParaRPr>
          </a:p>
        </p:txBody>
      </p:sp>
      <p:sp>
        <p:nvSpPr>
          <p:cNvPr id="34" name="文本框 33"/>
          <p:cNvSpPr txBox="1"/>
          <p:nvPr>
            <p:custDataLst>
              <p:tags r:id="rId21"/>
            </p:custDataLst>
          </p:nvPr>
        </p:nvSpPr>
        <p:spPr>
          <a:xfrm>
            <a:off x="1457109" y="2872483"/>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rgbClr val="7B509F"/>
                </a:solidFill>
                <a:sym typeface="Arial" panose="020B0604020202090204" pitchFamily="34" charset="0"/>
              </a:rPr>
              <a:t>物流金融服务中心</a:t>
            </a:r>
            <a:endParaRPr lang="zh-CN" altLang="en-US" sz="2000" b="1" spc="150" dirty="0">
              <a:solidFill>
                <a:srgbClr val="7B509F"/>
              </a:solidFill>
              <a:latin typeface="微软雅黑" panose="020B0503020204020204" charset="-122"/>
              <a:ea typeface="微软雅黑" panose="020B0503020204020204" charset="-122"/>
              <a:cs typeface="+mn-ea"/>
              <a:sym typeface="Arial" panose="020B0604020202090204" pitchFamily="34" charset="0"/>
            </a:endParaRPr>
          </a:p>
        </p:txBody>
      </p:sp>
      <p:sp>
        <p:nvSpPr>
          <p:cNvPr id="35" name="文本框 34"/>
          <p:cNvSpPr txBox="1"/>
          <p:nvPr>
            <p:custDataLst>
              <p:tags r:id="rId22"/>
            </p:custDataLst>
          </p:nvPr>
        </p:nvSpPr>
        <p:spPr>
          <a:xfrm>
            <a:off x="1457325" y="3467735"/>
            <a:ext cx="2708910" cy="10852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dirty="0">
                <a:latin typeface="微软雅黑" panose="020B0503020204020204" charset="-122"/>
                <a:ea typeface="微软雅黑" panose="020B0503020204020204" charset="-122"/>
              </a:rPr>
              <a:t>供应链金融</a:t>
            </a:r>
            <a:endParaRPr lang="zh-CN" altLang="en-US" sz="1400" spc="150" dirty="0">
              <a:latin typeface="微软雅黑" panose="020B0503020204020204" charset="-122"/>
              <a:ea typeface="微软雅黑" panose="020B0503020204020204" charset="-122"/>
            </a:endParaRPr>
          </a:p>
          <a:p>
            <a:pPr algn="r">
              <a:lnSpc>
                <a:spcPct val="120000"/>
              </a:lnSpc>
            </a:pPr>
            <a:r>
              <a:rPr lang="zh-CN" altLang="en-US" sz="1400" spc="150" dirty="0">
                <a:latin typeface="微软雅黑" panose="020B0503020204020204" charset="-122"/>
                <a:ea typeface="微软雅黑" panose="020B0503020204020204" charset="-122"/>
              </a:rPr>
              <a:t>车后金融</a:t>
            </a:r>
            <a:endParaRPr lang="zh-CN" altLang="en-US" sz="1400" spc="150" dirty="0">
              <a:latin typeface="微软雅黑" panose="020B0503020204020204" charset="-122"/>
              <a:ea typeface="微软雅黑" panose="020B0503020204020204" charset="-122"/>
            </a:endParaRPr>
          </a:p>
          <a:p>
            <a:pPr algn="r">
              <a:lnSpc>
                <a:spcPct val="120000"/>
              </a:lnSpc>
            </a:pPr>
            <a:r>
              <a:rPr lang="zh-CN" altLang="en-US" sz="1400" spc="150" dirty="0">
                <a:latin typeface="微软雅黑" panose="020B0503020204020204" charset="-122"/>
                <a:ea typeface="微软雅黑" panose="020B0503020204020204" charset="-122"/>
              </a:rPr>
              <a:t>卡友金融</a:t>
            </a:r>
            <a:endParaRPr lang="zh-CN" altLang="en-US" sz="1400" spc="150" dirty="0">
              <a:latin typeface="微软雅黑" panose="020B0503020204020204" charset="-122"/>
              <a:ea typeface="微软雅黑" panose="020B0503020204020204" charset="-122"/>
            </a:endParaRPr>
          </a:p>
        </p:txBody>
      </p:sp>
      <p:sp>
        <p:nvSpPr>
          <p:cNvPr id="36" name="文本框 35"/>
          <p:cNvSpPr txBox="1"/>
          <p:nvPr>
            <p:custDataLst>
              <p:tags r:id="rId23"/>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spc="150">
                <a:solidFill>
                  <a:srgbClr val="5F5AA7"/>
                </a:solidFill>
                <a:sym typeface="Arial" panose="020B0604020202090204" pitchFamily="34" charset="0"/>
              </a:rPr>
              <a:t>物流行业专业技能学院</a:t>
            </a:r>
            <a:endParaRPr lang="zh-CN" altLang="en-US" sz="2000" b="1" spc="150" dirty="0">
              <a:solidFill>
                <a:srgbClr val="5F5AA7"/>
              </a:solidFill>
              <a:latin typeface="微软雅黑" panose="020B0503020204020204" charset="-122"/>
              <a:ea typeface="微软雅黑" panose="020B0503020204020204" charset="-122"/>
              <a:cs typeface="+mn-ea"/>
              <a:sym typeface="Arial" panose="020B0604020202090204" pitchFamily="34" charset="0"/>
            </a:endParaRPr>
          </a:p>
        </p:txBody>
      </p:sp>
      <p:sp>
        <p:nvSpPr>
          <p:cNvPr id="37" name="文本框 36"/>
          <p:cNvSpPr txBox="1"/>
          <p:nvPr>
            <p:custDataLst>
              <p:tags r:id="rId24"/>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1400" spc="150" dirty="0">
                <a:latin typeface="微软雅黑" panose="020B0503020204020204" charset="-122"/>
                <a:ea typeface="微软雅黑" panose="020B0503020204020204" charset="-122"/>
              </a:rPr>
              <a:t>培养专业物流人才</a:t>
            </a:r>
            <a:endParaRPr lang="zh-CN" altLang="en-US" sz="1400" spc="150" dirty="0">
              <a:latin typeface="微软雅黑" panose="020B0503020204020204" charset="-122"/>
              <a:ea typeface="微软雅黑" panose="020B0503020204020204" charset="-122"/>
            </a:endParaRPr>
          </a:p>
          <a:p>
            <a:pPr algn="r">
              <a:lnSpc>
                <a:spcPct val="120000"/>
              </a:lnSpc>
            </a:pPr>
            <a:r>
              <a:rPr lang="zh-CN" altLang="en-US" sz="1400" spc="150" dirty="0">
                <a:latin typeface="微软雅黑" panose="020B0503020204020204" charset="-122"/>
                <a:ea typeface="微软雅黑" panose="020B0503020204020204" charset="-122"/>
              </a:rPr>
              <a:t>物流行业人才匹配</a:t>
            </a:r>
            <a:endParaRPr lang="zh-CN" altLang="en-US" sz="1400" spc="150" dirty="0">
              <a:latin typeface="微软雅黑" panose="020B0503020204020204" charset="-122"/>
              <a:ea typeface="微软雅黑" panose="020B0503020204020204" charset="-122"/>
            </a:endParaRPr>
          </a:p>
          <a:p>
            <a:pPr algn="r">
              <a:lnSpc>
                <a:spcPct val="120000"/>
              </a:lnSpc>
            </a:pPr>
            <a:r>
              <a:rPr lang="zh-CN" altLang="en-US" sz="1400" spc="150" dirty="0">
                <a:latin typeface="微软雅黑" panose="020B0503020204020204" charset="-122"/>
                <a:ea typeface="微软雅黑" panose="020B0503020204020204" charset="-122"/>
              </a:rPr>
              <a:t>减轻社会就业负担</a:t>
            </a:r>
            <a:endParaRPr lang="zh-CN" altLang="en-US" sz="1400" spc="150" dirty="0">
              <a:latin typeface="微软雅黑" panose="020B0503020204020204" charset="-122"/>
              <a:ea typeface="微软雅黑" panose="020B0503020204020204" charset="-122"/>
            </a:endParaRPr>
          </a:p>
        </p:txBody>
      </p:sp>
      <p:sp>
        <p:nvSpPr>
          <p:cNvPr id="50" name="文本框 49"/>
          <p:cNvSpPr txBox="1"/>
          <p:nvPr>
            <p:custDataLst>
              <p:tags r:id="rId25"/>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rgbClr val="008CA4"/>
                </a:solidFill>
                <a:sym typeface="Arial" panose="020B0604020202090204" pitchFamily="34" charset="0"/>
              </a:rPr>
              <a:t>物流生态链平台</a:t>
            </a:r>
            <a:endParaRPr lang="zh-CN" altLang="en-US" sz="2000" spc="150">
              <a:solidFill>
                <a:srgbClr val="008CA4"/>
              </a:solidFill>
              <a:sym typeface="Arial" panose="020B0604020202090204" pitchFamily="34" charset="0"/>
            </a:endParaRPr>
          </a:p>
        </p:txBody>
      </p:sp>
      <p:sp>
        <p:nvSpPr>
          <p:cNvPr id="51" name="文本框 50"/>
          <p:cNvSpPr txBox="1"/>
          <p:nvPr>
            <p:custDataLst>
              <p:tags r:id="rId26"/>
            </p:custDataLst>
          </p:nvPr>
        </p:nvSpPr>
        <p:spPr>
          <a:xfrm>
            <a:off x="8025765" y="1776730"/>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a:solidFill>
                  <a:schemeClr val="tx1"/>
                </a:solidFill>
                <a:sym typeface="Arial" panose="020B0604020202090204" pitchFamily="34" charset="0"/>
              </a:rPr>
              <a:t>基于软件、硬件</a:t>
            </a:r>
            <a:endParaRPr lang="zh-CN" altLang="en-US" sz="1400" spc="150">
              <a:solidFill>
                <a:schemeClr val="tx1"/>
              </a:solidFill>
              <a:sym typeface="Arial" panose="020B0604020202090204" pitchFamily="34" charset="0"/>
            </a:endParaRPr>
          </a:p>
          <a:p>
            <a:pPr>
              <a:lnSpc>
                <a:spcPct val="120000"/>
              </a:lnSpc>
            </a:pPr>
            <a:r>
              <a:rPr lang="zh-CN" altLang="en-US" sz="1400" spc="150">
                <a:solidFill>
                  <a:schemeClr val="tx1"/>
                </a:solidFill>
                <a:sym typeface="Arial" panose="020B0604020202090204" pitchFamily="34" charset="0"/>
              </a:rPr>
              <a:t>上下游系统及衍生产品开发</a:t>
            </a:r>
            <a:endParaRPr lang="zh-CN" altLang="en-US" sz="1400" spc="150">
              <a:solidFill>
                <a:schemeClr val="tx1"/>
              </a:solidFill>
              <a:sym typeface="Arial" panose="020B0604020202090204" pitchFamily="34" charset="0"/>
            </a:endParaRPr>
          </a:p>
          <a:p>
            <a:pPr>
              <a:lnSpc>
                <a:spcPct val="120000"/>
              </a:lnSpc>
            </a:pPr>
            <a:r>
              <a:rPr lang="zh-CN" altLang="en-US" sz="1400" spc="150">
                <a:solidFill>
                  <a:schemeClr val="tx1"/>
                </a:solidFill>
                <a:sym typeface="Arial" panose="020B0604020202090204" pitchFamily="34" charset="0"/>
              </a:rPr>
              <a:t>网络货运平台技术、运营辅助</a:t>
            </a:r>
            <a:endParaRPr lang="zh-CN" altLang="en-US" sz="1400" spc="150">
              <a:solidFill>
                <a:schemeClr val="tx1"/>
              </a:solidFill>
              <a:sym typeface="Arial" panose="020B0604020202090204" pitchFamily="34" charset="0"/>
            </a:endParaRPr>
          </a:p>
        </p:txBody>
      </p:sp>
      <p:sp>
        <p:nvSpPr>
          <p:cNvPr id="48" name="文本框 47"/>
          <p:cNvSpPr txBox="1"/>
          <p:nvPr>
            <p:custDataLst>
              <p:tags r:id="rId27"/>
            </p:custDataLst>
          </p:nvPr>
        </p:nvSpPr>
        <p:spPr>
          <a:xfrm>
            <a:off x="8025908" y="2882643"/>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rgbClr val="00A992"/>
                </a:solidFill>
                <a:sym typeface="Arial" panose="020B0604020202090204" pitchFamily="34" charset="0"/>
              </a:rPr>
              <a:t>卡车及后市场服务平台</a:t>
            </a:r>
            <a:endParaRPr lang="zh-CN" altLang="en-US" sz="2000" spc="150">
              <a:solidFill>
                <a:srgbClr val="00A992"/>
              </a:solidFill>
              <a:sym typeface="Arial" panose="020B0604020202090204" pitchFamily="34" charset="0"/>
            </a:endParaRPr>
          </a:p>
        </p:txBody>
      </p:sp>
      <p:sp>
        <p:nvSpPr>
          <p:cNvPr id="49" name="文本框 48"/>
          <p:cNvSpPr txBox="1"/>
          <p:nvPr>
            <p:custDataLst>
              <p:tags r:id="rId28"/>
            </p:custDataLst>
          </p:nvPr>
        </p:nvSpPr>
        <p:spPr>
          <a:xfrm>
            <a:off x="8025765" y="3467735"/>
            <a:ext cx="3130550" cy="1014730"/>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dirty="0">
                <a:latin typeface="微软雅黑" panose="020B0503020204020204" charset="-122"/>
                <a:ea typeface="微软雅黑" panose="020B0503020204020204" charset="-122"/>
              </a:rPr>
              <a:t>卡车及二手车销售、出口销售</a:t>
            </a:r>
            <a:endParaRPr lang="zh-CN" altLang="en-US" sz="1400" spc="150" dirty="0">
              <a:latin typeface="微软雅黑" panose="020B0503020204020204" charset="-122"/>
              <a:ea typeface="微软雅黑" panose="020B0503020204020204" charset="-122"/>
            </a:endParaRPr>
          </a:p>
          <a:p>
            <a:pPr>
              <a:lnSpc>
                <a:spcPct val="120000"/>
              </a:lnSpc>
            </a:pPr>
            <a:r>
              <a:rPr lang="zh-CN" altLang="en-US" sz="1400" spc="150" dirty="0">
                <a:latin typeface="微软雅黑" panose="020B0503020204020204" charset="-122"/>
                <a:ea typeface="微软雅黑" panose="020B0503020204020204" charset="-122"/>
              </a:rPr>
              <a:t>车后市场服务</a:t>
            </a:r>
            <a:endParaRPr lang="zh-CN" altLang="en-US" sz="1400" spc="150" dirty="0">
              <a:latin typeface="微软雅黑" panose="020B0503020204020204" charset="-122"/>
              <a:ea typeface="微软雅黑" panose="020B0503020204020204" charset="-122"/>
            </a:endParaRPr>
          </a:p>
          <a:p>
            <a:pPr>
              <a:lnSpc>
                <a:spcPct val="120000"/>
              </a:lnSpc>
            </a:pPr>
            <a:r>
              <a:rPr lang="zh-CN" altLang="en-US" sz="1400" spc="150" dirty="0">
                <a:latin typeface="微软雅黑" panose="020B0503020204020204" charset="-122"/>
                <a:ea typeface="微软雅黑" panose="020B0503020204020204" charset="-122"/>
              </a:rPr>
              <a:t>汽车之家</a:t>
            </a:r>
            <a:endParaRPr lang="zh-CN" altLang="en-US" sz="1400" spc="150" dirty="0">
              <a:latin typeface="微软雅黑" panose="020B0503020204020204" charset="-122"/>
              <a:ea typeface="微软雅黑" panose="020B0503020204020204" charset="-122"/>
            </a:endParaRPr>
          </a:p>
          <a:p>
            <a:pPr>
              <a:lnSpc>
                <a:spcPct val="120000"/>
              </a:lnSpc>
            </a:pPr>
            <a:r>
              <a:rPr lang="zh-CN" altLang="en-US" sz="1400" spc="150" dirty="0">
                <a:latin typeface="微软雅黑" panose="020B0503020204020204" charset="-122"/>
                <a:ea typeface="微软雅黑" panose="020B0503020204020204" charset="-122"/>
              </a:rPr>
              <a:t>全国卡车、货源调度匹配</a:t>
            </a:r>
            <a:endParaRPr lang="zh-CN" altLang="en-US" sz="1400" spc="150" dirty="0">
              <a:latin typeface="微软雅黑" panose="020B0503020204020204" charset="-122"/>
              <a:ea typeface="微软雅黑" panose="020B0503020204020204" charset="-122"/>
            </a:endParaRPr>
          </a:p>
        </p:txBody>
      </p:sp>
      <p:sp>
        <p:nvSpPr>
          <p:cNvPr id="46" name="文本框 45"/>
          <p:cNvSpPr txBox="1"/>
          <p:nvPr>
            <p:custDataLst>
              <p:tags r:id="rId29"/>
            </p:custDataLst>
          </p:nvPr>
        </p:nvSpPr>
        <p:spPr>
          <a:xfrm>
            <a:off x="8025908" y="4727395"/>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spc="150">
                <a:solidFill>
                  <a:srgbClr val="4E67AA"/>
                </a:solidFill>
                <a:sym typeface="Arial" panose="020B0604020202090204" pitchFamily="34" charset="0"/>
              </a:rPr>
              <a:t>卡友社区</a:t>
            </a:r>
            <a:endParaRPr lang="zh-CN" altLang="en-US" sz="2000" b="1" spc="150" dirty="0">
              <a:solidFill>
                <a:srgbClr val="4E67AA"/>
              </a:solidFill>
              <a:latin typeface="微软雅黑" panose="020B0503020204020204" charset="-122"/>
              <a:ea typeface="微软雅黑" panose="020B0503020204020204" charset="-122"/>
              <a:cs typeface="+mn-ea"/>
              <a:sym typeface="Arial" panose="020B0604020202090204" pitchFamily="34" charset="0"/>
            </a:endParaRPr>
          </a:p>
        </p:txBody>
      </p:sp>
      <p:sp>
        <p:nvSpPr>
          <p:cNvPr id="47" name="文本框 46"/>
          <p:cNvSpPr txBox="1"/>
          <p:nvPr>
            <p:custDataLst>
              <p:tags r:id="rId30"/>
            </p:custDataLst>
          </p:nvPr>
        </p:nvSpPr>
        <p:spPr>
          <a:xfrm>
            <a:off x="802576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dirty="0">
                <a:latin typeface="微软雅黑" panose="020B0503020204020204" charset="-122"/>
                <a:ea typeface="微软雅黑" panose="020B0503020204020204" charset="-122"/>
              </a:rPr>
              <a:t>打造行业诚信体系</a:t>
            </a:r>
            <a:endParaRPr lang="zh-CN" altLang="en-US" sz="1400" spc="150" dirty="0">
              <a:latin typeface="微软雅黑" panose="020B0503020204020204" charset="-122"/>
              <a:ea typeface="微软雅黑" panose="020B0503020204020204" charset="-122"/>
            </a:endParaRPr>
          </a:p>
          <a:p>
            <a:pPr>
              <a:lnSpc>
                <a:spcPct val="120000"/>
              </a:lnSpc>
            </a:pPr>
            <a:r>
              <a:rPr lang="zh-CN" altLang="en-US" sz="1400" spc="150" dirty="0">
                <a:latin typeface="微软雅黑" panose="020B0503020204020204" charset="-122"/>
                <a:ea typeface="微软雅黑" panose="020B0503020204020204" charset="-122"/>
              </a:rPr>
              <a:t>建立行业与政府通道</a:t>
            </a:r>
            <a:endParaRPr lang="zh-CN" altLang="en-US" sz="1400" spc="150" dirty="0">
              <a:latin typeface="微软雅黑" panose="020B0503020204020204" charset="-122"/>
              <a:ea typeface="微软雅黑" panose="020B0503020204020204" charset="-122"/>
            </a:endParaRPr>
          </a:p>
          <a:p>
            <a:pPr>
              <a:lnSpc>
                <a:spcPct val="120000"/>
              </a:lnSpc>
            </a:pPr>
            <a:r>
              <a:rPr lang="zh-CN" altLang="en-US" sz="1400" spc="150" dirty="0">
                <a:latin typeface="微软雅黑" panose="020B0503020204020204" charset="-122"/>
                <a:ea typeface="微软雅黑" panose="020B0503020204020204" charset="-122"/>
              </a:rPr>
              <a:t>提升行业服务质量</a:t>
            </a:r>
            <a:endParaRPr lang="zh-CN" altLang="en-US" sz="1400" spc="15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0695" y="492125"/>
            <a:ext cx="467360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车后市场</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报废车辆拆解项目</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AutoShape 2"/>
          <p:cNvSpPr/>
          <p:nvPr/>
        </p:nvSpPr>
        <p:spPr bwMode="auto">
          <a:xfrm>
            <a:off x="673735" y="3688715"/>
            <a:ext cx="3707130"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accent3"/>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7" name="AutoShape 3"/>
          <p:cNvSpPr/>
          <p:nvPr/>
        </p:nvSpPr>
        <p:spPr bwMode="auto">
          <a:xfrm>
            <a:off x="808355" y="399859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s-ES" sz="2000" b="1" dirty="0">
                <a:solidFill>
                  <a:srgbClr val="FFC000"/>
                </a:solidFill>
                <a:cs typeface="+mn-ea"/>
                <a:sym typeface="+mn-lt"/>
              </a:rPr>
              <a:t>规范化环保管理及先进设备设施</a:t>
            </a:r>
            <a:endParaRPr lang="zh-CN" altLang="es-ES" sz="2000" b="1" dirty="0">
              <a:solidFill>
                <a:srgbClr val="FFC000"/>
              </a:solidFill>
              <a:cs typeface="+mn-ea"/>
              <a:sym typeface="+mn-lt"/>
            </a:endParaRPr>
          </a:p>
        </p:txBody>
      </p:sp>
      <p:sp>
        <p:nvSpPr>
          <p:cNvPr id="13" name="AutoShape 5"/>
          <p:cNvSpPr/>
          <p:nvPr/>
        </p:nvSpPr>
        <p:spPr bwMode="auto">
          <a:xfrm>
            <a:off x="904240" y="4326890"/>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dirty="0">
                <a:solidFill>
                  <a:schemeClr val="bg1"/>
                </a:solidFill>
                <a:cs typeface="+mn-ea"/>
                <a:sym typeface="+mn-lt"/>
              </a:rPr>
              <a:t>拆解工厂，是全封闭式环保流水线专业解拆，符合环境保护相关要求</a:t>
            </a:r>
            <a:r>
              <a:rPr lang="zh-CN" dirty="0">
                <a:solidFill>
                  <a:schemeClr val="bg1"/>
                </a:solidFill>
                <a:cs typeface="+mn-ea"/>
                <a:sym typeface="+mn-lt"/>
              </a:rPr>
              <a:t>。对有害物质如“铅、汞、铬、镉、废机油、齿轮油、电解液、废防冻液”等有害物质进行科学处理</a:t>
            </a:r>
            <a:endParaRPr lang="zh-CN" dirty="0">
              <a:solidFill>
                <a:schemeClr val="bg1"/>
              </a:solidFill>
              <a:cs typeface="+mn-ea"/>
              <a:sym typeface="+mn-lt"/>
            </a:endParaRPr>
          </a:p>
        </p:txBody>
      </p:sp>
      <p:sp>
        <p:nvSpPr>
          <p:cNvPr id="8" name="AutoShape 41"/>
          <p:cNvSpPr/>
          <p:nvPr/>
        </p:nvSpPr>
        <p:spPr bwMode="auto">
          <a:xfrm>
            <a:off x="7463790" y="3688715"/>
            <a:ext cx="4167505"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accent5">
              <a:lumMod val="75000"/>
            </a:schemeClr>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10" name="AutoShape 43"/>
          <p:cNvSpPr/>
          <p:nvPr/>
        </p:nvSpPr>
        <p:spPr bwMode="auto">
          <a:xfrm>
            <a:off x="8243570" y="4328795"/>
            <a:ext cx="3387725" cy="196405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b="1" dirty="0">
                <a:solidFill>
                  <a:srgbClr val="FFFFFF"/>
                </a:solidFill>
                <a:cs typeface="+mn-ea"/>
                <a:sym typeface="+mn-lt"/>
              </a:rPr>
              <a:t>据中国再生资源回收利用协会2015～2019年数据显示，在正规报废汽车拆解厂的报废汽车，仅占注销车辆的不到25％，为防止拆解配件二次利用，必须严格按照国家法律法规，严格管理</a:t>
            </a:r>
            <a:endParaRPr b="1" dirty="0">
              <a:solidFill>
                <a:srgbClr val="FFFFFF"/>
              </a:solidFill>
              <a:cs typeface="+mn-ea"/>
              <a:sym typeface="+mn-lt"/>
            </a:endParaRPr>
          </a:p>
        </p:txBody>
      </p:sp>
      <p:sp>
        <p:nvSpPr>
          <p:cNvPr id="12" name="AutoShape 2"/>
          <p:cNvSpPr/>
          <p:nvPr/>
        </p:nvSpPr>
        <p:spPr bwMode="auto">
          <a:xfrm>
            <a:off x="4380865" y="3688715"/>
            <a:ext cx="3668395"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bg2">
              <a:lumMod val="50000"/>
            </a:schemeClr>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14" name="AutoShape 3"/>
          <p:cNvSpPr/>
          <p:nvPr/>
        </p:nvSpPr>
        <p:spPr bwMode="auto">
          <a:xfrm>
            <a:off x="4476750" y="399859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2000" b="1" dirty="0">
                <a:solidFill>
                  <a:srgbClr val="FFC000"/>
                </a:solidFill>
                <a:cs typeface="+mn-ea"/>
                <a:sym typeface="+mn-lt"/>
              </a:rPr>
              <a:t>榆林项目市场需求分析</a:t>
            </a:r>
            <a:endParaRPr lang="zh-CN" altLang="en-US" sz="2000" b="1" dirty="0">
              <a:solidFill>
                <a:srgbClr val="FFC000"/>
              </a:solidFill>
              <a:cs typeface="+mn-ea"/>
              <a:sym typeface="+mn-lt"/>
            </a:endParaRPr>
          </a:p>
        </p:txBody>
      </p:sp>
      <p:sp>
        <p:nvSpPr>
          <p:cNvPr id="15" name="AutoShape 5"/>
          <p:cNvSpPr/>
          <p:nvPr/>
        </p:nvSpPr>
        <p:spPr bwMode="auto">
          <a:xfrm>
            <a:off x="4484370" y="4328795"/>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dirty="0">
                <a:solidFill>
                  <a:schemeClr val="bg1"/>
                </a:solidFill>
                <a:cs typeface="+mn-ea"/>
                <a:sym typeface="+mn-lt"/>
              </a:rPr>
              <a:t>榆林汽车保有量约为78万辆，货车约11万辆，客车约60万辆，每年按照5%的报废率，约有4万辆报废车辆。榆林现仅有一家报废企业，年拆解能力约12000辆，远不能满足本地市场的需求</a:t>
            </a:r>
            <a:endParaRPr dirty="0">
              <a:solidFill>
                <a:schemeClr val="bg1"/>
              </a:solidFill>
              <a:cs typeface="+mn-ea"/>
              <a:sym typeface="+mn-lt"/>
            </a:endParaRPr>
          </a:p>
        </p:txBody>
      </p:sp>
      <p:pic>
        <p:nvPicPr>
          <p:cNvPr id="2" name="图片 38" descr="2-6"/>
          <p:cNvPicPr>
            <a:picLocks noChangeAspect="1"/>
          </p:cNvPicPr>
          <p:nvPr/>
        </p:nvPicPr>
        <p:blipFill>
          <a:blip r:embed="rId1"/>
          <a:srcRect l="6871" t="11464" r="7051" b="8884"/>
          <a:stretch>
            <a:fillRect/>
          </a:stretch>
        </p:blipFill>
        <p:spPr>
          <a:xfrm>
            <a:off x="673735" y="1348105"/>
            <a:ext cx="3706495" cy="2341245"/>
          </a:xfrm>
          <a:prstGeom prst="rect">
            <a:avLst/>
          </a:prstGeom>
          <a:noFill/>
          <a:ln w="9525">
            <a:noFill/>
          </a:ln>
        </p:spPr>
      </p:pic>
      <p:sp>
        <p:nvSpPr>
          <p:cNvPr id="16" name="AutoShape 3"/>
          <p:cNvSpPr/>
          <p:nvPr/>
        </p:nvSpPr>
        <p:spPr bwMode="auto">
          <a:xfrm>
            <a:off x="8243570" y="399859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2000" b="1" dirty="0">
                <a:solidFill>
                  <a:srgbClr val="FFC000"/>
                </a:solidFill>
                <a:cs typeface="+mn-ea"/>
                <a:sym typeface="+mn-lt"/>
              </a:rPr>
              <a:t>项目建设前景分析</a:t>
            </a:r>
            <a:endParaRPr lang="zh-CN" altLang="en-US" sz="2000" b="1" dirty="0">
              <a:solidFill>
                <a:srgbClr val="FFC000"/>
              </a:solidFill>
              <a:cs typeface="+mn-ea"/>
              <a:sym typeface="+mn-lt"/>
            </a:endParaRPr>
          </a:p>
        </p:txBody>
      </p:sp>
      <p:pic>
        <p:nvPicPr>
          <p:cNvPr id="3" name="图片 39" descr="00301141342_2f6c913d"/>
          <p:cNvPicPr>
            <a:picLocks noChangeAspect="1"/>
          </p:cNvPicPr>
          <p:nvPr/>
        </p:nvPicPr>
        <p:blipFill>
          <a:blip r:embed="rId2"/>
          <a:srcRect b="13496"/>
          <a:stretch>
            <a:fillRect/>
          </a:stretch>
        </p:blipFill>
        <p:spPr>
          <a:xfrm>
            <a:off x="4381500" y="1423035"/>
            <a:ext cx="3757930" cy="2266315"/>
          </a:xfrm>
          <a:prstGeom prst="rect">
            <a:avLst/>
          </a:prstGeom>
          <a:noFill/>
          <a:ln w="9525">
            <a:noFill/>
          </a:ln>
        </p:spPr>
      </p:pic>
      <p:pic>
        <p:nvPicPr>
          <p:cNvPr id="4" name="图片 18" descr="6a5895f2fdef44a8bad1398b4bdebe2f"/>
          <p:cNvPicPr>
            <a:picLocks noChangeAspect="1"/>
          </p:cNvPicPr>
          <p:nvPr/>
        </p:nvPicPr>
        <p:blipFill>
          <a:blip r:embed="rId3"/>
          <a:stretch>
            <a:fillRect/>
          </a:stretch>
        </p:blipFill>
        <p:spPr>
          <a:xfrm>
            <a:off x="8101330" y="1398905"/>
            <a:ext cx="3529965" cy="23152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p:stCondLst>
                              <p:cond delay="1100"/>
                            </p:stCondLst>
                            <p:childTnLst>
                              <p:par>
                                <p:cTn id="13" presetID="9" presetClass="entr" presetSubtype="0" fill="hold" grpId="0" nodeType="afterEffect">
                                  <p:stCondLst>
                                    <p:cond delay="10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par>
                          <p:cTn id="16" fill="hold">
                            <p:stCondLst>
                              <p:cond delay="1700"/>
                            </p:stCondLst>
                            <p:childTnLst>
                              <p:par>
                                <p:cTn id="17" presetID="9" presetClass="entr" presetSubtype="0" fill="hold" nodeType="afterEffect">
                                  <p:stCondLst>
                                    <p:cond delay="10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2300"/>
                            </p:stCondLst>
                            <p:childTnLst>
                              <p:par>
                                <p:cTn id="21" presetID="9" presetClass="entr" presetSubtype="0" fill="hold" grpId="0" nodeType="afterEffect">
                                  <p:stCondLst>
                                    <p:cond delay="10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par>
                          <p:cTn id="24" fill="hold">
                            <p:stCondLst>
                              <p:cond delay="2900"/>
                            </p:stCondLst>
                            <p:childTnLst>
                              <p:par>
                                <p:cTn id="25" presetID="9"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par>
                          <p:cTn id="28" fill="hold">
                            <p:stCondLst>
                              <p:cond delay="3400"/>
                            </p:stCondLst>
                            <p:childTnLst>
                              <p:par>
                                <p:cTn id="29" presetID="9" presetClass="entr" presetSubtype="0" fill="hold" grpId="0" nodeType="afterEffect">
                                  <p:stCondLst>
                                    <p:cond delay="10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par>
                          <p:cTn id="32" fill="hold">
                            <p:stCondLst>
                              <p:cond delay="4000"/>
                            </p:stCondLst>
                            <p:childTnLst>
                              <p:par>
                                <p:cTn id="33" presetID="9" presetClass="entr" presetSubtype="0" fill="hold" grpId="0" nodeType="afterEffect">
                                  <p:stCondLst>
                                    <p:cond delay="10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childTnLst>
                          </p:cTn>
                        </p:par>
                        <p:par>
                          <p:cTn id="36" fill="hold">
                            <p:stCondLst>
                              <p:cond delay="4600"/>
                            </p:stCondLst>
                            <p:childTnLst>
                              <p:par>
                                <p:cTn id="37" presetID="9" presetClass="entr" presetSubtype="0" fill="hold" grpId="0" nodeType="afterEffect">
                                  <p:stCondLst>
                                    <p:cond delay="10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autoUpdateAnimBg="0"/>
      <p:bldP spid="13" grpId="0" bldLvl="0" animBg="1" autoUpdateAnimBg="0"/>
      <p:bldP spid="10" grpId="0" bldLvl="0" animBg="1" autoUpdateAnimBg="0"/>
      <p:bldP spid="14" grpId="0" bldLvl="0" animBg="1" autoUpdateAnimBg="0"/>
      <p:bldP spid="15" grpId="0" bldLvl="0" animBg="1" autoUpdateAnimBg="0"/>
      <p:bldP spid="16"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55625" y="508000"/>
            <a:ext cx="324866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车后市场</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汽车之家</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6" name="任意多边形 45"/>
          <p:cNvSpPr/>
          <p:nvPr>
            <p:custDataLst>
              <p:tags r:id="rId1"/>
            </p:custDataLst>
          </p:nvPr>
        </p:nvSpPr>
        <p:spPr>
          <a:xfrm>
            <a:off x="6553795" y="2156742"/>
            <a:ext cx="938645" cy="1425338"/>
          </a:xfrm>
          <a:custGeom>
            <a:avLst/>
            <a:gdLst>
              <a:gd name="connsiteX0" fmla="*/ 467181 w 938645"/>
              <a:gd name="connsiteY0" fmla="*/ 0 h 1425338"/>
              <a:gd name="connsiteX1" fmla="*/ 938645 w 938645"/>
              <a:gd name="connsiteY1" fmla="*/ 471464 h 1425338"/>
              <a:gd name="connsiteX2" fmla="*/ 467181 w 938645"/>
              <a:gd name="connsiteY2" fmla="*/ 942928 h 1425338"/>
              <a:gd name="connsiteX3" fmla="*/ 434953 w 938645"/>
              <a:gd name="connsiteY3" fmla="*/ 939679 h 1425338"/>
              <a:gd name="connsiteX4" fmla="*/ 438115 w 938645"/>
              <a:gd name="connsiteY4" fmla="*/ 948465 h 1425338"/>
              <a:gd name="connsiteX5" fmla="*/ 486518 w 938645"/>
              <a:gd name="connsiteY5" fmla="*/ 1251760 h 1425338"/>
              <a:gd name="connsiteX6" fmla="*/ 506780 w 938645"/>
              <a:gd name="connsiteY6" fmla="*/ 1254386 h 1425338"/>
              <a:gd name="connsiteX7" fmla="*/ 459923 w 938645"/>
              <a:gd name="connsiteY7" fmla="*/ 1425338 h 1425338"/>
              <a:gd name="connsiteX8" fmla="*/ 425143 w 938645"/>
              <a:gd name="connsiteY8" fmla="*/ 1243807 h 1425338"/>
              <a:gd name="connsiteX9" fmla="*/ 445394 w 938645"/>
              <a:gd name="connsiteY9" fmla="*/ 1246430 h 1425338"/>
              <a:gd name="connsiteX10" fmla="*/ 398195 w 938645"/>
              <a:gd name="connsiteY10" fmla="*/ 958859 h 1425338"/>
              <a:gd name="connsiteX11" fmla="*/ 355819 w 938645"/>
              <a:gd name="connsiteY11" fmla="*/ 841973 h 1425338"/>
              <a:gd name="connsiteX12" fmla="*/ 335359 w 938645"/>
              <a:gd name="connsiteY12" fmla="*/ 796559 h 1425338"/>
              <a:gd name="connsiteX13" fmla="*/ 301240 w 938645"/>
              <a:gd name="connsiteY13" fmla="*/ 730018 h 1425338"/>
              <a:gd name="connsiteX14" fmla="*/ 248530 w 938645"/>
              <a:gd name="connsiteY14" fmla="*/ 641709 h 1425338"/>
              <a:gd name="connsiteX15" fmla="*/ 214913 w 938645"/>
              <a:gd name="connsiteY15" fmla="*/ 597870 h 1425338"/>
              <a:gd name="connsiteX16" fmla="*/ 169523 w 938645"/>
              <a:gd name="connsiteY16" fmla="*/ 550261 h 1425338"/>
              <a:gd name="connsiteX17" fmla="*/ 66848 w 938645"/>
              <a:gd name="connsiteY17" fmla="*/ 469587 h 1425338"/>
              <a:gd name="connsiteX18" fmla="*/ 0 w 938645"/>
              <a:gd name="connsiteY18" fmla="*/ 428976 h 1425338"/>
              <a:gd name="connsiteX19" fmla="*/ 5295 w 938645"/>
              <a:gd name="connsiteY19" fmla="*/ 376448 h 1425338"/>
              <a:gd name="connsiteX20" fmla="*/ 467181 w 938645"/>
              <a:gd name="connsiteY20" fmla="*/ 0 h 14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38645" h="1425338">
                <a:moveTo>
                  <a:pt x="467181" y="0"/>
                </a:moveTo>
                <a:cubicBezTo>
                  <a:pt x="727563" y="0"/>
                  <a:pt x="938645" y="211082"/>
                  <a:pt x="938645" y="471464"/>
                </a:cubicBezTo>
                <a:cubicBezTo>
                  <a:pt x="938645" y="731846"/>
                  <a:pt x="727563" y="942928"/>
                  <a:pt x="467181" y="942928"/>
                </a:cubicBezTo>
                <a:lnTo>
                  <a:pt x="434953" y="939679"/>
                </a:lnTo>
                <a:lnTo>
                  <a:pt x="438115" y="948465"/>
                </a:lnTo>
                <a:cubicBezTo>
                  <a:pt x="466523" y="1046226"/>
                  <a:pt x="482920" y="1148230"/>
                  <a:pt x="486518" y="1251760"/>
                </a:cubicBezTo>
                <a:lnTo>
                  <a:pt x="506780" y="1254386"/>
                </a:lnTo>
                <a:lnTo>
                  <a:pt x="459923" y="1425338"/>
                </a:lnTo>
                <a:lnTo>
                  <a:pt x="425143" y="1243807"/>
                </a:lnTo>
                <a:lnTo>
                  <a:pt x="445394" y="1246430"/>
                </a:lnTo>
                <a:cubicBezTo>
                  <a:pt x="441404" y="1148231"/>
                  <a:pt x="425425" y="1051535"/>
                  <a:pt x="398195" y="958859"/>
                </a:cubicBezTo>
                <a:lnTo>
                  <a:pt x="355819" y="841973"/>
                </a:lnTo>
                <a:lnTo>
                  <a:pt x="335359" y="796559"/>
                </a:lnTo>
                <a:lnTo>
                  <a:pt x="301240" y="730018"/>
                </a:lnTo>
                <a:lnTo>
                  <a:pt x="248530" y="641709"/>
                </a:lnTo>
                <a:lnTo>
                  <a:pt x="214913" y="597870"/>
                </a:lnTo>
                <a:lnTo>
                  <a:pt x="169523" y="550261"/>
                </a:lnTo>
                <a:cubicBezTo>
                  <a:pt x="137327" y="520999"/>
                  <a:pt x="103017" y="494022"/>
                  <a:pt x="66848" y="469587"/>
                </a:cubicBezTo>
                <a:lnTo>
                  <a:pt x="0" y="428976"/>
                </a:lnTo>
                <a:lnTo>
                  <a:pt x="5295" y="376448"/>
                </a:lnTo>
                <a:cubicBezTo>
                  <a:pt x="49258" y="161610"/>
                  <a:pt x="239347" y="0"/>
                  <a:pt x="467181" y="0"/>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p>
        </p:txBody>
      </p:sp>
      <p:sp>
        <p:nvSpPr>
          <p:cNvPr id="47" name="任意多边形 46"/>
          <p:cNvSpPr/>
          <p:nvPr>
            <p:custDataLst>
              <p:tags r:id="rId2"/>
            </p:custDataLst>
          </p:nvPr>
        </p:nvSpPr>
        <p:spPr>
          <a:xfrm rot="21043866">
            <a:off x="4793413" y="2098940"/>
            <a:ext cx="1354883" cy="934838"/>
          </a:xfrm>
          <a:custGeom>
            <a:avLst/>
            <a:gdLst>
              <a:gd name="connsiteX0" fmla="*/ 547473 w 1354883"/>
              <a:gd name="connsiteY0" fmla="*/ 6227 h 934838"/>
              <a:gd name="connsiteX1" fmla="*/ 942694 w 1354883"/>
              <a:gd name="connsiteY1" fmla="*/ 452155 h 934838"/>
              <a:gd name="connsiteX2" fmla="*/ 940527 w 1354883"/>
              <a:gd name="connsiteY2" fmla="*/ 487461 h 934838"/>
              <a:gd name="connsiteX3" fmla="*/ 1035038 w 1354883"/>
              <a:gd name="connsiteY3" fmla="*/ 465778 h 934838"/>
              <a:gd name="connsiteX4" fmla="*/ 1185304 w 1354883"/>
              <a:gd name="connsiteY4" fmla="*/ 450880 h 934838"/>
              <a:gd name="connsiteX5" fmla="*/ 1187870 w 1354883"/>
              <a:gd name="connsiteY5" fmla="*/ 430618 h 934838"/>
              <a:gd name="connsiteX6" fmla="*/ 1354883 w 1354883"/>
              <a:gd name="connsiteY6" fmla="*/ 477475 h 934838"/>
              <a:gd name="connsiteX7" fmla="*/ 1177535 w 1354883"/>
              <a:gd name="connsiteY7" fmla="*/ 512255 h 934838"/>
              <a:gd name="connsiteX8" fmla="*/ 1180098 w 1354883"/>
              <a:gd name="connsiteY8" fmla="*/ 492004 h 934838"/>
              <a:gd name="connsiteX9" fmla="*/ 899153 w 1354883"/>
              <a:gd name="connsiteY9" fmla="*/ 539203 h 934838"/>
              <a:gd name="connsiteX10" fmla="*/ 784961 w 1354883"/>
              <a:gd name="connsiteY10" fmla="*/ 581579 h 934838"/>
              <a:gd name="connsiteX11" fmla="*/ 740594 w 1354883"/>
              <a:gd name="connsiteY11" fmla="*/ 602039 h 934838"/>
              <a:gd name="connsiteX12" fmla="*/ 675586 w 1354883"/>
              <a:gd name="connsiteY12" fmla="*/ 636158 h 934838"/>
              <a:gd name="connsiteX13" fmla="*/ 589311 w 1354883"/>
              <a:gd name="connsiteY13" fmla="*/ 688868 h 934838"/>
              <a:gd name="connsiteX14" fmla="*/ 588105 w 1354883"/>
              <a:gd name="connsiteY14" fmla="*/ 689815 h 934838"/>
              <a:gd name="connsiteX15" fmla="*/ 506285 w 1354883"/>
              <a:gd name="connsiteY15" fmla="*/ 766814 h 934838"/>
              <a:gd name="connsiteX16" fmla="*/ 413784 w 1354883"/>
              <a:gd name="connsiteY16" fmla="*/ 889253 h 934838"/>
              <a:gd name="connsiteX17" fmla="*/ 388128 w 1354883"/>
              <a:gd name="connsiteY17" fmla="*/ 934838 h 934838"/>
              <a:gd name="connsiteX18" fmla="*/ 303365 w 1354883"/>
              <a:gd name="connsiteY18" fmla="*/ 912086 h 934838"/>
              <a:gd name="connsiteX19" fmla="*/ 6227 w 1354883"/>
              <a:gd name="connsiteY19" fmla="*/ 395597 h 934838"/>
              <a:gd name="connsiteX20" fmla="*/ 547473 w 1354883"/>
              <a:gd name="connsiteY20" fmla="*/ 6227 h 93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54883" h="934838">
                <a:moveTo>
                  <a:pt x="547473" y="6227"/>
                </a:moveTo>
                <a:cubicBezTo>
                  <a:pt x="772332" y="42924"/>
                  <a:pt x="933909" y="233041"/>
                  <a:pt x="942694" y="452155"/>
                </a:cubicBezTo>
                <a:lnTo>
                  <a:pt x="940527" y="487461"/>
                </a:lnTo>
                <a:lnTo>
                  <a:pt x="1035038" y="465778"/>
                </a:lnTo>
                <a:cubicBezTo>
                  <a:pt x="1084533" y="457678"/>
                  <a:pt x="1134732" y="452679"/>
                  <a:pt x="1185304" y="450880"/>
                </a:cubicBezTo>
                <a:lnTo>
                  <a:pt x="1187870" y="430618"/>
                </a:lnTo>
                <a:lnTo>
                  <a:pt x="1354883" y="477475"/>
                </a:lnTo>
                <a:lnTo>
                  <a:pt x="1177535" y="512255"/>
                </a:lnTo>
                <a:lnTo>
                  <a:pt x="1180098" y="492004"/>
                </a:lnTo>
                <a:cubicBezTo>
                  <a:pt x="1084161" y="495994"/>
                  <a:pt x="989694" y="511973"/>
                  <a:pt x="899153" y="539203"/>
                </a:cubicBezTo>
                <a:lnTo>
                  <a:pt x="784961" y="581579"/>
                </a:lnTo>
                <a:lnTo>
                  <a:pt x="740594" y="602039"/>
                </a:lnTo>
                <a:lnTo>
                  <a:pt x="675586" y="636158"/>
                </a:lnTo>
                <a:lnTo>
                  <a:pt x="589311" y="688868"/>
                </a:lnTo>
                <a:lnTo>
                  <a:pt x="588105" y="689815"/>
                </a:lnTo>
                <a:lnTo>
                  <a:pt x="506285" y="766814"/>
                </a:lnTo>
                <a:cubicBezTo>
                  <a:pt x="472222" y="804733"/>
                  <a:pt x="441233" y="845659"/>
                  <a:pt x="413784" y="889253"/>
                </a:cubicBezTo>
                <a:lnTo>
                  <a:pt x="388128" y="934838"/>
                </a:lnTo>
                <a:lnTo>
                  <a:pt x="303365" y="912086"/>
                </a:lnTo>
                <a:cubicBezTo>
                  <a:pt x="98412" y="834094"/>
                  <a:pt x="-30470" y="620456"/>
                  <a:pt x="6227" y="395597"/>
                </a:cubicBezTo>
                <a:cubicBezTo>
                  <a:pt x="48166" y="138615"/>
                  <a:pt x="290491" y="-35712"/>
                  <a:pt x="547473" y="6227"/>
                </a:cubicBezTo>
                <a:close/>
              </a:path>
            </a:pathLst>
          </a:custGeom>
          <a:solidFill>
            <a:srgbClr val="4276A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48" name="任意多边形 47"/>
          <p:cNvSpPr/>
          <p:nvPr>
            <p:custDataLst>
              <p:tags r:id="rId3"/>
            </p:custDataLst>
          </p:nvPr>
        </p:nvSpPr>
        <p:spPr>
          <a:xfrm rot="13124922">
            <a:off x="5141788" y="3903088"/>
            <a:ext cx="1505460" cy="928970"/>
          </a:xfrm>
          <a:custGeom>
            <a:avLst/>
            <a:gdLst>
              <a:gd name="connsiteX0" fmla="*/ 1505460 w 1505460"/>
              <a:gd name="connsiteY0" fmla="*/ 413973 h 928970"/>
              <a:gd name="connsiteX1" fmla="*/ 1294597 w 1505460"/>
              <a:gd name="connsiteY1" fmla="*/ 453127 h 928970"/>
              <a:gd name="connsiteX2" fmla="*/ 1297644 w 1505460"/>
              <a:gd name="connsiteY2" fmla="*/ 430329 h 928970"/>
              <a:gd name="connsiteX3" fmla="*/ 963606 w 1505460"/>
              <a:gd name="connsiteY3" fmla="*/ 483464 h 928970"/>
              <a:gd name="connsiteX4" fmla="*/ 827833 w 1505460"/>
              <a:gd name="connsiteY4" fmla="*/ 531169 h 928970"/>
              <a:gd name="connsiteX5" fmla="*/ 775082 w 1505460"/>
              <a:gd name="connsiteY5" fmla="*/ 554202 h 928970"/>
              <a:gd name="connsiteX6" fmla="*/ 697789 w 1505460"/>
              <a:gd name="connsiteY6" fmla="*/ 592612 h 928970"/>
              <a:gd name="connsiteX7" fmla="*/ 595210 w 1505460"/>
              <a:gd name="connsiteY7" fmla="*/ 651951 h 928970"/>
              <a:gd name="connsiteX8" fmla="*/ 534577 w 1505460"/>
              <a:gd name="connsiteY8" fmla="*/ 697015 h 928970"/>
              <a:gd name="connsiteX9" fmla="*/ 475507 w 1505460"/>
              <a:gd name="connsiteY9" fmla="*/ 761311 h 928970"/>
              <a:gd name="connsiteX10" fmla="*/ 375863 w 1505460"/>
              <a:gd name="connsiteY10" fmla="*/ 909006 h 928970"/>
              <a:gd name="connsiteX11" fmla="*/ 366327 w 1505460"/>
              <a:gd name="connsiteY11" fmla="*/ 928970 h 928970"/>
              <a:gd name="connsiteX12" fmla="*/ 331571 w 1505460"/>
              <a:gd name="connsiteY12" fmla="*/ 921757 h 928970"/>
              <a:gd name="connsiteX13" fmla="*/ 103786 w 1505460"/>
              <a:gd name="connsiteY13" fmla="*/ 766573 h 928970"/>
              <a:gd name="connsiteX14" fmla="*/ 176388 w 1505460"/>
              <a:gd name="connsiteY14" fmla="*/ 103786 h 928970"/>
              <a:gd name="connsiteX15" fmla="*/ 839174 w 1505460"/>
              <a:gd name="connsiteY15" fmla="*/ 176388 h 928970"/>
              <a:gd name="connsiteX16" fmla="*/ 941366 w 1505460"/>
              <a:gd name="connsiteY16" fmla="*/ 432367 h 928970"/>
              <a:gd name="connsiteX17" fmla="*/ 941234 w 1505460"/>
              <a:gd name="connsiteY17" fmla="*/ 442116 h 928970"/>
              <a:gd name="connsiteX18" fmla="*/ 951533 w 1505460"/>
              <a:gd name="connsiteY18" fmla="*/ 438523 h 928970"/>
              <a:gd name="connsiteX19" fmla="*/ 1303835 w 1505460"/>
              <a:gd name="connsiteY19" fmla="*/ 384033 h 928970"/>
              <a:gd name="connsiteX20" fmla="*/ 1306885 w 1505460"/>
              <a:gd name="connsiteY20" fmla="*/ 361223 h 92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5460" h="928970">
                <a:moveTo>
                  <a:pt x="1505460" y="413973"/>
                </a:moveTo>
                <a:lnTo>
                  <a:pt x="1294597" y="453127"/>
                </a:lnTo>
                <a:lnTo>
                  <a:pt x="1297644" y="430329"/>
                </a:lnTo>
                <a:cubicBezTo>
                  <a:pt x="1183577" y="434821"/>
                  <a:pt x="1071258" y="452809"/>
                  <a:pt x="963606" y="483464"/>
                </a:cubicBezTo>
                <a:lnTo>
                  <a:pt x="827833" y="531169"/>
                </a:lnTo>
                <a:lnTo>
                  <a:pt x="775082" y="554202"/>
                </a:lnTo>
                <a:lnTo>
                  <a:pt x="697789" y="592612"/>
                </a:lnTo>
                <a:lnTo>
                  <a:pt x="595210" y="651951"/>
                </a:lnTo>
                <a:lnTo>
                  <a:pt x="534577" y="697015"/>
                </a:lnTo>
                <a:lnTo>
                  <a:pt x="475507" y="761311"/>
                </a:lnTo>
                <a:cubicBezTo>
                  <a:pt x="437044" y="807663"/>
                  <a:pt x="403798" y="857179"/>
                  <a:pt x="375863" y="909006"/>
                </a:cubicBezTo>
                <a:lnTo>
                  <a:pt x="366327" y="928970"/>
                </a:lnTo>
                <a:lnTo>
                  <a:pt x="331571" y="921757"/>
                </a:lnTo>
                <a:cubicBezTo>
                  <a:pt x="244827" y="894891"/>
                  <a:pt x="164901" y="842724"/>
                  <a:pt x="103786" y="766573"/>
                </a:cubicBezTo>
                <a:cubicBezTo>
                  <a:pt x="-59189" y="563501"/>
                  <a:pt x="-26684" y="266761"/>
                  <a:pt x="176388" y="103786"/>
                </a:cubicBezTo>
                <a:cubicBezTo>
                  <a:pt x="379459" y="-59188"/>
                  <a:pt x="676199" y="-26683"/>
                  <a:pt x="839174" y="176388"/>
                </a:cubicBezTo>
                <a:cubicBezTo>
                  <a:pt x="900289" y="252540"/>
                  <a:pt x="933916" y="341864"/>
                  <a:pt x="941366" y="432367"/>
                </a:cubicBezTo>
                <a:lnTo>
                  <a:pt x="941234" y="442116"/>
                </a:lnTo>
                <a:lnTo>
                  <a:pt x="951533" y="438523"/>
                </a:lnTo>
                <a:cubicBezTo>
                  <a:pt x="1065090" y="406543"/>
                  <a:pt x="1183576" y="388084"/>
                  <a:pt x="1303835" y="384033"/>
                </a:cubicBezTo>
                <a:lnTo>
                  <a:pt x="1306885" y="361223"/>
                </a:ln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p>
        </p:txBody>
      </p:sp>
      <p:sp>
        <p:nvSpPr>
          <p:cNvPr id="30" name="椭圆 29"/>
          <p:cNvSpPr/>
          <p:nvPr>
            <p:custDataLst>
              <p:tags r:id="rId4"/>
            </p:custDataLst>
          </p:nvPr>
        </p:nvSpPr>
        <p:spPr>
          <a:xfrm>
            <a:off x="5506176" y="2872958"/>
            <a:ext cx="1224136" cy="1224136"/>
          </a:xfrm>
          <a:prstGeom prst="ellipse">
            <a:avLst/>
          </a:prstGeom>
          <a:solidFill>
            <a:srgbClr val="FFFFFF">
              <a:lumMod val="95000"/>
            </a:srgbClr>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p>
        </p:txBody>
      </p:sp>
      <p:sp>
        <p:nvSpPr>
          <p:cNvPr id="31" name="文本框 30"/>
          <p:cNvSpPr txBox="1"/>
          <p:nvPr>
            <p:custDataLst>
              <p:tags r:id="rId5"/>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t>汽车之家</a:t>
            </a:r>
            <a:endParaRPr lang="zh-CN" altLang="en-US" b="1"/>
          </a:p>
        </p:txBody>
      </p:sp>
      <p:sp>
        <p:nvSpPr>
          <p:cNvPr id="29" name="任意多边形 28"/>
          <p:cNvSpPr/>
          <p:nvPr>
            <p:custDataLst>
              <p:tags r:id="rId6"/>
            </p:custDataLst>
          </p:nvPr>
        </p:nvSpPr>
        <p:spPr bwMode="auto">
          <a:xfrm>
            <a:off x="6831610" y="2459941"/>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p>
        </p:txBody>
      </p:sp>
      <p:sp>
        <p:nvSpPr>
          <p:cNvPr id="27" name="任意多边形 26"/>
          <p:cNvSpPr/>
          <p:nvPr>
            <p:custDataLst>
              <p:tags r:id="rId7"/>
            </p:custDataLst>
          </p:nvPr>
        </p:nvSpPr>
        <p:spPr bwMode="auto">
          <a:xfrm>
            <a:off x="5940930" y="4450685"/>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p>
        </p:txBody>
      </p:sp>
      <p:sp>
        <p:nvSpPr>
          <p:cNvPr id="25" name="任意多边形 24"/>
          <p:cNvSpPr/>
          <p:nvPr>
            <p:custDataLst>
              <p:tags r:id="rId8"/>
            </p:custDataLst>
          </p:nvPr>
        </p:nvSpPr>
        <p:spPr bwMode="auto">
          <a:xfrm>
            <a:off x="5069811" y="2411815"/>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p>
        </p:txBody>
      </p:sp>
      <p:cxnSp>
        <p:nvCxnSpPr>
          <p:cNvPr id="22" name="直接连接符 21"/>
          <p:cNvCxnSpPr/>
          <p:nvPr>
            <p:custDataLst>
              <p:tags r:id="rId9"/>
            </p:custDataLst>
          </p:nvPr>
        </p:nvCxnSpPr>
        <p:spPr>
          <a:xfrm>
            <a:off x="983432" y="3339623"/>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23" name="文本框 22"/>
          <p:cNvSpPr txBox="1"/>
          <p:nvPr>
            <p:custDataLst>
              <p:tags r:id="rId10"/>
            </p:custDataLst>
          </p:nvPr>
        </p:nvSpPr>
        <p:spPr>
          <a:xfrm>
            <a:off x="1457109" y="2050799"/>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b="1" spc="300" dirty="0">
                <a:solidFill>
                  <a:srgbClr val="4276AA"/>
                </a:solidFill>
                <a:latin typeface="微软雅黑" panose="020B0503020204020204" charset="-122"/>
                <a:ea typeface="微软雅黑" panose="020B0503020204020204" charset="-122"/>
                <a:cs typeface="+mn-ea"/>
              </a:rPr>
              <a:t>政策支持</a:t>
            </a:r>
            <a:endParaRPr lang="zh-CN" altLang="en-US" sz="2000" b="1" spc="300" dirty="0">
              <a:solidFill>
                <a:srgbClr val="4276AA"/>
              </a:solidFill>
              <a:latin typeface="微软雅黑" panose="020B0503020204020204" charset="-122"/>
              <a:ea typeface="微软雅黑" panose="020B0503020204020204" charset="-122"/>
              <a:cs typeface="+mn-ea"/>
            </a:endParaRPr>
          </a:p>
        </p:txBody>
      </p:sp>
      <p:sp>
        <p:nvSpPr>
          <p:cNvPr id="24" name="文本框 23"/>
          <p:cNvSpPr txBox="1"/>
          <p:nvPr>
            <p:custDataLst>
              <p:tags r:id="rId11"/>
            </p:custDataLst>
          </p:nvPr>
        </p:nvSpPr>
        <p:spPr>
          <a:xfrm>
            <a:off x="701040" y="2482215"/>
            <a:ext cx="3865880" cy="161417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l">
              <a:lnSpc>
                <a:spcPct val="120000"/>
              </a:lnSpc>
            </a:pPr>
            <a:r>
              <a:rPr lang="zh-CN" altLang="en-US" sz="1400" spc="150" dirty="0">
                <a:latin typeface="微软雅黑" panose="020B0503020204020204" charset="-122"/>
                <a:ea typeface="微软雅黑" panose="020B0503020204020204" charset="-122"/>
              </a:rPr>
              <a:t>交通部2017年9月20号发布的交运发〔2017〕141号《交通运输部等十四个部门关于印发促进道路货运行业健康稳定发展行动计划（2017-2020年）的通知》第四条17小条指出：改善公路行车停宿条件。鼓励建设汽车之家</a:t>
            </a:r>
            <a:endParaRPr lang="zh-CN" altLang="en-US" sz="1400" spc="150" dirty="0">
              <a:latin typeface="微软雅黑" panose="020B0503020204020204" charset="-122"/>
              <a:ea typeface="微软雅黑" panose="020B0503020204020204" charset="-122"/>
            </a:endParaRPr>
          </a:p>
        </p:txBody>
      </p:sp>
      <p:sp>
        <p:nvSpPr>
          <p:cNvPr id="26" name="文本框 25"/>
          <p:cNvSpPr txBox="1"/>
          <p:nvPr>
            <p:custDataLst>
              <p:tags r:id="rId12"/>
            </p:custDataLst>
          </p:nvPr>
        </p:nvSpPr>
        <p:spPr>
          <a:xfrm>
            <a:off x="1457109" y="4135582"/>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r">
              <a:lnSpc>
                <a:spcPct val="120000"/>
              </a:lnSpc>
            </a:pPr>
            <a:r>
              <a:rPr lang="zh-CN" altLang="en-US" sz="2000" b="1" spc="300" dirty="0">
                <a:solidFill>
                  <a:srgbClr val="40A693"/>
                </a:solidFill>
                <a:latin typeface="微软雅黑" panose="020B0503020204020204" charset="-122"/>
                <a:ea typeface="微软雅黑" panose="020B0503020204020204" charset="-122"/>
                <a:cs typeface="+mn-ea"/>
              </a:rPr>
              <a:t>核心职能</a:t>
            </a:r>
            <a:endParaRPr lang="zh-CN" altLang="en-US" sz="2000" b="1" spc="300" dirty="0">
              <a:solidFill>
                <a:srgbClr val="40A693"/>
              </a:solidFill>
              <a:latin typeface="微软雅黑" panose="020B0503020204020204" charset="-122"/>
              <a:ea typeface="微软雅黑" panose="020B0503020204020204" charset="-122"/>
              <a:cs typeface="+mn-ea"/>
            </a:endParaRPr>
          </a:p>
        </p:txBody>
      </p:sp>
      <p:sp>
        <p:nvSpPr>
          <p:cNvPr id="28" name="文本框 27"/>
          <p:cNvSpPr txBox="1"/>
          <p:nvPr>
            <p:custDataLst>
              <p:tags r:id="rId13"/>
            </p:custDataLst>
          </p:nvPr>
        </p:nvSpPr>
        <p:spPr>
          <a:xfrm>
            <a:off x="701040" y="4567555"/>
            <a:ext cx="3865245" cy="187896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gn="l">
              <a:lnSpc>
                <a:spcPct val="120000"/>
              </a:lnSpc>
            </a:pPr>
            <a:r>
              <a:rPr lang="zh-CN" altLang="en-US" sz="1400" spc="150" dirty="0">
                <a:latin typeface="微软雅黑" panose="020B0503020204020204" charset="-122"/>
                <a:ea typeface="微软雅黑" panose="020B0503020204020204" charset="-122"/>
              </a:rPr>
              <a:t>为货车司机提供价格适宜的停车、住宿、餐饮、车辆保养维修、宣传教育，无线上网等服务，创建司机休息和放松的良好空间</a:t>
            </a:r>
            <a:endParaRPr lang="zh-CN" altLang="en-US" sz="1400" spc="150" dirty="0">
              <a:latin typeface="微软雅黑" panose="020B0503020204020204" charset="-122"/>
              <a:ea typeface="微软雅黑" panose="020B0503020204020204" charset="-122"/>
            </a:endParaRPr>
          </a:p>
        </p:txBody>
      </p:sp>
      <p:sp>
        <p:nvSpPr>
          <p:cNvPr id="33" name="文本框 32"/>
          <p:cNvSpPr txBox="1"/>
          <p:nvPr>
            <p:custDataLst>
              <p:tags r:id="rId14"/>
            </p:custDataLst>
          </p:nvPr>
        </p:nvSpPr>
        <p:spPr>
          <a:xfrm>
            <a:off x="7907798" y="2872845"/>
            <a:ext cx="2708986" cy="401105"/>
          </a:xfrm>
          <a:prstGeom prst="rect">
            <a:avLst/>
          </a:prstGeom>
          <a:noFill/>
        </p:spPr>
        <p:txBody>
          <a:bodyPr wrap="square" lIns="90000" tIns="46800" rIns="90000" bIns="0" anchor="b" anchorCtr="0">
            <a:normAutofit lnSpcReduction="10000"/>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2000" b="1" spc="300" dirty="0">
                <a:solidFill>
                  <a:srgbClr val="178AA1"/>
                </a:solidFill>
                <a:latin typeface="微软雅黑" panose="020B0503020204020204" charset="-122"/>
                <a:ea typeface="微软雅黑" panose="020B0503020204020204" charset="-122"/>
                <a:cs typeface="+mn-ea"/>
              </a:rPr>
              <a:t>榆林发展趋势</a:t>
            </a:r>
            <a:endParaRPr lang="zh-CN" altLang="en-US" sz="2000" b="1" spc="300" dirty="0">
              <a:solidFill>
                <a:srgbClr val="178AA1"/>
              </a:solidFill>
              <a:latin typeface="微软雅黑" panose="020B0503020204020204" charset="-122"/>
              <a:ea typeface="微软雅黑" panose="020B0503020204020204" charset="-122"/>
              <a:cs typeface="+mn-ea"/>
            </a:endParaRPr>
          </a:p>
        </p:txBody>
      </p:sp>
      <p:sp>
        <p:nvSpPr>
          <p:cNvPr id="34" name="文本框 33"/>
          <p:cNvSpPr txBox="1"/>
          <p:nvPr>
            <p:custDataLst>
              <p:tags r:id="rId15"/>
            </p:custDataLst>
          </p:nvPr>
        </p:nvSpPr>
        <p:spPr>
          <a:xfrm>
            <a:off x="7907655" y="3328035"/>
            <a:ext cx="3865245" cy="22498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1pPr>
            <a:lvl2pPr marL="457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2pPr>
            <a:lvl3pPr marL="914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3pPr>
            <a:lvl4pPr marL="1371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4pPr>
            <a:lvl5pPr marL="18288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5pPr>
            <a:lvl6pPr marL="22860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6pPr>
            <a:lvl7pPr marL="27432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7pPr>
            <a:lvl8pPr marL="32004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8pPr>
            <a:lvl9pPr marL="3657600" algn="l" defTabSz="913765" rtl="0" eaLnBrk="1" latinLnBrk="0" hangingPunct="1">
              <a:defRPr sz="1800" kern="1200">
                <a:solidFill>
                  <a:srgbClr val="000000"/>
                </a:solidFill>
                <a:latin typeface="Arial" panose="020B0604020202090204" pitchFamily="34" charset="0"/>
                <a:ea typeface="微软雅黑" panose="020B0503020204020204" charset="-122"/>
                <a:cs typeface="+mn-ea"/>
              </a:defRPr>
            </a:lvl9pPr>
          </a:lstStyle>
          <a:p>
            <a:pPr>
              <a:lnSpc>
                <a:spcPct val="120000"/>
              </a:lnSpc>
            </a:pPr>
            <a:r>
              <a:rPr lang="zh-CN" altLang="en-US" sz="1400" spc="150" dirty="0">
                <a:latin typeface="微软雅黑" panose="020B0503020204020204" charset="-122"/>
                <a:ea typeface="微软雅黑" panose="020B0503020204020204" charset="-122"/>
              </a:rPr>
              <a:t>数据显示，截至2019年8月底，我国已在10个省份建成76个“司机之家”。绥德县作为陕西省级无车承运试点之一，有必要设立“司机之家”，为广大卡车司机提供温馨的临时休整场所，改善货车司机工作环境。促进道路货运行业健康稳定发展</a:t>
            </a:r>
            <a:endParaRPr lang="zh-CN" altLang="en-US" sz="1400" spc="15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25780" y="508000"/>
            <a:ext cx="4317365"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车后市场</a:t>
            </a:r>
            <a:r>
              <a:rPr lang="en-US" altLang="zh-CN" sz="2800" b="1" dirty="0">
                <a:solidFill>
                  <a:schemeClr val="accent2">
                    <a:lumMod val="75000"/>
                  </a:schemeClr>
                </a:solidFill>
                <a:cs typeface="+mn-ea"/>
                <a:sym typeface="+mn-lt"/>
              </a:rPr>
              <a:t>-</a:t>
            </a:r>
            <a:r>
              <a:rPr lang="zh-CN" altLang="en-US" sz="2800" b="1" dirty="0">
                <a:solidFill>
                  <a:schemeClr val="accent2">
                    <a:lumMod val="75000"/>
                  </a:schemeClr>
                </a:solidFill>
                <a:cs typeface="+mn-ea"/>
                <a:sym typeface="+mn-lt"/>
              </a:rPr>
              <a:t>新车销售与维修</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AutoShape 2"/>
          <p:cNvSpPr/>
          <p:nvPr/>
        </p:nvSpPr>
        <p:spPr bwMode="auto">
          <a:xfrm>
            <a:off x="1176020" y="3688715"/>
            <a:ext cx="4016375"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accent3"/>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3" name="AutoShape 3"/>
          <p:cNvSpPr/>
          <p:nvPr/>
        </p:nvSpPr>
        <p:spPr bwMode="auto">
          <a:xfrm>
            <a:off x="1310640" y="399859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s-ES" sz="2000" b="1" dirty="0">
                <a:solidFill>
                  <a:srgbClr val="FFC000"/>
                </a:solidFill>
                <a:cs typeface="+mn-ea"/>
                <a:sym typeface="+mn-lt"/>
              </a:rPr>
              <a:t>建设榆林地区线上汽车超市</a:t>
            </a:r>
            <a:endParaRPr lang="zh-CN" altLang="es-ES" sz="2000" b="1" dirty="0">
              <a:solidFill>
                <a:srgbClr val="FFC000"/>
              </a:solidFill>
              <a:cs typeface="+mn-ea"/>
              <a:sym typeface="+mn-lt"/>
            </a:endParaRPr>
          </a:p>
        </p:txBody>
      </p:sp>
      <p:sp>
        <p:nvSpPr>
          <p:cNvPr id="4" name="AutoShape 5"/>
          <p:cNvSpPr/>
          <p:nvPr/>
        </p:nvSpPr>
        <p:spPr bwMode="auto">
          <a:xfrm>
            <a:off x="1406525" y="4326890"/>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lang="zh-CN" dirty="0">
                <a:solidFill>
                  <a:schemeClr val="bg1"/>
                </a:solidFill>
                <a:cs typeface="+mn-ea"/>
                <a:sym typeface="+mn-lt"/>
              </a:rPr>
              <a:t>通过与解放、东风、欧曼、陕汽等战略合作为卡友提供一站式的线上购车服务，为卡友提供车辆定制化服务；打造新车、二手车内销与出口平台</a:t>
            </a:r>
            <a:endParaRPr lang="zh-CN" dirty="0">
              <a:solidFill>
                <a:schemeClr val="bg1"/>
              </a:solidFill>
              <a:cs typeface="+mn-ea"/>
              <a:sym typeface="+mn-lt"/>
            </a:endParaRPr>
          </a:p>
        </p:txBody>
      </p:sp>
      <p:sp>
        <p:nvSpPr>
          <p:cNvPr id="52" name="AutoShape 43"/>
          <p:cNvSpPr/>
          <p:nvPr/>
        </p:nvSpPr>
        <p:spPr bwMode="auto">
          <a:xfrm>
            <a:off x="8243570" y="4328795"/>
            <a:ext cx="3387725" cy="196405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b="1" dirty="0">
                <a:solidFill>
                  <a:srgbClr val="FFFFFF"/>
                </a:solidFill>
                <a:cs typeface="+mn-ea"/>
                <a:sym typeface="+mn-lt"/>
              </a:rPr>
              <a:t>据中国再生资源回收利用协会2015～2019年数据显示，在正规报废汽车拆解厂的报废汽车，仅占注销车辆的不到25％，为防止拆解配件二次利用，必须严格按照国家法律法规，严格管理</a:t>
            </a:r>
            <a:endParaRPr b="1" dirty="0">
              <a:solidFill>
                <a:srgbClr val="FFFFFF"/>
              </a:solidFill>
              <a:cs typeface="+mn-ea"/>
              <a:sym typeface="+mn-lt"/>
            </a:endParaRPr>
          </a:p>
        </p:txBody>
      </p:sp>
      <p:sp>
        <p:nvSpPr>
          <p:cNvPr id="53" name="AutoShape 2"/>
          <p:cNvSpPr/>
          <p:nvPr/>
        </p:nvSpPr>
        <p:spPr bwMode="auto">
          <a:xfrm>
            <a:off x="6576695" y="3688715"/>
            <a:ext cx="4184650"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bg2">
              <a:lumMod val="50000"/>
            </a:schemeClr>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54" name="AutoShape 3"/>
          <p:cNvSpPr/>
          <p:nvPr/>
        </p:nvSpPr>
        <p:spPr bwMode="auto">
          <a:xfrm>
            <a:off x="6624955" y="390969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2000" b="1" dirty="0">
                <a:solidFill>
                  <a:srgbClr val="FFC000"/>
                </a:solidFill>
                <a:cs typeface="+mn-ea"/>
                <a:sym typeface="+mn-lt"/>
              </a:rPr>
              <a:t>开展卡车的维修保养业务</a:t>
            </a:r>
            <a:endParaRPr lang="zh-CN" altLang="en-US" sz="2000" b="1" dirty="0">
              <a:solidFill>
                <a:srgbClr val="FFC000"/>
              </a:solidFill>
              <a:cs typeface="+mn-ea"/>
              <a:sym typeface="+mn-lt"/>
            </a:endParaRPr>
          </a:p>
        </p:txBody>
      </p:sp>
      <p:sp>
        <p:nvSpPr>
          <p:cNvPr id="55" name="AutoShape 5"/>
          <p:cNvSpPr/>
          <p:nvPr/>
        </p:nvSpPr>
        <p:spPr bwMode="auto">
          <a:xfrm>
            <a:off x="6709410" y="4291330"/>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dirty="0">
                <a:solidFill>
                  <a:schemeClr val="bg1"/>
                </a:solidFill>
                <a:cs typeface="+mn-ea"/>
                <a:sym typeface="+mn-lt"/>
              </a:rPr>
              <a:t>为卡友提供高性价比配件，专业规范，价格透明且高效的卡车维修保养服务</a:t>
            </a:r>
            <a:r>
              <a:rPr lang="zh-CN" dirty="0">
                <a:solidFill>
                  <a:schemeClr val="bg1"/>
                </a:solidFill>
                <a:cs typeface="+mn-ea"/>
                <a:sym typeface="+mn-lt"/>
              </a:rPr>
              <a:t>。预计2021年将在西北地区发展100家加盟店，2023年全国内达到500家加盟店的规模，仅汽修行业就可提供就业岗位1千多人</a:t>
            </a:r>
            <a:endParaRPr lang="zh-CN" dirty="0">
              <a:solidFill>
                <a:schemeClr val="bg1"/>
              </a:solidFill>
              <a:cs typeface="+mn-ea"/>
              <a:sym typeface="+mn-lt"/>
            </a:endParaRPr>
          </a:p>
        </p:txBody>
      </p:sp>
      <p:pic>
        <p:nvPicPr>
          <p:cNvPr id="5" name="图片 32" descr="35721340762999538"/>
          <p:cNvPicPr>
            <a:picLocks noChangeAspect="1"/>
          </p:cNvPicPr>
          <p:nvPr/>
        </p:nvPicPr>
        <p:blipFill>
          <a:blip r:embed="rId1"/>
          <a:stretch>
            <a:fillRect/>
          </a:stretch>
        </p:blipFill>
        <p:spPr>
          <a:xfrm>
            <a:off x="6576695" y="1325245"/>
            <a:ext cx="4184650" cy="2363470"/>
          </a:xfrm>
          <a:prstGeom prst="rect">
            <a:avLst/>
          </a:prstGeom>
          <a:noFill/>
          <a:ln w="9525">
            <a:noFill/>
          </a:ln>
        </p:spPr>
      </p:pic>
      <p:pic>
        <p:nvPicPr>
          <p:cNvPr id="6" name="图片 5"/>
          <p:cNvPicPr>
            <a:picLocks noChangeAspect="1"/>
          </p:cNvPicPr>
          <p:nvPr/>
        </p:nvPicPr>
        <p:blipFill>
          <a:blip r:embed="rId2"/>
          <a:stretch>
            <a:fillRect/>
          </a:stretch>
        </p:blipFill>
        <p:spPr>
          <a:xfrm>
            <a:off x="1176020" y="1325245"/>
            <a:ext cx="4016375" cy="2360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100"/>
                            </p:stCondLst>
                            <p:childTnLst>
                              <p:par>
                                <p:cTn id="13" presetID="9" presetClass="entr" presetSubtype="0" fill="hold" grpId="0" nodeType="afterEffect">
                                  <p:stCondLst>
                                    <p:cond delay="10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par>
                          <p:cTn id="16" fill="hold">
                            <p:stCondLst>
                              <p:cond delay="1700"/>
                            </p:stCondLst>
                            <p:childTnLst>
                              <p:par>
                                <p:cTn id="17" presetID="9" presetClass="entr" presetSubtype="0" fill="hold" grpId="0" nodeType="afterEffect">
                                  <p:stCondLst>
                                    <p:cond delay="100"/>
                                  </p:stCondLst>
                                  <p:childTnLst>
                                    <p:set>
                                      <p:cBhvr>
                                        <p:cTn id="18" dur="1" fill="hold">
                                          <p:stCondLst>
                                            <p:cond delay="0"/>
                                          </p:stCondLst>
                                        </p:cTn>
                                        <p:tgtEl>
                                          <p:spTgt spid="52"/>
                                        </p:tgtEl>
                                        <p:attrNameLst>
                                          <p:attrName>style.visibility</p:attrName>
                                        </p:attrNameLst>
                                      </p:cBhvr>
                                      <p:to>
                                        <p:strVal val="visible"/>
                                      </p:to>
                                    </p:set>
                                    <p:animEffect transition="in" filter="dissolve">
                                      <p:cBhvr>
                                        <p:cTn id="19" dur="500"/>
                                        <p:tgtEl>
                                          <p:spTgt spid="52"/>
                                        </p:tgtEl>
                                      </p:cBhvr>
                                    </p:animEffect>
                                  </p:childTnLst>
                                </p:cTn>
                              </p:par>
                            </p:childTnLst>
                          </p:cTn>
                        </p:par>
                        <p:par>
                          <p:cTn id="20" fill="hold">
                            <p:stCondLst>
                              <p:cond delay="2300"/>
                            </p:stCondLst>
                            <p:childTnLst>
                              <p:par>
                                <p:cTn id="21" presetID="9" presetClass="entr" presetSubtype="0"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dissolve">
                                      <p:cBhvr>
                                        <p:cTn id="23" dur="500"/>
                                        <p:tgtEl>
                                          <p:spTgt spid="53"/>
                                        </p:tgtEl>
                                      </p:cBhvr>
                                    </p:animEffect>
                                  </p:childTnLst>
                                </p:cTn>
                              </p:par>
                            </p:childTnLst>
                          </p:cTn>
                        </p:par>
                        <p:par>
                          <p:cTn id="24" fill="hold">
                            <p:stCondLst>
                              <p:cond delay="2800"/>
                            </p:stCondLst>
                            <p:childTnLst>
                              <p:par>
                                <p:cTn id="25" presetID="9" presetClass="entr" presetSubtype="0" fill="hold" grpId="0" nodeType="afterEffect">
                                  <p:stCondLst>
                                    <p:cond delay="100"/>
                                  </p:stCondLst>
                                  <p:childTnLst>
                                    <p:set>
                                      <p:cBhvr>
                                        <p:cTn id="26" dur="1" fill="hold">
                                          <p:stCondLst>
                                            <p:cond delay="0"/>
                                          </p:stCondLst>
                                        </p:cTn>
                                        <p:tgtEl>
                                          <p:spTgt spid="54"/>
                                        </p:tgtEl>
                                        <p:attrNameLst>
                                          <p:attrName>style.visibility</p:attrName>
                                        </p:attrNameLst>
                                      </p:cBhvr>
                                      <p:to>
                                        <p:strVal val="visible"/>
                                      </p:to>
                                    </p:set>
                                    <p:animEffect transition="in" filter="dissolve">
                                      <p:cBhvr>
                                        <p:cTn id="27" dur="500"/>
                                        <p:tgtEl>
                                          <p:spTgt spid="54"/>
                                        </p:tgtEl>
                                      </p:cBhvr>
                                    </p:animEffect>
                                  </p:childTnLst>
                                </p:cTn>
                              </p:par>
                            </p:childTnLst>
                          </p:cTn>
                        </p:par>
                        <p:par>
                          <p:cTn id="28" fill="hold">
                            <p:stCondLst>
                              <p:cond delay="3400"/>
                            </p:stCondLst>
                            <p:childTnLst>
                              <p:par>
                                <p:cTn id="29" presetID="9" presetClass="entr" presetSubtype="0" fill="hold" grpId="0" nodeType="afterEffect">
                                  <p:stCondLst>
                                    <p:cond delay="100"/>
                                  </p:stCondLst>
                                  <p:childTnLst>
                                    <p:set>
                                      <p:cBhvr>
                                        <p:cTn id="30" dur="1" fill="hold">
                                          <p:stCondLst>
                                            <p:cond delay="0"/>
                                          </p:stCondLst>
                                        </p:cTn>
                                        <p:tgtEl>
                                          <p:spTgt spid="55"/>
                                        </p:tgtEl>
                                        <p:attrNameLst>
                                          <p:attrName>style.visibility</p:attrName>
                                        </p:attrNameLst>
                                      </p:cBhvr>
                                      <p:to>
                                        <p:strVal val="visible"/>
                                      </p:to>
                                    </p:set>
                                    <p:animEffect transition="in" filter="dissolve">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autoUpdateAnimBg="0"/>
      <p:bldP spid="4" grpId="0" bldLvl="0" animBg="1" autoUpdateAnimBg="0"/>
      <p:bldP spid="52" grpId="0" bldLvl="0" animBg="1" autoUpdateAnimBg="0"/>
      <p:bldP spid="54" grpId="0" bldLvl="0" animBg="1" autoUpdateAnimBg="0"/>
      <p:bldP spid="55"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3769360" y="3260725"/>
            <a:ext cx="4760595" cy="706755"/>
          </a:xfrm>
          <a:prstGeom prst="rect">
            <a:avLst/>
          </a:prstGeom>
        </p:spPr>
        <p:txBody>
          <a:bodyPr wrap="none">
            <a:spAutoFit/>
          </a:bodyPr>
          <a:lstStyle/>
          <a:p>
            <a:pPr algn="ctr"/>
            <a:r>
              <a:rPr lang="zh-CN" altLang="en-US" sz="4000" b="1" dirty="0">
                <a:solidFill>
                  <a:schemeClr val="accent2"/>
                </a:solidFill>
                <a:cs typeface="+mn-ea"/>
                <a:sym typeface="+mn-lt"/>
              </a:rPr>
              <a:t>网络货运的政策趋势</a:t>
            </a:r>
            <a:endParaRPr lang="zh-CN" altLang="en-US" sz="4000" b="1" dirty="0">
              <a:solidFill>
                <a:schemeClr val="accent2"/>
              </a:solidFill>
              <a:cs typeface="+mn-ea"/>
              <a:sym typeface="+mn-lt"/>
            </a:endParaRPr>
          </a:p>
        </p:txBody>
      </p:sp>
      <p:sp>
        <p:nvSpPr>
          <p:cNvPr id="2" name="矩形 1"/>
          <p:cNvSpPr/>
          <p:nvPr/>
        </p:nvSpPr>
        <p:spPr>
          <a:xfrm>
            <a:off x="4616900" y="2161301"/>
            <a:ext cx="3065145" cy="706755"/>
          </a:xfrm>
          <a:prstGeom prst="rect">
            <a:avLst/>
          </a:prstGeom>
        </p:spPr>
        <p:txBody>
          <a:bodyPr wrap="none">
            <a:spAutoFit/>
          </a:bodyPr>
          <a:p>
            <a:pPr algn="ctr"/>
            <a:r>
              <a:rPr lang="en-US" altLang="zh-CN" sz="4000" b="1" dirty="0" smtClean="0">
                <a:cs typeface="+mn-ea"/>
                <a:sym typeface="+mn-lt"/>
              </a:rPr>
              <a:t>PART FOUR</a:t>
            </a:r>
            <a:endParaRPr lang="en-US" altLang="zh-CN" sz="4000" b="1" dirty="0" smtClean="0">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41020" y="524510"/>
            <a:ext cx="303276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网络货运政策解读</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1452805" y="3356751"/>
            <a:ext cx="1160799" cy="47804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10" name="文本框 9"/>
          <p:cNvSpPr txBox="1"/>
          <p:nvPr/>
        </p:nvSpPr>
        <p:spPr>
          <a:xfrm>
            <a:off x="1516380" y="3416300"/>
            <a:ext cx="1027430"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2016.09</a:t>
            </a:r>
            <a:endParaRPr lang="en-US" altLang="zh-CN" sz="1400" b="1">
              <a:solidFill>
                <a:schemeClr val="bg1"/>
              </a:solidFill>
              <a:latin typeface="微软雅黑" panose="020B0503020204020204" charset="-122"/>
              <a:ea typeface="微软雅黑" panose="020B0503020204020204" charset="-122"/>
            </a:endParaRPr>
          </a:p>
        </p:txBody>
      </p:sp>
      <p:sp>
        <p:nvSpPr>
          <p:cNvPr id="13" name="圆角矩形 12"/>
          <p:cNvSpPr/>
          <p:nvPr/>
        </p:nvSpPr>
        <p:spPr>
          <a:xfrm>
            <a:off x="3938769" y="3325443"/>
            <a:ext cx="1160799" cy="47804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bg1"/>
              </a:solidFill>
            </a:endParaRPr>
          </a:p>
        </p:txBody>
      </p:sp>
      <p:sp>
        <p:nvSpPr>
          <p:cNvPr id="14" name="文本框 13"/>
          <p:cNvSpPr txBox="1"/>
          <p:nvPr/>
        </p:nvSpPr>
        <p:spPr>
          <a:xfrm>
            <a:off x="4050665" y="3413125"/>
            <a:ext cx="1176655"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2017.08</a:t>
            </a:r>
            <a:endParaRPr lang="en-US" altLang="zh-CN" sz="1400" b="1">
              <a:solidFill>
                <a:schemeClr val="bg1"/>
              </a:solidFill>
              <a:latin typeface="微软雅黑" panose="020B0503020204020204" charset="-122"/>
              <a:ea typeface="微软雅黑" panose="020B0503020204020204" charset="-122"/>
            </a:endParaRPr>
          </a:p>
        </p:txBody>
      </p:sp>
      <p:sp>
        <p:nvSpPr>
          <p:cNvPr id="19" name="圆角矩形 18"/>
          <p:cNvSpPr/>
          <p:nvPr/>
        </p:nvSpPr>
        <p:spPr>
          <a:xfrm>
            <a:off x="6524075" y="3325443"/>
            <a:ext cx="1160799" cy="47804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20" name="文本框 19"/>
          <p:cNvSpPr txBox="1"/>
          <p:nvPr/>
        </p:nvSpPr>
        <p:spPr>
          <a:xfrm>
            <a:off x="6658610" y="3411220"/>
            <a:ext cx="1010285"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2017.12</a:t>
            </a:r>
            <a:endParaRPr lang="en-US" altLang="zh-CN" sz="1400" b="1">
              <a:solidFill>
                <a:schemeClr val="bg1"/>
              </a:solidFill>
              <a:latin typeface="微软雅黑" panose="020B0503020204020204" charset="-122"/>
              <a:ea typeface="微软雅黑" panose="020B0503020204020204" charset="-122"/>
            </a:endParaRPr>
          </a:p>
        </p:txBody>
      </p:sp>
      <p:sp>
        <p:nvSpPr>
          <p:cNvPr id="21" name="圆角矩形 20"/>
          <p:cNvSpPr/>
          <p:nvPr/>
        </p:nvSpPr>
        <p:spPr>
          <a:xfrm>
            <a:off x="9093727" y="3309789"/>
            <a:ext cx="1160799" cy="47804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22" name="文本框 21"/>
          <p:cNvSpPr txBox="1"/>
          <p:nvPr/>
        </p:nvSpPr>
        <p:spPr>
          <a:xfrm>
            <a:off x="9227185" y="3383280"/>
            <a:ext cx="1027430"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2017.12</a:t>
            </a:r>
            <a:endParaRPr lang="en-US" altLang="zh-CN" sz="1400" b="1">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755001" y="1402419"/>
            <a:ext cx="2358324" cy="617220"/>
          </a:xfrm>
          <a:prstGeom prst="rect">
            <a:avLst/>
          </a:prstGeom>
          <a:noFill/>
        </p:spPr>
        <p:txBody>
          <a:bodyPr wrap="square" rtlCol="0">
            <a:spAutoFit/>
          </a:bodyPr>
          <a:p>
            <a:r>
              <a:rPr lang="zh-CN" altLang="en-US" sz="1705" b="1">
                <a:solidFill>
                  <a:srgbClr val="FF0000"/>
                </a:solidFill>
              </a:rPr>
              <a:t>交办运（</a:t>
            </a:r>
            <a:r>
              <a:rPr lang="en-US" altLang="zh-CN" sz="1705" b="1">
                <a:solidFill>
                  <a:srgbClr val="FF0000"/>
                </a:solidFill>
              </a:rPr>
              <a:t>2016</a:t>
            </a:r>
            <a:r>
              <a:rPr lang="zh-CN" altLang="en-US" sz="1705" b="1">
                <a:solidFill>
                  <a:srgbClr val="FF0000"/>
                </a:solidFill>
              </a:rPr>
              <a:t>）</a:t>
            </a:r>
            <a:r>
              <a:rPr lang="en-US" altLang="zh-CN" sz="1705" b="1">
                <a:solidFill>
                  <a:srgbClr val="FF0000"/>
                </a:solidFill>
              </a:rPr>
              <a:t>115</a:t>
            </a:r>
            <a:r>
              <a:rPr lang="zh-CN" altLang="en-US" sz="1705" b="1">
                <a:solidFill>
                  <a:srgbClr val="FF0000"/>
                </a:solidFill>
              </a:rPr>
              <a:t>号</a:t>
            </a:r>
            <a:endParaRPr lang="zh-CN" altLang="en-US" sz="1705" b="1">
              <a:solidFill>
                <a:srgbClr val="FF0000"/>
              </a:solidFill>
            </a:endParaRPr>
          </a:p>
        </p:txBody>
      </p:sp>
      <p:sp>
        <p:nvSpPr>
          <p:cNvPr id="27" name="文本框 26"/>
          <p:cNvSpPr txBox="1"/>
          <p:nvPr/>
        </p:nvSpPr>
        <p:spPr>
          <a:xfrm>
            <a:off x="762828" y="2086977"/>
            <a:ext cx="2237307" cy="791210"/>
          </a:xfrm>
          <a:prstGeom prst="rect">
            <a:avLst/>
          </a:prstGeom>
          <a:noFill/>
        </p:spPr>
        <p:txBody>
          <a:bodyPr wrap="square" rtlCol="0">
            <a:spAutoFit/>
          </a:bodyPr>
          <a:p>
            <a:r>
              <a:rPr lang="zh-CN" altLang="en-US" sz="1515"/>
              <a:t>加快无车承运物流创新发展，全国范围内开展试点</a:t>
            </a:r>
            <a:endParaRPr lang="zh-CN" altLang="en-US" sz="1515"/>
          </a:p>
        </p:txBody>
      </p:sp>
      <p:cxnSp>
        <p:nvCxnSpPr>
          <p:cNvPr id="28" name="直接箭头连接符 27"/>
          <p:cNvCxnSpPr/>
          <p:nvPr/>
        </p:nvCxnSpPr>
        <p:spPr>
          <a:xfrm>
            <a:off x="5115221" y="3557844"/>
            <a:ext cx="1388383" cy="6021"/>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7684873" y="3542190"/>
            <a:ext cx="1388383" cy="6021"/>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2582296" y="3610224"/>
            <a:ext cx="1388383" cy="6021"/>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 name="圆角矩形 31"/>
          <p:cNvSpPr/>
          <p:nvPr/>
        </p:nvSpPr>
        <p:spPr>
          <a:xfrm>
            <a:off x="1437151" y="4429647"/>
            <a:ext cx="1160799" cy="47804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33" name="文本框 32"/>
          <p:cNvSpPr txBox="1"/>
          <p:nvPr/>
        </p:nvSpPr>
        <p:spPr>
          <a:xfrm>
            <a:off x="1570990" y="4503420"/>
            <a:ext cx="972820"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2019.12</a:t>
            </a:r>
            <a:endParaRPr lang="en-US" altLang="zh-CN" sz="1400" b="1">
              <a:solidFill>
                <a:schemeClr val="bg1"/>
              </a:solidFill>
              <a:latin typeface="微软雅黑" panose="020B0503020204020204" charset="-122"/>
              <a:ea typeface="微软雅黑" panose="020B0503020204020204" charset="-122"/>
            </a:endParaRPr>
          </a:p>
        </p:txBody>
      </p:sp>
      <p:sp>
        <p:nvSpPr>
          <p:cNvPr id="34" name="圆角矩形 33"/>
          <p:cNvSpPr/>
          <p:nvPr/>
        </p:nvSpPr>
        <p:spPr>
          <a:xfrm>
            <a:off x="3923115" y="4398339"/>
            <a:ext cx="1160799" cy="47804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35" name="文本框 34"/>
          <p:cNvSpPr txBox="1"/>
          <p:nvPr/>
        </p:nvSpPr>
        <p:spPr>
          <a:xfrm>
            <a:off x="4057015" y="4471670"/>
            <a:ext cx="1026160" cy="306705"/>
          </a:xfrm>
          <a:prstGeom prst="rect">
            <a:avLst/>
          </a:prstGeom>
          <a:solidFill>
            <a:srgbClr val="00B0F0"/>
          </a:solid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2019.09</a:t>
            </a:r>
            <a:endParaRPr lang="en-US" altLang="zh-CN" sz="1400" b="1">
              <a:solidFill>
                <a:schemeClr val="bg1"/>
              </a:solidFill>
              <a:latin typeface="微软雅黑" panose="020B0503020204020204" charset="-122"/>
              <a:ea typeface="微软雅黑" panose="020B0503020204020204" charset="-122"/>
            </a:endParaRPr>
          </a:p>
        </p:txBody>
      </p:sp>
      <p:sp>
        <p:nvSpPr>
          <p:cNvPr id="36" name="圆角矩形 35"/>
          <p:cNvSpPr/>
          <p:nvPr/>
        </p:nvSpPr>
        <p:spPr>
          <a:xfrm>
            <a:off x="6508421" y="4398339"/>
            <a:ext cx="1160799" cy="47804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37" name="文本框 36"/>
          <p:cNvSpPr txBox="1"/>
          <p:nvPr/>
        </p:nvSpPr>
        <p:spPr>
          <a:xfrm>
            <a:off x="6642100" y="4471670"/>
            <a:ext cx="1026160" cy="306705"/>
          </a:xfrm>
          <a:prstGeom prst="rect">
            <a:avLst/>
          </a:prstGeom>
          <a:no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2019.03</a:t>
            </a:r>
            <a:endParaRPr lang="en-US" altLang="zh-CN" sz="1400" b="1">
              <a:solidFill>
                <a:schemeClr val="bg1"/>
              </a:solidFill>
              <a:latin typeface="微软雅黑" panose="020B0503020204020204" charset="-122"/>
              <a:ea typeface="微软雅黑" panose="020B0503020204020204" charset="-122"/>
            </a:endParaRPr>
          </a:p>
        </p:txBody>
      </p:sp>
      <p:sp>
        <p:nvSpPr>
          <p:cNvPr id="38" name="圆角矩形 37"/>
          <p:cNvSpPr/>
          <p:nvPr/>
        </p:nvSpPr>
        <p:spPr>
          <a:xfrm>
            <a:off x="9078073" y="4382685"/>
            <a:ext cx="1160799" cy="47804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p>
        </p:txBody>
      </p:sp>
      <p:sp>
        <p:nvSpPr>
          <p:cNvPr id="39" name="文本框 38"/>
          <p:cNvSpPr txBox="1"/>
          <p:nvPr/>
        </p:nvSpPr>
        <p:spPr>
          <a:xfrm>
            <a:off x="9229090" y="4460875"/>
            <a:ext cx="1009015" cy="306705"/>
          </a:xfrm>
          <a:prstGeom prst="rect">
            <a:avLst/>
          </a:prstGeom>
          <a:solidFill>
            <a:srgbClr val="00B0F0"/>
          </a:solidFill>
        </p:spPr>
        <p:txBody>
          <a:bodyPr wrap="square" rtlCol="0">
            <a:spAutoFit/>
          </a:bodyPr>
          <a:p>
            <a:r>
              <a:rPr lang="en-US" altLang="zh-CN" sz="1400" b="1">
                <a:solidFill>
                  <a:schemeClr val="bg1"/>
                </a:solidFill>
                <a:latin typeface="微软雅黑" panose="020B0503020204020204" charset="-122"/>
                <a:ea typeface="微软雅黑" panose="020B0503020204020204" charset="-122"/>
              </a:rPr>
              <a:t>2018.04</a:t>
            </a:r>
            <a:endParaRPr lang="en-US" altLang="zh-CN" sz="1400" b="1">
              <a:solidFill>
                <a:schemeClr val="bg1"/>
              </a:solidFill>
              <a:latin typeface="微软雅黑" panose="020B0503020204020204" charset="-122"/>
              <a:ea typeface="微软雅黑" panose="020B0503020204020204" charset="-122"/>
            </a:endParaRPr>
          </a:p>
        </p:txBody>
      </p:sp>
      <p:cxnSp>
        <p:nvCxnSpPr>
          <p:cNvPr id="42" name="直接箭头连接符 41"/>
          <p:cNvCxnSpPr/>
          <p:nvPr/>
        </p:nvCxnSpPr>
        <p:spPr>
          <a:xfrm flipH="1">
            <a:off x="2613604" y="4656629"/>
            <a:ext cx="129747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324653" y="1386765"/>
            <a:ext cx="2358324" cy="617220"/>
          </a:xfrm>
          <a:prstGeom prst="rect">
            <a:avLst/>
          </a:prstGeom>
          <a:noFill/>
        </p:spPr>
        <p:txBody>
          <a:bodyPr wrap="square" rtlCol="0">
            <a:spAutoFit/>
          </a:bodyPr>
          <a:p>
            <a:r>
              <a:rPr lang="zh-CN" altLang="en-US" sz="1705" b="1">
                <a:solidFill>
                  <a:srgbClr val="FF0000"/>
                </a:solidFill>
              </a:rPr>
              <a:t>国家税务总局公告</a:t>
            </a:r>
            <a:r>
              <a:rPr lang="en-US" altLang="zh-CN" sz="1705" b="1">
                <a:solidFill>
                  <a:srgbClr val="FF0000"/>
                </a:solidFill>
              </a:rPr>
              <a:t>2017</a:t>
            </a:r>
            <a:r>
              <a:rPr lang="zh-CN" altLang="en-US" sz="1705" b="1">
                <a:solidFill>
                  <a:srgbClr val="FF0000"/>
                </a:solidFill>
              </a:rPr>
              <a:t>年第</a:t>
            </a:r>
            <a:r>
              <a:rPr lang="en-US" altLang="zh-CN" sz="1705" b="1">
                <a:solidFill>
                  <a:srgbClr val="FF0000"/>
                </a:solidFill>
              </a:rPr>
              <a:t>30</a:t>
            </a:r>
            <a:r>
              <a:rPr lang="zh-CN" altLang="en-US" sz="1705" b="1">
                <a:solidFill>
                  <a:srgbClr val="FF0000"/>
                </a:solidFill>
              </a:rPr>
              <a:t>号</a:t>
            </a:r>
            <a:endParaRPr lang="zh-CN" altLang="en-US" sz="1705" b="1">
              <a:solidFill>
                <a:srgbClr val="FF0000"/>
              </a:solidFill>
            </a:endParaRPr>
          </a:p>
        </p:txBody>
      </p:sp>
      <p:sp>
        <p:nvSpPr>
          <p:cNvPr id="45" name="文本框 44"/>
          <p:cNvSpPr txBox="1"/>
          <p:nvPr/>
        </p:nvSpPr>
        <p:spPr>
          <a:xfrm>
            <a:off x="3332480" y="2069507"/>
            <a:ext cx="2237307" cy="1024890"/>
          </a:xfrm>
          <a:prstGeom prst="rect">
            <a:avLst/>
          </a:prstGeom>
          <a:noFill/>
        </p:spPr>
        <p:txBody>
          <a:bodyPr wrap="square" rtlCol="0">
            <a:spAutoFit/>
          </a:bodyPr>
          <a:p>
            <a:r>
              <a:rPr lang="zh-CN" altLang="en-US" sz="1515"/>
              <a:t>成品油和道路、桥、闸通行费，应用于纳税人委托实际承运人完成的运输服务</a:t>
            </a:r>
            <a:endParaRPr lang="zh-CN" altLang="en-US" sz="1515"/>
          </a:p>
        </p:txBody>
      </p:sp>
      <p:sp>
        <p:nvSpPr>
          <p:cNvPr id="46" name="文本框 45"/>
          <p:cNvSpPr txBox="1"/>
          <p:nvPr/>
        </p:nvSpPr>
        <p:spPr>
          <a:xfrm>
            <a:off x="5962340" y="1371111"/>
            <a:ext cx="2358324" cy="617220"/>
          </a:xfrm>
          <a:prstGeom prst="rect">
            <a:avLst/>
          </a:prstGeom>
          <a:noFill/>
        </p:spPr>
        <p:txBody>
          <a:bodyPr wrap="square" rtlCol="0">
            <a:spAutoFit/>
          </a:bodyPr>
          <a:p>
            <a:r>
              <a:rPr lang="zh-CN" altLang="en-US" sz="1705" b="1">
                <a:solidFill>
                  <a:srgbClr val="FF0000"/>
                </a:solidFill>
              </a:rPr>
              <a:t>国家税务总局公告</a:t>
            </a:r>
            <a:r>
              <a:rPr lang="en-US" altLang="zh-CN" sz="1705" b="1">
                <a:solidFill>
                  <a:srgbClr val="FF0000"/>
                </a:solidFill>
              </a:rPr>
              <a:t>2017</a:t>
            </a:r>
            <a:r>
              <a:rPr lang="zh-CN" altLang="en-US" sz="1705" b="1">
                <a:solidFill>
                  <a:srgbClr val="FF0000"/>
                </a:solidFill>
              </a:rPr>
              <a:t>年第</a:t>
            </a:r>
            <a:r>
              <a:rPr lang="en-US" altLang="zh-CN" sz="1705" b="1">
                <a:solidFill>
                  <a:srgbClr val="FF0000"/>
                </a:solidFill>
              </a:rPr>
              <a:t>55</a:t>
            </a:r>
            <a:r>
              <a:rPr lang="zh-CN" altLang="en-US" sz="1705" b="1">
                <a:solidFill>
                  <a:srgbClr val="FF0000"/>
                </a:solidFill>
              </a:rPr>
              <a:t>号</a:t>
            </a:r>
            <a:endParaRPr lang="zh-CN" altLang="en-US" sz="1705" b="1">
              <a:solidFill>
                <a:srgbClr val="FF0000"/>
              </a:solidFill>
            </a:endParaRPr>
          </a:p>
        </p:txBody>
      </p:sp>
      <p:sp>
        <p:nvSpPr>
          <p:cNvPr id="47" name="文本框 46"/>
          <p:cNvSpPr txBox="1"/>
          <p:nvPr/>
        </p:nvSpPr>
        <p:spPr>
          <a:xfrm>
            <a:off x="5970167" y="2055669"/>
            <a:ext cx="2237307" cy="791210"/>
          </a:xfrm>
          <a:prstGeom prst="rect">
            <a:avLst/>
          </a:prstGeom>
          <a:noFill/>
        </p:spPr>
        <p:txBody>
          <a:bodyPr wrap="square" rtlCol="0">
            <a:spAutoFit/>
          </a:bodyPr>
          <a:p>
            <a:r>
              <a:rPr lang="zh-CN" altLang="en-US" sz="1515"/>
              <a:t>货物运输业小规模纳税人申请代开增值税专用发票管理办法</a:t>
            </a:r>
            <a:endParaRPr lang="zh-CN" altLang="en-US" sz="1515"/>
          </a:p>
        </p:txBody>
      </p:sp>
      <p:sp>
        <p:nvSpPr>
          <p:cNvPr id="48" name="文本框 47"/>
          <p:cNvSpPr txBox="1"/>
          <p:nvPr/>
        </p:nvSpPr>
        <p:spPr>
          <a:xfrm>
            <a:off x="8531992" y="1355457"/>
            <a:ext cx="2358324" cy="617220"/>
          </a:xfrm>
          <a:prstGeom prst="rect">
            <a:avLst/>
          </a:prstGeom>
          <a:noFill/>
        </p:spPr>
        <p:txBody>
          <a:bodyPr wrap="square" rtlCol="0">
            <a:spAutoFit/>
          </a:bodyPr>
          <a:p>
            <a:r>
              <a:rPr lang="zh-CN" altLang="en-US" sz="1705" b="1">
                <a:solidFill>
                  <a:srgbClr val="FF0000"/>
                </a:solidFill>
              </a:rPr>
              <a:t>税总函（</a:t>
            </a:r>
            <a:r>
              <a:rPr lang="en-US" altLang="zh-CN" sz="1705" b="1">
                <a:solidFill>
                  <a:srgbClr val="FF0000"/>
                </a:solidFill>
              </a:rPr>
              <a:t>2017</a:t>
            </a:r>
            <a:r>
              <a:rPr lang="zh-CN" altLang="en-US" sz="1705" b="1">
                <a:solidFill>
                  <a:srgbClr val="FF0000"/>
                </a:solidFill>
              </a:rPr>
              <a:t>）</a:t>
            </a:r>
            <a:r>
              <a:rPr lang="en-US" altLang="zh-CN" sz="1705" b="1">
                <a:solidFill>
                  <a:srgbClr val="FF0000"/>
                </a:solidFill>
              </a:rPr>
              <a:t>579</a:t>
            </a:r>
            <a:r>
              <a:rPr lang="zh-CN" altLang="en-US" sz="1705" b="1">
                <a:solidFill>
                  <a:srgbClr val="FF0000"/>
                </a:solidFill>
              </a:rPr>
              <a:t>号</a:t>
            </a:r>
            <a:endParaRPr lang="zh-CN" altLang="en-US" sz="1705" b="1">
              <a:solidFill>
                <a:srgbClr val="FF0000"/>
              </a:solidFill>
            </a:endParaRPr>
          </a:p>
        </p:txBody>
      </p:sp>
      <p:sp>
        <p:nvSpPr>
          <p:cNvPr id="49" name="文本框 48"/>
          <p:cNvSpPr txBox="1"/>
          <p:nvPr/>
        </p:nvSpPr>
        <p:spPr>
          <a:xfrm>
            <a:off x="8539819" y="2040015"/>
            <a:ext cx="2237307" cy="558165"/>
          </a:xfrm>
          <a:prstGeom prst="rect">
            <a:avLst/>
          </a:prstGeom>
          <a:noFill/>
        </p:spPr>
        <p:txBody>
          <a:bodyPr wrap="square" rtlCol="0">
            <a:spAutoFit/>
          </a:bodyPr>
          <a:p>
            <a:r>
              <a:rPr lang="zh-CN" altLang="en-US" sz="1515"/>
              <a:t>互联网物流平台企业代开增值税专用发票试点</a:t>
            </a:r>
            <a:endParaRPr lang="zh-CN" altLang="en-US" sz="1515"/>
          </a:p>
        </p:txBody>
      </p:sp>
      <p:cxnSp>
        <p:nvCxnSpPr>
          <p:cNvPr id="50" name="直接箭头连接符 49"/>
          <p:cNvCxnSpPr/>
          <p:nvPr/>
        </p:nvCxnSpPr>
        <p:spPr>
          <a:xfrm flipH="1">
            <a:off x="5115221" y="4640975"/>
            <a:ext cx="129747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H="1">
            <a:off x="7700527" y="4640975"/>
            <a:ext cx="129747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807381" y="5196689"/>
            <a:ext cx="2358324" cy="617220"/>
          </a:xfrm>
          <a:prstGeom prst="rect">
            <a:avLst/>
          </a:prstGeom>
          <a:noFill/>
        </p:spPr>
        <p:txBody>
          <a:bodyPr wrap="square" rtlCol="0">
            <a:spAutoFit/>
          </a:bodyPr>
          <a:p>
            <a:r>
              <a:rPr lang="zh-CN" altLang="en-US" sz="1705" b="1">
                <a:solidFill>
                  <a:srgbClr val="FF0000"/>
                </a:solidFill>
              </a:rPr>
              <a:t>交办运（</a:t>
            </a:r>
            <a:r>
              <a:rPr lang="en-US" altLang="zh-CN" sz="1705" b="1">
                <a:solidFill>
                  <a:srgbClr val="FF0000"/>
                </a:solidFill>
              </a:rPr>
              <a:t>2019</a:t>
            </a:r>
            <a:r>
              <a:rPr lang="zh-CN" altLang="en-US" sz="1705" b="1">
                <a:solidFill>
                  <a:srgbClr val="FF0000"/>
                </a:solidFill>
              </a:rPr>
              <a:t>）</a:t>
            </a:r>
            <a:r>
              <a:rPr lang="en-US" altLang="zh-CN" sz="1705" b="1">
                <a:solidFill>
                  <a:srgbClr val="FF0000"/>
                </a:solidFill>
              </a:rPr>
              <a:t>405</a:t>
            </a:r>
            <a:r>
              <a:rPr lang="zh-CN" altLang="en-US" sz="1705" b="1">
                <a:solidFill>
                  <a:srgbClr val="FF0000"/>
                </a:solidFill>
              </a:rPr>
              <a:t>号</a:t>
            </a:r>
            <a:endParaRPr lang="zh-CN" altLang="en-US" sz="1705" b="1">
              <a:solidFill>
                <a:srgbClr val="FF0000"/>
              </a:solidFill>
            </a:endParaRPr>
          </a:p>
        </p:txBody>
      </p:sp>
      <p:sp>
        <p:nvSpPr>
          <p:cNvPr id="53" name="文本框 52"/>
          <p:cNvSpPr txBox="1"/>
          <p:nvPr/>
        </p:nvSpPr>
        <p:spPr>
          <a:xfrm>
            <a:off x="815208" y="5813213"/>
            <a:ext cx="2237307" cy="791210"/>
          </a:xfrm>
          <a:prstGeom prst="rect">
            <a:avLst/>
          </a:prstGeom>
          <a:noFill/>
        </p:spPr>
        <p:txBody>
          <a:bodyPr wrap="square" rtlCol="0">
            <a:spAutoFit/>
          </a:bodyPr>
          <a:p>
            <a:r>
              <a:rPr lang="zh-CN" altLang="en-US" sz="1515"/>
              <a:t>开展网络平台道路货物运输企业代开增值税专用发票试点工作</a:t>
            </a:r>
            <a:endParaRPr lang="zh-CN" altLang="en-US" sz="1515"/>
          </a:p>
        </p:txBody>
      </p:sp>
      <p:sp>
        <p:nvSpPr>
          <p:cNvPr id="54" name="文本框 53"/>
          <p:cNvSpPr txBox="1"/>
          <p:nvPr/>
        </p:nvSpPr>
        <p:spPr>
          <a:xfrm>
            <a:off x="3377033" y="5181036"/>
            <a:ext cx="2358324" cy="617220"/>
          </a:xfrm>
          <a:prstGeom prst="rect">
            <a:avLst/>
          </a:prstGeom>
          <a:noFill/>
        </p:spPr>
        <p:txBody>
          <a:bodyPr wrap="square" rtlCol="0">
            <a:spAutoFit/>
          </a:bodyPr>
          <a:p>
            <a:r>
              <a:rPr lang="zh-CN" altLang="en-US" sz="1705" b="1">
                <a:solidFill>
                  <a:srgbClr val="FF0000"/>
                </a:solidFill>
              </a:rPr>
              <a:t>网络平台道路货物运输经营管理暂行办法</a:t>
            </a:r>
            <a:endParaRPr lang="zh-CN" altLang="en-US" sz="1705" b="1">
              <a:solidFill>
                <a:srgbClr val="FF0000"/>
              </a:solidFill>
            </a:endParaRPr>
          </a:p>
        </p:txBody>
      </p:sp>
      <p:sp>
        <p:nvSpPr>
          <p:cNvPr id="55" name="文本框 54"/>
          <p:cNvSpPr txBox="1"/>
          <p:nvPr/>
        </p:nvSpPr>
        <p:spPr>
          <a:xfrm>
            <a:off x="3384860" y="5797559"/>
            <a:ext cx="2237307" cy="1024890"/>
          </a:xfrm>
          <a:prstGeom prst="rect">
            <a:avLst/>
          </a:prstGeom>
          <a:noFill/>
        </p:spPr>
        <p:txBody>
          <a:bodyPr wrap="square" rtlCol="0">
            <a:spAutoFit/>
          </a:bodyPr>
          <a:p>
            <a:r>
              <a:rPr lang="zh-CN" altLang="en-US" sz="1515"/>
              <a:t>无车承运更名为网络货运经营者，</a:t>
            </a:r>
            <a:r>
              <a:rPr lang="en-US" altLang="zh-CN" sz="1515"/>
              <a:t>2020</a:t>
            </a:r>
            <a:r>
              <a:rPr lang="zh-CN" altLang="en-US" sz="1515"/>
              <a:t>年</a:t>
            </a:r>
            <a:r>
              <a:rPr lang="en-US" altLang="zh-CN" sz="1515"/>
              <a:t>1</a:t>
            </a:r>
            <a:r>
              <a:rPr lang="zh-CN" altLang="en-US" sz="1515"/>
              <a:t>月全面放开，符合条件者即可申请</a:t>
            </a:r>
            <a:endParaRPr lang="zh-CN" altLang="en-US" sz="1515"/>
          </a:p>
        </p:txBody>
      </p:sp>
      <p:sp>
        <p:nvSpPr>
          <p:cNvPr id="56" name="文本框 55"/>
          <p:cNvSpPr txBox="1"/>
          <p:nvPr/>
        </p:nvSpPr>
        <p:spPr>
          <a:xfrm>
            <a:off x="6082754" y="5165382"/>
            <a:ext cx="2358324" cy="617220"/>
          </a:xfrm>
          <a:prstGeom prst="rect">
            <a:avLst/>
          </a:prstGeom>
          <a:noFill/>
        </p:spPr>
        <p:txBody>
          <a:bodyPr wrap="square" rtlCol="0">
            <a:spAutoFit/>
          </a:bodyPr>
          <a:p>
            <a:r>
              <a:rPr lang="zh-CN" altLang="en-US" sz="1705" b="1">
                <a:solidFill>
                  <a:srgbClr val="FF0000"/>
                </a:solidFill>
              </a:rPr>
              <a:t>关于深化增值税改革有关政策的公告</a:t>
            </a:r>
            <a:endParaRPr lang="zh-CN" altLang="en-US" sz="1705" b="1">
              <a:solidFill>
                <a:srgbClr val="FF0000"/>
              </a:solidFill>
            </a:endParaRPr>
          </a:p>
        </p:txBody>
      </p:sp>
      <p:sp>
        <p:nvSpPr>
          <p:cNvPr id="57" name="文本框 56"/>
          <p:cNvSpPr txBox="1"/>
          <p:nvPr/>
        </p:nvSpPr>
        <p:spPr>
          <a:xfrm>
            <a:off x="6090581" y="5781905"/>
            <a:ext cx="2237307" cy="1024890"/>
          </a:xfrm>
          <a:prstGeom prst="rect">
            <a:avLst/>
          </a:prstGeom>
          <a:noFill/>
        </p:spPr>
        <p:txBody>
          <a:bodyPr wrap="square" rtlCol="0">
            <a:spAutoFit/>
          </a:bodyPr>
          <a:p>
            <a:r>
              <a:rPr lang="zh-CN" altLang="en-US" sz="1515"/>
              <a:t>原适用</a:t>
            </a:r>
            <a:r>
              <a:rPr lang="en-US" altLang="zh-CN" sz="1515"/>
              <a:t>16%</a:t>
            </a:r>
            <a:r>
              <a:rPr lang="zh-CN" altLang="en-US" sz="1515"/>
              <a:t>税率的，税率调整为</a:t>
            </a:r>
            <a:r>
              <a:rPr lang="en-US" altLang="zh-CN" sz="1515"/>
              <a:t>13%</a:t>
            </a:r>
            <a:r>
              <a:rPr lang="zh-CN" altLang="en-US" sz="1515"/>
              <a:t>；原适用</a:t>
            </a:r>
            <a:r>
              <a:rPr lang="en-US" altLang="zh-CN" sz="1515"/>
              <a:t>10%</a:t>
            </a:r>
            <a:r>
              <a:rPr lang="zh-CN" altLang="en-US" sz="1515"/>
              <a:t>税率的，税率调整为</a:t>
            </a:r>
            <a:r>
              <a:rPr lang="en-US" altLang="zh-CN" sz="1515"/>
              <a:t>9%</a:t>
            </a:r>
            <a:endParaRPr lang="en-US" altLang="zh-CN" sz="1515"/>
          </a:p>
        </p:txBody>
      </p:sp>
      <p:sp>
        <p:nvSpPr>
          <p:cNvPr id="58" name="文本框 57"/>
          <p:cNvSpPr txBox="1"/>
          <p:nvPr/>
        </p:nvSpPr>
        <p:spPr>
          <a:xfrm>
            <a:off x="8788475" y="5149728"/>
            <a:ext cx="2358324" cy="354330"/>
          </a:xfrm>
          <a:prstGeom prst="rect">
            <a:avLst/>
          </a:prstGeom>
          <a:noFill/>
        </p:spPr>
        <p:txBody>
          <a:bodyPr wrap="square" rtlCol="0">
            <a:spAutoFit/>
          </a:bodyPr>
          <a:p>
            <a:r>
              <a:rPr lang="zh-CN" altLang="en-US" sz="1705" b="1">
                <a:solidFill>
                  <a:srgbClr val="FF0000"/>
                </a:solidFill>
              </a:rPr>
              <a:t>财税【</a:t>
            </a:r>
            <a:r>
              <a:rPr lang="en-US" altLang="zh-CN" sz="1705" b="1">
                <a:solidFill>
                  <a:srgbClr val="FF0000"/>
                </a:solidFill>
              </a:rPr>
              <a:t>2018</a:t>
            </a:r>
            <a:r>
              <a:rPr lang="zh-CN" altLang="en-US" sz="1705" b="1">
                <a:solidFill>
                  <a:srgbClr val="FF0000"/>
                </a:solidFill>
              </a:rPr>
              <a:t>】</a:t>
            </a:r>
            <a:r>
              <a:rPr lang="en-US" altLang="zh-CN" sz="1705" b="1">
                <a:solidFill>
                  <a:srgbClr val="FF0000"/>
                </a:solidFill>
              </a:rPr>
              <a:t>32</a:t>
            </a:r>
            <a:r>
              <a:rPr lang="zh-CN" altLang="en-US" sz="1705" b="1">
                <a:solidFill>
                  <a:srgbClr val="FF0000"/>
                </a:solidFill>
              </a:rPr>
              <a:t>号</a:t>
            </a:r>
            <a:endParaRPr lang="zh-CN" altLang="en-US" sz="1705" b="1">
              <a:solidFill>
                <a:srgbClr val="FF0000"/>
              </a:solidFill>
            </a:endParaRPr>
          </a:p>
        </p:txBody>
      </p:sp>
      <p:sp>
        <p:nvSpPr>
          <p:cNvPr id="59" name="文本框 58"/>
          <p:cNvSpPr txBox="1"/>
          <p:nvPr/>
        </p:nvSpPr>
        <p:spPr>
          <a:xfrm>
            <a:off x="8796302" y="5766252"/>
            <a:ext cx="2237307" cy="558165"/>
          </a:xfrm>
          <a:prstGeom prst="rect">
            <a:avLst/>
          </a:prstGeom>
          <a:noFill/>
        </p:spPr>
        <p:txBody>
          <a:bodyPr wrap="square" rtlCol="0">
            <a:spAutoFit/>
          </a:bodyPr>
          <a:p>
            <a:r>
              <a:rPr lang="zh-CN" altLang="en-US" sz="1515"/>
              <a:t>交通运输业增值税由</a:t>
            </a:r>
            <a:r>
              <a:rPr lang="en-US" altLang="zh-CN" sz="1515"/>
              <a:t>11%</a:t>
            </a:r>
            <a:r>
              <a:rPr lang="zh-CN" altLang="en-US" sz="1515"/>
              <a:t>降为</a:t>
            </a:r>
            <a:r>
              <a:rPr lang="en-US" altLang="zh-CN" sz="1515"/>
              <a:t>10%</a:t>
            </a:r>
            <a:endParaRPr lang="en-US" altLang="zh-CN" sz="1515"/>
          </a:p>
        </p:txBody>
      </p:sp>
      <p:cxnSp>
        <p:nvCxnSpPr>
          <p:cNvPr id="60" name="直接箭头连接符 59"/>
          <p:cNvCxnSpPr>
            <a:stCxn id="21" idx="2"/>
          </p:cNvCxnSpPr>
          <p:nvPr/>
        </p:nvCxnSpPr>
        <p:spPr>
          <a:xfrm>
            <a:off x="9674126" y="3787836"/>
            <a:ext cx="602" cy="591237"/>
          </a:xfrm>
          <a:prstGeom prst="straightConnector1">
            <a:avLst/>
          </a:prstGeom>
          <a:ln>
            <a:solidFill>
              <a:srgbClr val="C16B08"/>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Left)">
                                      <p:cBhvr>
                                        <p:cTn id="27" dur="500"/>
                                        <p:tgtEl>
                                          <p:spTgt spid="13"/>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strips(down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8" presetClass="entr" presetSubtype="12"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strips(downLeft)">
                                      <p:cBhvr>
                                        <p:cTn id="45" dur="500"/>
                                        <p:tgtEl>
                                          <p:spTgt spid="19"/>
                                        </p:tgtEl>
                                      </p:cBhvr>
                                    </p:animEffect>
                                  </p:childTnLst>
                                </p:cTn>
                              </p:par>
                              <p:par>
                                <p:cTn id="46" presetID="18" presetClass="entr" presetSubtype="12"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strips(downLeft)">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8" presetClass="entr" presetSubtype="12"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strips(downLeft)">
                                      <p:cBhvr>
                                        <p:cTn id="63" dur="500"/>
                                        <p:tgtEl>
                                          <p:spTgt spid="21"/>
                                        </p:tgtEl>
                                      </p:cBhvr>
                                    </p:animEffect>
                                  </p:childTnLst>
                                </p:cTn>
                              </p:par>
                              <p:par>
                                <p:cTn id="64" presetID="18" presetClass="entr" presetSubtype="12"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strips(downLeft)">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8" presetClass="entr" presetSubtype="12" fill="hold" grpId="0" nodeType="click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strips(downLeft)">
                                      <p:cBhvr>
                                        <p:cTn id="81" dur="500"/>
                                        <p:tgtEl>
                                          <p:spTgt spid="38"/>
                                        </p:tgtEl>
                                      </p:cBhvr>
                                    </p:animEffect>
                                  </p:childTnLst>
                                </p:cTn>
                              </p:par>
                              <p:par>
                                <p:cTn id="82" presetID="18" presetClass="entr" presetSubtype="12"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trips(downLeft)">
                                      <p:cBhvr>
                                        <p:cTn id="84" dur="500"/>
                                        <p:tgtEl>
                                          <p:spTgt spid="39"/>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8" presetClass="entr" presetSubtype="12"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strips(downLeft)">
                                      <p:cBhvr>
                                        <p:cTn id="99" dur="500"/>
                                        <p:tgtEl>
                                          <p:spTgt spid="36"/>
                                        </p:tgtEl>
                                      </p:cBhvr>
                                    </p:animEffect>
                                  </p:childTnLst>
                                </p:cTn>
                              </p:par>
                              <p:par>
                                <p:cTn id="100" presetID="18" presetClass="entr" presetSubtype="12" fill="hold" grpId="0" nodeType="with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strips(downLeft)">
                                      <p:cBhvr>
                                        <p:cTn id="102" dur="500"/>
                                        <p:tgtEl>
                                          <p:spTgt spid="37"/>
                                        </p:tgtEl>
                                      </p:cBhvr>
                                    </p:animEffec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5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8" presetClass="entr" presetSubtype="12" fill="hold" grpId="0" nodeType="clickEffect">
                                  <p:stCondLst>
                                    <p:cond delay="0"/>
                                  </p:stCondLst>
                                  <p:childTnLst>
                                    <p:set>
                                      <p:cBhvr>
                                        <p:cTn id="116" dur="1" fill="hold">
                                          <p:stCondLst>
                                            <p:cond delay="0"/>
                                          </p:stCondLst>
                                        </p:cTn>
                                        <p:tgtEl>
                                          <p:spTgt spid="34"/>
                                        </p:tgtEl>
                                        <p:attrNameLst>
                                          <p:attrName>style.visibility</p:attrName>
                                        </p:attrNameLst>
                                      </p:cBhvr>
                                      <p:to>
                                        <p:strVal val="visible"/>
                                      </p:to>
                                    </p:set>
                                    <p:animEffect transition="in" filter="strips(downLeft)">
                                      <p:cBhvr>
                                        <p:cTn id="117" dur="500"/>
                                        <p:tgtEl>
                                          <p:spTgt spid="34"/>
                                        </p:tgtEl>
                                      </p:cBhvr>
                                    </p:animEffect>
                                  </p:childTnLst>
                                </p:cTn>
                              </p:par>
                              <p:par>
                                <p:cTn id="118" presetID="18" presetClass="entr" presetSubtype="12" fill="hold" grpId="0" nodeType="with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strips(downLeft)">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5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55"/>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42"/>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8" presetClass="entr" presetSubtype="12" fill="hold" grpId="0" nodeType="clickEffect">
                                  <p:stCondLst>
                                    <p:cond delay="0"/>
                                  </p:stCondLst>
                                  <p:childTnLst>
                                    <p:set>
                                      <p:cBhvr>
                                        <p:cTn id="134" dur="1" fill="hold">
                                          <p:stCondLst>
                                            <p:cond delay="0"/>
                                          </p:stCondLst>
                                        </p:cTn>
                                        <p:tgtEl>
                                          <p:spTgt spid="32"/>
                                        </p:tgtEl>
                                        <p:attrNameLst>
                                          <p:attrName>style.visibility</p:attrName>
                                        </p:attrNameLst>
                                      </p:cBhvr>
                                      <p:to>
                                        <p:strVal val="visible"/>
                                      </p:to>
                                    </p:set>
                                    <p:animEffect transition="in" filter="strips(downLeft)">
                                      <p:cBhvr>
                                        <p:cTn id="135" dur="500"/>
                                        <p:tgtEl>
                                          <p:spTgt spid="32"/>
                                        </p:tgtEl>
                                      </p:cBhvr>
                                    </p:animEffect>
                                  </p:childTnLst>
                                </p:cTn>
                              </p:par>
                              <p:par>
                                <p:cTn id="136" presetID="18" presetClass="entr" presetSubtype="12" fill="hold" grpId="0" nodeType="withEffect">
                                  <p:stCondLst>
                                    <p:cond delay="0"/>
                                  </p:stCondLst>
                                  <p:childTnLst>
                                    <p:set>
                                      <p:cBhvr>
                                        <p:cTn id="137" dur="1" fill="hold">
                                          <p:stCondLst>
                                            <p:cond delay="0"/>
                                          </p:stCondLst>
                                        </p:cTn>
                                        <p:tgtEl>
                                          <p:spTgt spid="33"/>
                                        </p:tgtEl>
                                        <p:attrNameLst>
                                          <p:attrName>style.visibility</p:attrName>
                                        </p:attrNameLst>
                                      </p:cBhvr>
                                      <p:to>
                                        <p:strVal val="visible"/>
                                      </p:to>
                                    </p:set>
                                    <p:animEffect transition="in" filter="strips(downLeft)">
                                      <p:cBhvr>
                                        <p:cTn id="138" dur="500"/>
                                        <p:tgtEl>
                                          <p:spTgt spid="33"/>
                                        </p:tgtEl>
                                      </p:cBhvr>
                                    </p:animEffec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5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0" grpId="0"/>
      <p:bldP spid="26" grpId="0"/>
      <p:bldP spid="27" grpId="0"/>
      <p:bldP spid="13" grpId="0" bldLvl="0" animBg="1"/>
      <p:bldP spid="14" grpId="0"/>
      <p:bldP spid="44" grpId="0"/>
      <p:bldP spid="45" grpId="0"/>
      <p:bldP spid="19" grpId="0" bldLvl="0" animBg="1"/>
      <p:bldP spid="20" grpId="0"/>
      <p:bldP spid="46" grpId="0"/>
      <p:bldP spid="47" grpId="0"/>
      <p:bldP spid="21" grpId="0" bldLvl="0" animBg="1"/>
      <p:bldP spid="22" grpId="0"/>
      <p:bldP spid="48" grpId="0"/>
      <p:bldP spid="49" grpId="0"/>
      <p:bldP spid="38" grpId="0" bldLvl="0" animBg="1"/>
      <p:bldP spid="39" grpId="0" bldLvl="0" animBg="1"/>
      <p:bldP spid="58" grpId="0"/>
      <p:bldP spid="59" grpId="0"/>
      <p:bldP spid="36" grpId="0" bldLvl="0" animBg="1"/>
      <p:bldP spid="37" grpId="0"/>
      <p:bldP spid="56" grpId="0"/>
      <p:bldP spid="57" grpId="0"/>
      <p:bldP spid="34" grpId="0" bldLvl="0" animBg="1"/>
      <p:bldP spid="35" grpId="0" bldLvl="0" animBg="1"/>
      <p:bldP spid="54" grpId="0"/>
      <p:bldP spid="55" grpId="0"/>
      <p:bldP spid="32" grpId="0" bldLvl="0" animBg="1"/>
      <p:bldP spid="33" grpId="0"/>
      <p:bldP spid="52"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82930" y="524510"/>
            <a:ext cx="374523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网络货运的发展和成绩</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箭头: 右 7"/>
          <p:cNvSpPr/>
          <p:nvPr/>
        </p:nvSpPr>
        <p:spPr>
          <a:xfrm>
            <a:off x="582930" y="1518285"/>
            <a:ext cx="10710545" cy="1517015"/>
          </a:xfrm>
          <a:prstGeom prst="rightArrow">
            <a:avLst>
              <a:gd name="adj1" fmla="val 50000"/>
              <a:gd name="adj2" fmla="val 76784"/>
            </a:avLst>
          </a:prstGeom>
          <a:gradFill>
            <a:gsLst>
              <a:gs pos="0">
                <a:srgbClr val="105097"/>
              </a:gs>
              <a:gs pos="100000">
                <a:srgbClr val="2B2837">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solidFill>
            </a:endParaRPr>
          </a:p>
        </p:txBody>
      </p:sp>
      <p:sp>
        <p:nvSpPr>
          <p:cNvPr id="13" name="文本框 12"/>
          <p:cNvSpPr txBox="1"/>
          <p:nvPr/>
        </p:nvSpPr>
        <p:spPr>
          <a:xfrm>
            <a:off x="773430" y="1026795"/>
            <a:ext cx="1980565" cy="645160"/>
          </a:xfrm>
          <a:prstGeom prst="rect">
            <a:avLst/>
          </a:prstGeom>
          <a:noFill/>
        </p:spPr>
        <p:txBody>
          <a:bodyPr wrap="square" rtlCol="0">
            <a:spAutoFit/>
          </a:bodyPr>
          <a:p>
            <a:pPr algn="l">
              <a:lnSpc>
                <a:spcPct val="200000"/>
              </a:lnSpc>
              <a:buClr>
                <a:srgbClr val="2C333B"/>
              </a:buClr>
            </a:pPr>
            <a:r>
              <a:rPr lang="en-US" sz="1800" b="1" spc="130" dirty="0">
                <a:solidFill>
                  <a:schemeClr val="tx1"/>
                </a:solidFill>
                <a:effectLst/>
                <a:latin typeface="+mn-ea"/>
                <a:ea typeface="+mj-ea"/>
              </a:rPr>
              <a:t>569</a:t>
            </a:r>
            <a:r>
              <a:rPr lang="zh-CN" altLang="en-US" sz="1800" b="1" spc="130" dirty="0">
                <a:solidFill>
                  <a:schemeClr val="tx1"/>
                </a:solidFill>
                <a:effectLst/>
                <a:latin typeface="+mn-ea"/>
                <a:ea typeface="+mj-ea"/>
              </a:rPr>
              <a:t>万物流公司</a:t>
            </a:r>
            <a:endParaRPr lang="zh-CN" altLang="en-US" sz="1800" b="1" spc="130" dirty="0">
              <a:solidFill>
                <a:schemeClr val="tx1"/>
              </a:solidFill>
              <a:effectLst/>
              <a:latin typeface="+mn-ea"/>
              <a:ea typeface="+mj-ea"/>
            </a:endParaRPr>
          </a:p>
        </p:txBody>
      </p:sp>
      <p:sp>
        <p:nvSpPr>
          <p:cNvPr id="14" name="文本框 13"/>
          <p:cNvSpPr txBox="1"/>
          <p:nvPr/>
        </p:nvSpPr>
        <p:spPr>
          <a:xfrm>
            <a:off x="682625" y="1985010"/>
            <a:ext cx="1741805" cy="583565"/>
          </a:xfrm>
          <a:prstGeom prst="rect">
            <a:avLst/>
          </a:prstGeom>
          <a:noFill/>
        </p:spPr>
        <p:txBody>
          <a:bodyPr wrap="square" rtlCol="0">
            <a:spAutoFit/>
          </a:bodyPr>
          <a:p>
            <a:pPr algn="ctr">
              <a:lnSpc>
                <a:spcPct val="200000"/>
              </a:lnSpc>
              <a:buClr>
                <a:srgbClr val="2C333B"/>
              </a:buClr>
            </a:pPr>
            <a:r>
              <a:rPr lang="zh-CN" altLang="en-US" sz="1600" b="1" spc="130" dirty="0">
                <a:solidFill>
                  <a:schemeClr val="tx1"/>
                </a:solidFill>
                <a:effectLst/>
                <a:latin typeface="+mj-ea"/>
                <a:ea typeface="+mj-ea"/>
              </a:rPr>
              <a:t>起源</a:t>
            </a:r>
            <a:endParaRPr lang="zh-CN" altLang="en-US" sz="1600" b="1" spc="130" dirty="0">
              <a:solidFill>
                <a:schemeClr val="tx1"/>
              </a:solidFill>
              <a:effectLst/>
              <a:latin typeface="+mj-ea"/>
              <a:ea typeface="+mj-ea"/>
            </a:endParaRPr>
          </a:p>
        </p:txBody>
      </p:sp>
      <p:cxnSp>
        <p:nvCxnSpPr>
          <p:cNvPr id="24" name="直接连接符 23"/>
          <p:cNvCxnSpPr/>
          <p:nvPr/>
        </p:nvCxnSpPr>
        <p:spPr>
          <a:xfrm flipV="1">
            <a:off x="3703320" y="2421255"/>
            <a:ext cx="0" cy="360000"/>
          </a:xfrm>
          <a:prstGeom prst="line">
            <a:avLst/>
          </a:prstGeom>
          <a:ln>
            <a:solidFill>
              <a:srgbClr val="002060"/>
            </a:solidFill>
            <a:headEnd type="ova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2099310" y="2818130"/>
            <a:ext cx="3272790" cy="645160"/>
          </a:xfrm>
          <a:prstGeom prst="rect">
            <a:avLst/>
          </a:prstGeom>
          <a:noFill/>
        </p:spPr>
        <p:txBody>
          <a:bodyPr wrap="square" rtlCol="0">
            <a:spAutoFit/>
          </a:bodyPr>
          <a:p>
            <a:pPr algn="ctr">
              <a:lnSpc>
                <a:spcPct val="200000"/>
              </a:lnSpc>
              <a:buClr>
                <a:srgbClr val="2C333B"/>
              </a:buClr>
            </a:pPr>
            <a:r>
              <a:rPr lang="en-US" altLang="zh-CN" sz="1800" b="1" spc="130" dirty="0">
                <a:solidFill>
                  <a:schemeClr val="tx1"/>
                </a:solidFill>
                <a:latin typeface="+mn-ea"/>
                <a:ea typeface="+mj-ea"/>
              </a:rPr>
              <a:t>2017</a:t>
            </a:r>
            <a:r>
              <a:rPr lang="zh-CN" altLang="en-US" sz="1800" b="1" spc="130" dirty="0">
                <a:solidFill>
                  <a:schemeClr val="tx1"/>
                </a:solidFill>
                <a:latin typeface="+mn-ea"/>
                <a:ea typeface="+mj-ea"/>
              </a:rPr>
              <a:t>年国家试点企业</a:t>
            </a:r>
            <a:r>
              <a:rPr lang="en-US" altLang="zh-CN" sz="1800" b="1" spc="130" dirty="0">
                <a:solidFill>
                  <a:schemeClr val="tx1"/>
                </a:solidFill>
                <a:latin typeface="+mn-ea"/>
                <a:ea typeface="+mj-ea"/>
              </a:rPr>
              <a:t>283</a:t>
            </a:r>
            <a:r>
              <a:rPr lang="zh-CN" altLang="en-US" sz="1800" b="1" spc="130" dirty="0">
                <a:solidFill>
                  <a:schemeClr val="tx1"/>
                </a:solidFill>
                <a:latin typeface="+mn-ea"/>
                <a:ea typeface="+mj-ea"/>
              </a:rPr>
              <a:t>家</a:t>
            </a:r>
            <a:endParaRPr lang="zh-CN" altLang="en-US" sz="1800" b="1" spc="130" dirty="0">
              <a:solidFill>
                <a:schemeClr val="tx1"/>
              </a:solidFill>
              <a:latin typeface="+mn-ea"/>
              <a:ea typeface="+mj-ea"/>
            </a:endParaRPr>
          </a:p>
        </p:txBody>
      </p:sp>
      <p:sp>
        <p:nvSpPr>
          <p:cNvPr id="26" name="文本框 25"/>
          <p:cNvSpPr txBox="1"/>
          <p:nvPr/>
        </p:nvSpPr>
        <p:spPr>
          <a:xfrm>
            <a:off x="2887345" y="1985010"/>
            <a:ext cx="1696720" cy="583565"/>
          </a:xfrm>
          <a:prstGeom prst="rect">
            <a:avLst/>
          </a:prstGeom>
          <a:noFill/>
        </p:spPr>
        <p:txBody>
          <a:bodyPr wrap="square" rtlCol="0">
            <a:spAutoFit/>
          </a:bodyPr>
          <a:p>
            <a:pPr algn="ctr">
              <a:lnSpc>
                <a:spcPct val="200000"/>
              </a:lnSpc>
              <a:buClr>
                <a:srgbClr val="2C333B"/>
              </a:buClr>
            </a:pPr>
            <a:r>
              <a:rPr lang="zh-CN" altLang="en-US" sz="1600" b="1" spc="130" dirty="0">
                <a:solidFill>
                  <a:schemeClr val="tx1"/>
                </a:solidFill>
                <a:effectLst/>
                <a:latin typeface="+mj-ea"/>
                <a:ea typeface="+mj-ea"/>
              </a:rPr>
              <a:t>无车承运试点</a:t>
            </a:r>
            <a:endParaRPr lang="zh-CN" altLang="en-US" sz="1600" b="1" spc="130" dirty="0">
              <a:solidFill>
                <a:schemeClr val="tx1"/>
              </a:solidFill>
              <a:effectLst/>
              <a:latin typeface="+mj-ea"/>
              <a:ea typeface="+mj-ea"/>
            </a:endParaRPr>
          </a:p>
        </p:txBody>
      </p:sp>
      <p:sp>
        <p:nvSpPr>
          <p:cNvPr id="3" name="文本框 2"/>
          <p:cNvSpPr txBox="1"/>
          <p:nvPr/>
        </p:nvSpPr>
        <p:spPr>
          <a:xfrm>
            <a:off x="5154295" y="1985010"/>
            <a:ext cx="1632585" cy="583565"/>
          </a:xfrm>
          <a:prstGeom prst="rect">
            <a:avLst/>
          </a:prstGeom>
          <a:noFill/>
        </p:spPr>
        <p:txBody>
          <a:bodyPr wrap="square" rtlCol="0">
            <a:spAutoFit/>
          </a:bodyPr>
          <a:p>
            <a:pPr algn="ctr">
              <a:lnSpc>
                <a:spcPct val="200000"/>
              </a:lnSpc>
              <a:buClr>
                <a:srgbClr val="2C333B"/>
              </a:buClr>
            </a:pPr>
            <a:r>
              <a:rPr lang="zh-CN" altLang="en-US" sz="1600" b="1" spc="130" dirty="0">
                <a:solidFill>
                  <a:schemeClr val="tx1"/>
                </a:solidFill>
                <a:effectLst/>
                <a:latin typeface="+mj-ea"/>
                <a:ea typeface="+mj-ea"/>
              </a:rPr>
              <a:t>试点中期考核</a:t>
            </a:r>
            <a:endParaRPr lang="zh-CN" altLang="en-US" sz="1600" b="1" spc="130" dirty="0">
              <a:solidFill>
                <a:schemeClr val="tx1"/>
              </a:solidFill>
              <a:effectLst/>
              <a:latin typeface="+mj-ea"/>
              <a:ea typeface="+mj-ea"/>
            </a:endParaRPr>
          </a:p>
        </p:txBody>
      </p:sp>
      <p:sp>
        <p:nvSpPr>
          <p:cNvPr id="4" name="文本框 3"/>
          <p:cNvSpPr txBox="1"/>
          <p:nvPr/>
        </p:nvSpPr>
        <p:spPr>
          <a:xfrm>
            <a:off x="7150735" y="1985010"/>
            <a:ext cx="1632585" cy="583565"/>
          </a:xfrm>
          <a:prstGeom prst="rect">
            <a:avLst/>
          </a:prstGeom>
          <a:noFill/>
        </p:spPr>
        <p:txBody>
          <a:bodyPr wrap="square" rtlCol="0">
            <a:spAutoFit/>
          </a:bodyPr>
          <a:p>
            <a:pPr algn="ctr">
              <a:lnSpc>
                <a:spcPct val="200000"/>
              </a:lnSpc>
              <a:buClr>
                <a:srgbClr val="2C333B"/>
              </a:buClr>
            </a:pPr>
            <a:r>
              <a:rPr lang="zh-CN" altLang="en-US" sz="1600" b="1" spc="130" dirty="0">
                <a:solidFill>
                  <a:schemeClr val="tx1"/>
                </a:solidFill>
                <a:effectLst/>
                <a:latin typeface="+mj-ea"/>
                <a:ea typeface="+mj-ea"/>
              </a:rPr>
              <a:t>省级试点</a:t>
            </a:r>
            <a:endParaRPr lang="zh-CN" altLang="en-US" sz="1600" b="1" spc="130" dirty="0">
              <a:solidFill>
                <a:schemeClr val="tx1"/>
              </a:solidFill>
              <a:effectLst/>
              <a:latin typeface="+mj-ea"/>
              <a:ea typeface="+mj-ea"/>
            </a:endParaRPr>
          </a:p>
        </p:txBody>
      </p:sp>
      <p:cxnSp>
        <p:nvCxnSpPr>
          <p:cNvPr id="5" name="直接连接符 4"/>
          <p:cNvCxnSpPr/>
          <p:nvPr/>
        </p:nvCxnSpPr>
        <p:spPr>
          <a:xfrm flipV="1">
            <a:off x="8091170" y="2421255"/>
            <a:ext cx="0" cy="360000"/>
          </a:xfrm>
          <a:prstGeom prst="line">
            <a:avLst/>
          </a:prstGeom>
          <a:ln>
            <a:solidFill>
              <a:srgbClr val="002060"/>
            </a:solidFill>
            <a:head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454775" y="2781300"/>
            <a:ext cx="3272790" cy="645160"/>
          </a:xfrm>
          <a:prstGeom prst="rect">
            <a:avLst/>
          </a:prstGeom>
          <a:noFill/>
        </p:spPr>
        <p:txBody>
          <a:bodyPr wrap="square" rtlCol="0">
            <a:spAutoFit/>
          </a:bodyPr>
          <a:p>
            <a:pPr algn="ctr">
              <a:lnSpc>
                <a:spcPct val="200000"/>
              </a:lnSpc>
              <a:buClr>
                <a:srgbClr val="2C333B"/>
              </a:buClr>
            </a:pPr>
            <a:r>
              <a:rPr lang="zh-CN" altLang="en-US" sz="1800" b="1" spc="130" dirty="0">
                <a:solidFill>
                  <a:schemeClr val="tx1"/>
                </a:solidFill>
                <a:latin typeface="+mn-ea"/>
                <a:ea typeface="+mj-ea"/>
              </a:rPr>
              <a:t>各省共</a:t>
            </a:r>
            <a:r>
              <a:rPr lang="en-US" altLang="zh-CN" sz="1800" b="1" spc="130" dirty="0">
                <a:solidFill>
                  <a:schemeClr val="tx1"/>
                </a:solidFill>
                <a:latin typeface="+mn-ea"/>
                <a:ea typeface="+mj-ea"/>
              </a:rPr>
              <a:t>600</a:t>
            </a:r>
            <a:r>
              <a:rPr lang="zh-CN" altLang="en-US" sz="1800" b="1" spc="130" dirty="0">
                <a:solidFill>
                  <a:schemeClr val="tx1"/>
                </a:solidFill>
                <a:latin typeface="+mn-ea"/>
                <a:ea typeface="+mj-ea"/>
              </a:rPr>
              <a:t>家</a:t>
            </a:r>
            <a:endParaRPr lang="zh-CN" altLang="en-US" sz="1800" b="1" spc="130" dirty="0">
              <a:solidFill>
                <a:schemeClr val="tx1"/>
              </a:solidFill>
              <a:latin typeface="+mn-ea"/>
              <a:ea typeface="+mj-ea"/>
            </a:endParaRPr>
          </a:p>
        </p:txBody>
      </p:sp>
      <p:sp>
        <p:nvSpPr>
          <p:cNvPr id="7" name="文本框 6"/>
          <p:cNvSpPr txBox="1"/>
          <p:nvPr/>
        </p:nvSpPr>
        <p:spPr>
          <a:xfrm>
            <a:off x="9055735" y="1985010"/>
            <a:ext cx="1632585" cy="583565"/>
          </a:xfrm>
          <a:prstGeom prst="rect">
            <a:avLst/>
          </a:prstGeom>
          <a:noFill/>
        </p:spPr>
        <p:txBody>
          <a:bodyPr wrap="square" rtlCol="0">
            <a:spAutoFit/>
          </a:bodyPr>
          <a:p>
            <a:pPr algn="ctr">
              <a:lnSpc>
                <a:spcPct val="200000"/>
              </a:lnSpc>
              <a:buClr>
                <a:srgbClr val="2C333B"/>
              </a:buClr>
            </a:pPr>
            <a:r>
              <a:rPr lang="zh-CN" altLang="en-US" sz="1600" b="1" spc="130" dirty="0">
                <a:solidFill>
                  <a:schemeClr val="tx1"/>
                </a:solidFill>
                <a:effectLst/>
                <a:latin typeface="+mj-ea"/>
                <a:ea typeface="+mj-ea"/>
              </a:rPr>
              <a:t>网络货运</a:t>
            </a:r>
            <a:endParaRPr lang="zh-CN" altLang="en-US" sz="1600" b="1" spc="130" dirty="0">
              <a:solidFill>
                <a:schemeClr val="tx1"/>
              </a:solidFill>
              <a:effectLst/>
              <a:latin typeface="+mj-ea"/>
              <a:ea typeface="+mj-ea"/>
            </a:endParaRPr>
          </a:p>
        </p:txBody>
      </p:sp>
      <p:sp>
        <p:nvSpPr>
          <p:cNvPr id="12" name="箭头: 右 35"/>
          <p:cNvSpPr/>
          <p:nvPr/>
        </p:nvSpPr>
        <p:spPr>
          <a:xfrm flipV="1">
            <a:off x="6302150" y="2781348"/>
            <a:ext cx="3329341" cy="682119"/>
          </a:xfrm>
          <a:prstGeom prst="rightArrow">
            <a:avLst>
              <a:gd name="adj1" fmla="val 50000"/>
              <a:gd name="adj2" fmla="val 76784"/>
            </a:avLst>
          </a:prstGeom>
          <a:gradFill>
            <a:gsLst>
              <a:gs pos="0">
                <a:srgbClr val="23498F">
                  <a:alpha val="29000"/>
                </a:srgbClr>
              </a:gs>
              <a:gs pos="100000">
                <a:srgbClr val="3BD5FF">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cxnSp>
        <p:nvCxnSpPr>
          <p:cNvPr id="15" name="直接连接符 14"/>
          <p:cNvCxnSpPr/>
          <p:nvPr/>
        </p:nvCxnSpPr>
        <p:spPr>
          <a:xfrm flipH="1">
            <a:off x="1552575" y="1661795"/>
            <a:ext cx="2540" cy="360000"/>
          </a:xfrm>
          <a:prstGeom prst="line">
            <a:avLst/>
          </a:prstGeom>
          <a:ln>
            <a:solidFill>
              <a:srgbClr val="002060"/>
            </a:solidFill>
            <a:head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937250" y="1671955"/>
            <a:ext cx="2540" cy="360000"/>
          </a:xfrm>
          <a:prstGeom prst="line">
            <a:avLst/>
          </a:prstGeom>
          <a:ln>
            <a:solidFill>
              <a:srgbClr val="002060"/>
            </a:solidFill>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9870440" y="1671955"/>
            <a:ext cx="2540" cy="360000"/>
          </a:xfrm>
          <a:prstGeom prst="line">
            <a:avLst/>
          </a:prstGeom>
          <a:ln>
            <a:solidFill>
              <a:srgbClr val="002060"/>
            </a:solidFill>
            <a:headEnd type="oval"/>
          </a:ln>
        </p:spPr>
        <p:style>
          <a:lnRef idx="1">
            <a:schemeClr val="accent1"/>
          </a:lnRef>
          <a:fillRef idx="0">
            <a:schemeClr val="accent1"/>
          </a:fillRef>
          <a:effectRef idx="0">
            <a:schemeClr val="accent1"/>
          </a:effectRef>
          <a:fontRef idx="minor">
            <a:schemeClr val="tx1"/>
          </a:fontRef>
        </p:style>
      </p:cxnSp>
      <p:sp>
        <p:nvSpPr>
          <p:cNvPr id="19" name="箭头: 右 35"/>
          <p:cNvSpPr/>
          <p:nvPr/>
        </p:nvSpPr>
        <p:spPr>
          <a:xfrm flipV="1">
            <a:off x="3125245" y="1089073"/>
            <a:ext cx="3329341" cy="682119"/>
          </a:xfrm>
          <a:prstGeom prst="rightArrow">
            <a:avLst>
              <a:gd name="adj1" fmla="val 50000"/>
              <a:gd name="adj2" fmla="val 76784"/>
            </a:avLst>
          </a:prstGeom>
          <a:gradFill>
            <a:gsLst>
              <a:gs pos="0">
                <a:srgbClr val="23498F">
                  <a:alpha val="29000"/>
                </a:srgbClr>
              </a:gs>
              <a:gs pos="100000">
                <a:srgbClr val="3BD5FF">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Rectangle 192"/>
          <p:cNvSpPr/>
          <p:nvPr>
            <p:custDataLst>
              <p:tags r:id="rId1"/>
            </p:custDataLst>
          </p:nvPr>
        </p:nvSpPr>
        <p:spPr>
          <a:xfrm>
            <a:off x="1744345" y="3939540"/>
            <a:ext cx="3048000" cy="1696085"/>
          </a:xfrm>
          <a:prstGeom prst="rect">
            <a:avLst/>
          </a:prstGeom>
          <a:solidFill>
            <a:srgbClr val="1F74AD"/>
          </a:solidFill>
          <a:ln w="9525">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en-US" sz="2400">
              <a:solidFill>
                <a:sysClr val="window" lastClr="FFFFFF"/>
              </a:solidFill>
              <a:latin typeface="微软雅黑" panose="020B0503020204020204" charset="-122"/>
              <a:ea typeface="微软雅黑" panose="020B0503020204020204" charset="-122"/>
            </a:endParaRPr>
          </a:p>
        </p:txBody>
      </p:sp>
      <p:sp>
        <p:nvSpPr>
          <p:cNvPr id="21" name="Rectangle 140"/>
          <p:cNvSpPr/>
          <p:nvPr>
            <p:custDataLst>
              <p:tags r:id="rId2"/>
            </p:custDataLst>
          </p:nvPr>
        </p:nvSpPr>
        <p:spPr>
          <a:xfrm>
            <a:off x="4970145" y="3939540"/>
            <a:ext cx="3048000" cy="1696085"/>
          </a:xfrm>
          <a:prstGeom prst="rect">
            <a:avLst/>
          </a:prstGeom>
          <a:solidFill>
            <a:schemeClr val="accent1">
              <a:lumMod val="25000"/>
            </a:schemeClr>
          </a:solidFill>
          <a:ln w="9525">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en-US" sz="2400">
              <a:solidFill>
                <a:sysClr val="window" lastClr="FFFFFF"/>
              </a:solidFill>
              <a:latin typeface="微软雅黑" panose="020B0503020204020204" charset="-122"/>
              <a:ea typeface="微软雅黑" panose="020B0503020204020204" charset="-122"/>
            </a:endParaRPr>
          </a:p>
        </p:txBody>
      </p:sp>
      <p:sp>
        <p:nvSpPr>
          <p:cNvPr id="22" name="Rectangle 141"/>
          <p:cNvSpPr/>
          <p:nvPr>
            <p:custDataLst>
              <p:tags r:id="rId3"/>
            </p:custDataLst>
          </p:nvPr>
        </p:nvSpPr>
        <p:spPr>
          <a:xfrm>
            <a:off x="8195945" y="3939540"/>
            <a:ext cx="3048000" cy="1696085"/>
          </a:xfrm>
          <a:prstGeom prst="rect">
            <a:avLst/>
          </a:prstGeom>
          <a:solidFill>
            <a:schemeClr val="tx2">
              <a:lumMod val="75000"/>
            </a:schemeClr>
          </a:solidFill>
          <a:ln w="9525">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en-US" sz="2400">
              <a:solidFill>
                <a:sysClr val="window" lastClr="FFFFFF"/>
              </a:solidFill>
              <a:latin typeface="微软雅黑" panose="020B0503020204020204" charset="-122"/>
              <a:ea typeface="微软雅黑" panose="020B0503020204020204" charset="-122"/>
            </a:endParaRPr>
          </a:p>
        </p:txBody>
      </p:sp>
      <p:sp>
        <p:nvSpPr>
          <p:cNvPr id="27" name="MH_Text_1"/>
          <p:cNvSpPr txBox="1">
            <a:spLocks noChangeArrowheads="1"/>
          </p:cNvSpPr>
          <p:nvPr>
            <p:custDataLst>
              <p:tags r:id="rId4"/>
            </p:custDataLst>
          </p:nvPr>
        </p:nvSpPr>
        <p:spPr bwMode="auto">
          <a:xfrm>
            <a:off x="8267065" y="4482465"/>
            <a:ext cx="2905125" cy="108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90000" lnSpcReduction="10000"/>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9pPr>
          </a:lstStyle>
          <a:p>
            <a:pPr algn="l" latinLnBrk="1">
              <a:lnSpc>
                <a:spcPct val="120000"/>
              </a:lnSpc>
              <a:defRPr/>
            </a:pPr>
            <a:r>
              <a:rPr lang="zh-CN" altLang="en-US" sz="1400" spc="150" dirty="0">
                <a:solidFill>
                  <a:sysClr val="window" lastClr="FFFFFF"/>
                </a:solidFill>
                <a:latin typeface="微软雅黑" panose="020B0503020204020204" charset="-122"/>
                <a:ea typeface="微软雅黑" panose="020B0503020204020204" charset="-122"/>
                <a:sym typeface="Arial" panose="020B0604020202090204" pitchFamily="34" charset="0"/>
              </a:rPr>
              <a:t>流动性、分散性、投机性的行为转变为互联网的</a:t>
            </a:r>
            <a:r>
              <a:rPr lang="en-US" altLang="zh-CN" sz="1800" spc="150">
                <a:solidFill>
                  <a:srgbClr val="F79647"/>
                </a:solidFill>
                <a:latin typeface="微软雅黑" panose="020B0503020204020204" charset="-122"/>
                <a:ea typeface="微软雅黑" panose="020B0503020204020204" charset="-122"/>
                <a:sym typeface="Arial" panose="020B0604020202090204" pitchFamily="34" charset="0"/>
              </a:rPr>
              <a:t>扁平化、市场化</a:t>
            </a:r>
            <a:r>
              <a:rPr lang="zh-CN" altLang="en-US" sz="1400" spc="150" dirty="0">
                <a:solidFill>
                  <a:sysClr val="window" lastClr="FFFFFF"/>
                </a:solidFill>
                <a:latin typeface="微软雅黑" panose="020B0503020204020204" charset="-122"/>
                <a:ea typeface="微软雅黑" panose="020B0503020204020204" charset="-122"/>
                <a:sym typeface="Arial" panose="020B0604020202090204" pitchFamily="34" charset="0"/>
              </a:rPr>
              <a:t>的管理方式，规范经营行为、保障运输安全、提升服务质量</a:t>
            </a:r>
            <a:endParaRPr lang="zh-CN" altLang="en-US" sz="1400" spc="150">
              <a:solidFill>
                <a:sysClr val="window" lastClr="FFFFFF"/>
              </a:solidFill>
              <a:latin typeface="微软雅黑" panose="020B0503020204020204" charset="-122"/>
              <a:ea typeface="微软雅黑" panose="020B0503020204020204" charset="-122"/>
              <a:sym typeface="Arial" panose="020B0604020202090204" pitchFamily="34" charset="0"/>
            </a:endParaRPr>
          </a:p>
        </p:txBody>
      </p:sp>
      <p:sp>
        <p:nvSpPr>
          <p:cNvPr id="28" name="MH_Text_1"/>
          <p:cNvSpPr txBox="1">
            <a:spLocks noChangeArrowheads="1"/>
          </p:cNvSpPr>
          <p:nvPr>
            <p:custDataLst>
              <p:tags r:id="rId5"/>
            </p:custDataLst>
          </p:nvPr>
        </p:nvSpPr>
        <p:spPr bwMode="auto">
          <a:xfrm>
            <a:off x="5041265" y="4413885"/>
            <a:ext cx="2905125" cy="115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20000"/>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9pPr>
          </a:lstStyle>
          <a:p>
            <a:pPr algn="l" latinLnBrk="1">
              <a:lnSpc>
                <a:spcPct val="120000"/>
              </a:lnSpc>
              <a:defRPr/>
            </a:pPr>
            <a:r>
              <a:rPr lang="zh-CN" altLang="en-US" sz="1400" spc="150">
                <a:solidFill>
                  <a:sysClr val="window" lastClr="FFFFFF"/>
                </a:solidFill>
                <a:latin typeface="微软雅黑" panose="020B0503020204020204" charset="-122"/>
                <a:ea typeface="微软雅黑" panose="020B0503020204020204" charset="-122"/>
                <a:sym typeface="Arial" panose="020B0604020202090204" pitchFamily="34" charset="0"/>
              </a:rPr>
              <a:t>提高车辆利用率</a:t>
            </a:r>
            <a:r>
              <a:rPr lang="en-US" altLang="zh-CN" sz="1800" spc="150">
                <a:solidFill>
                  <a:srgbClr val="F79647"/>
                </a:solidFill>
                <a:latin typeface="微软雅黑" panose="020B0503020204020204" charset="-122"/>
                <a:ea typeface="微软雅黑" panose="020B0503020204020204" charset="-122"/>
                <a:sym typeface="Arial" panose="020B0604020202090204" pitchFamily="34" charset="0"/>
              </a:rPr>
              <a:t>50%</a:t>
            </a:r>
            <a:r>
              <a:rPr lang="zh-CN" altLang="en-US" sz="1400" spc="150">
                <a:solidFill>
                  <a:sysClr val="window" lastClr="FFFFFF"/>
                </a:solidFill>
                <a:latin typeface="微软雅黑" panose="020B0503020204020204" charset="-122"/>
                <a:ea typeface="微软雅黑" panose="020B0503020204020204" charset="-122"/>
                <a:sym typeface="Arial" panose="020B0604020202090204" pitchFamily="34" charset="0"/>
              </a:rPr>
              <a:t>，等货时间</a:t>
            </a:r>
            <a:r>
              <a:rPr lang="en-US" altLang="zh-CN" sz="1400" spc="150">
                <a:solidFill>
                  <a:sysClr val="window" lastClr="FFFFFF"/>
                </a:solidFill>
                <a:latin typeface="微软雅黑" panose="020B0503020204020204" charset="-122"/>
                <a:ea typeface="微软雅黑" panose="020B0503020204020204" charset="-122"/>
                <a:sym typeface="Arial" panose="020B0604020202090204" pitchFamily="34" charset="0"/>
              </a:rPr>
              <a:t>2-3</a:t>
            </a:r>
            <a:r>
              <a:rPr lang="zh-CN" altLang="en-US" sz="1400" spc="150">
                <a:solidFill>
                  <a:sysClr val="window" lastClr="FFFFFF"/>
                </a:solidFill>
                <a:latin typeface="微软雅黑" panose="020B0503020204020204" charset="-122"/>
                <a:ea typeface="微软雅黑" panose="020B0503020204020204" charset="-122"/>
                <a:sym typeface="Arial" panose="020B0604020202090204" pitchFamily="34" charset="0"/>
              </a:rPr>
              <a:t>天</a:t>
            </a:r>
            <a:r>
              <a:rPr lang="en-US" altLang="zh-CN" sz="1800" spc="150">
                <a:solidFill>
                  <a:srgbClr val="F79647"/>
                </a:solidFill>
                <a:latin typeface="微软雅黑" panose="020B0503020204020204" charset="-122"/>
                <a:ea typeface="微软雅黑" panose="020B0503020204020204" charset="-122"/>
                <a:sym typeface="Arial" panose="020B0604020202090204" pitchFamily="34" charset="0"/>
              </a:rPr>
              <a:t>缩短</a:t>
            </a:r>
            <a:r>
              <a:rPr lang="zh-CN" altLang="en-US" sz="1800" spc="150">
                <a:solidFill>
                  <a:srgbClr val="F79647"/>
                </a:solidFill>
                <a:latin typeface="微软雅黑" panose="020B0503020204020204" charset="-122"/>
                <a:ea typeface="微软雅黑" panose="020B0503020204020204" charset="-122"/>
                <a:sym typeface="Arial" panose="020B0604020202090204" pitchFamily="34" charset="0"/>
              </a:rPr>
              <a:t>到</a:t>
            </a:r>
            <a:r>
              <a:rPr lang="en-US" altLang="zh-CN" sz="1800" spc="150">
                <a:solidFill>
                  <a:srgbClr val="F79647"/>
                </a:solidFill>
                <a:latin typeface="微软雅黑" panose="020B0503020204020204" charset="-122"/>
                <a:ea typeface="微软雅黑" panose="020B0503020204020204" charset="-122"/>
                <a:sym typeface="Arial" panose="020B0604020202090204" pitchFamily="34" charset="0"/>
              </a:rPr>
              <a:t>8-10小时</a:t>
            </a:r>
            <a:r>
              <a:rPr lang="zh-CN" altLang="en-US" sz="1400" spc="150">
                <a:solidFill>
                  <a:sysClr val="window" lastClr="FFFFFF"/>
                </a:solidFill>
                <a:latin typeface="微软雅黑" panose="020B0503020204020204" charset="-122"/>
                <a:ea typeface="微软雅黑" panose="020B0503020204020204" charset="-122"/>
                <a:sym typeface="Arial" panose="020B0604020202090204" pitchFamily="34" charset="0"/>
              </a:rPr>
              <a:t>，司机月收入增加</a:t>
            </a:r>
            <a:r>
              <a:rPr lang="zh-CN" altLang="en-US" sz="1800" spc="150">
                <a:solidFill>
                  <a:srgbClr val="F79647"/>
                </a:solidFill>
                <a:latin typeface="微软雅黑" panose="020B0503020204020204" charset="-122"/>
                <a:ea typeface="微软雅黑" panose="020B0503020204020204" charset="-122"/>
                <a:sym typeface="Arial" panose="020B0604020202090204" pitchFamily="34" charset="0"/>
              </a:rPr>
              <a:t>30%-40%</a:t>
            </a:r>
            <a:endParaRPr lang="en-US" altLang="zh-CN" sz="1400" spc="150">
              <a:solidFill>
                <a:sysClr val="window" lastClr="FFFFFF"/>
              </a:solidFill>
              <a:latin typeface="微软雅黑" panose="020B0503020204020204" charset="-122"/>
              <a:ea typeface="微软雅黑" panose="020B0503020204020204" charset="-122"/>
              <a:sym typeface="Arial" panose="020B0604020202090204" pitchFamily="34" charset="0"/>
            </a:endParaRPr>
          </a:p>
        </p:txBody>
      </p:sp>
      <p:sp>
        <p:nvSpPr>
          <p:cNvPr id="30" name="MH_Text_1"/>
          <p:cNvSpPr txBox="1">
            <a:spLocks noChangeArrowheads="1"/>
          </p:cNvSpPr>
          <p:nvPr>
            <p:custDataLst>
              <p:tags r:id="rId6"/>
            </p:custDataLst>
          </p:nvPr>
        </p:nvSpPr>
        <p:spPr bwMode="auto">
          <a:xfrm>
            <a:off x="1815465" y="3939540"/>
            <a:ext cx="2905125" cy="47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9pPr>
          </a:lstStyle>
          <a:p>
            <a:pPr algn="ctr" latinLnBrk="1">
              <a:lnSpc>
                <a:spcPct val="120000"/>
              </a:lnSpc>
              <a:defRPr/>
            </a:pPr>
            <a:r>
              <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rPr>
              <a:t>优化运输</a:t>
            </a:r>
            <a:endPar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endParaRPr>
          </a:p>
        </p:txBody>
      </p:sp>
      <p:sp>
        <p:nvSpPr>
          <p:cNvPr id="34" name="文本框 33"/>
          <p:cNvSpPr txBox="1"/>
          <p:nvPr/>
        </p:nvSpPr>
        <p:spPr>
          <a:xfrm>
            <a:off x="1921510" y="4483100"/>
            <a:ext cx="2693670" cy="1014095"/>
          </a:xfrm>
          <a:prstGeom prst="rect">
            <a:avLst/>
          </a:prstGeom>
          <a:noFill/>
        </p:spPr>
        <p:txBody>
          <a:bodyPr wrap="square" rtlCol="0" anchor="t">
            <a:spAutoFit/>
          </a:bodyPr>
          <a:p>
            <a:pPr algn="l" latinLnBrk="1">
              <a:lnSpc>
                <a:spcPct val="120000"/>
              </a:lnSpc>
              <a:defRPr/>
            </a:pPr>
            <a:r>
              <a:rPr lang="zh-CN" altLang="en-US" sz="1400" spc="150" dirty="0">
                <a:solidFill>
                  <a:sysClr val="window" lastClr="FFFFFF"/>
                </a:solidFill>
                <a:latin typeface="微软雅黑" panose="020B0503020204020204" charset="-122"/>
                <a:ea typeface="微软雅黑" panose="020B0503020204020204" charset="-122"/>
                <a:sym typeface="Arial" panose="020B0604020202090204" pitchFamily="34" charset="0"/>
              </a:rPr>
              <a:t>整合货运车辆</a:t>
            </a:r>
            <a:r>
              <a:rPr lang="en-US" altLang="zh-CN" sz="1800" spc="150" dirty="0">
                <a:solidFill>
                  <a:srgbClr val="F79647"/>
                </a:solidFill>
                <a:latin typeface="微软雅黑" panose="020B0503020204020204" charset="-122"/>
                <a:ea typeface="微软雅黑" panose="020B0503020204020204" charset="-122"/>
                <a:sym typeface="Arial" panose="020B0604020202090204" pitchFamily="34" charset="0"/>
              </a:rPr>
              <a:t>211</a:t>
            </a:r>
            <a:r>
              <a:rPr lang="zh-CN" altLang="en-US" sz="1800" spc="150" dirty="0">
                <a:solidFill>
                  <a:srgbClr val="F79647"/>
                </a:solidFill>
                <a:latin typeface="微软雅黑" panose="020B0503020204020204" charset="-122"/>
                <a:ea typeface="微软雅黑" panose="020B0503020204020204" charset="-122"/>
                <a:sym typeface="Arial" panose="020B0604020202090204" pitchFamily="34" charset="0"/>
              </a:rPr>
              <a:t>万</a:t>
            </a:r>
            <a:r>
              <a:rPr lang="zh-CN" altLang="en-US" sz="1400" spc="150" dirty="0">
                <a:solidFill>
                  <a:sysClr val="window" lastClr="FFFFFF"/>
                </a:solidFill>
                <a:latin typeface="微软雅黑" panose="020B0503020204020204" charset="-122"/>
                <a:ea typeface="微软雅黑" panose="020B0503020204020204" charset="-122"/>
                <a:sym typeface="Arial" panose="020B0604020202090204" pitchFamily="34" charset="0"/>
              </a:rPr>
              <a:t>辆，占全国货运车辆</a:t>
            </a:r>
            <a:r>
              <a:rPr lang="en-US" altLang="zh-CN" sz="1800" spc="150" dirty="0">
                <a:solidFill>
                  <a:srgbClr val="F79647"/>
                </a:solidFill>
                <a:latin typeface="微软雅黑" panose="020B0503020204020204" charset="-122"/>
                <a:ea typeface="微软雅黑" panose="020B0503020204020204" charset="-122"/>
                <a:sym typeface="Arial" panose="020B0604020202090204" pitchFamily="34" charset="0"/>
              </a:rPr>
              <a:t>15%</a:t>
            </a:r>
            <a:r>
              <a:rPr lang="zh-CN" altLang="en-US" sz="1400" spc="150" dirty="0">
                <a:solidFill>
                  <a:sysClr val="window" lastClr="FFFFFF"/>
                </a:solidFill>
                <a:latin typeface="微软雅黑" panose="020B0503020204020204" charset="-122"/>
                <a:ea typeface="微软雅黑" panose="020B0503020204020204" charset="-122"/>
                <a:sym typeface="Arial" panose="020B0604020202090204" pitchFamily="34" charset="0"/>
              </a:rPr>
              <a:t>。运力规模化，网络化</a:t>
            </a:r>
            <a:endParaRPr lang="zh-CN" altLang="en-US" sz="1400"/>
          </a:p>
        </p:txBody>
      </p:sp>
      <p:sp>
        <p:nvSpPr>
          <p:cNvPr id="35" name="MH_Text_1"/>
          <p:cNvSpPr txBox="1">
            <a:spLocks noChangeArrowheads="1"/>
          </p:cNvSpPr>
          <p:nvPr>
            <p:custDataLst>
              <p:tags r:id="rId7"/>
            </p:custDataLst>
          </p:nvPr>
        </p:nvSpPr>
        <p:spPr bwMode="auto">
          <a:xfrm>
            <a:off x="5041265" y="3939540"/>
            <a:ext cx="2905125" cy="47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9pPr>
          </a:lstStyle>
          <a:p>
            <a:pPr algn="ctr" latinLnBrk="1">
              <a:lnSpc>
                <a:spcPct val="120000"/>
              </a:lnSpc>
              <a:defRPr/>
            </a:pPr>
            <a:r>
              <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rPr>
              <a:t>优化降低物流成本</a:t>
            </a:r>
            <a:endPar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endParaRPr>
          </a:p>
        </p:txBody>
      </p:sp>
      <p:sp>
        <p:nvSpPr>
          <p:cNvPr id="36" name="MH_Text_1"/>
          <p:cNvSpPr txBox="1">
            <a:spLocks noChangeArrowheads="1"/>
          </p:cNvSpPr>
          <p:nvPr>
            <p:custDataLst>
              <p:tags r:id="rId8"/>
            </p:custDataLst>
          </p:nvPr>
        </p:nvSpPr>
        <p:spPr bwMode="auto">
          <a:xfrm>
            <a:off x="8267700" y="3939540"/>
            <a:ext cx="2905125" cy="47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rgbClr val="000000"/>
                </a:solidFill>
                <a:latin typeface="Calibri" panose="020F0502020204030204" charset="0"/>
                <a:ea typeface="宋体" panose="02010600030101010101" pitchFamily="2" charset="-122"/>
              </a:defRPr>
            </a:lvl1pPr>
            <a:lvl2pPr marL="742950" indent="-285750">
              <a:defRPr>
                <a:solidFill>
                  <a:srgbClr val="000000"/>
                </a:solidFill>
                <a:latin typeface="Calibri" panose="020F0502020204030204" charset="0"/>
                <a:ea typeface="宋体" panose="02010600030101010101" pitchFamily="2" charset="-122"/>
              </a:defRPr>
            </a:lvl2pPr>
            <a:lvl3pPr marL="1143000" indent="-228600">
              <a:defRPr>
                <a:solidFill>
                  <a:srgbClr val="000000"/>
                </a:solidFill>
                <a:latin typeface="Calibri" panose="020F0502020204030204" charset="0"/>
                <a:ea typeface="宋体" panose="02010600030101010101" pitchFamily="2" charset="-122"/>
              </a:defRPr>
            </a:lvl3pPr>
            <a:lvl4pPr marL="1600200" indent="-228600">
              <a:defRPr>
                <a:solidFill>
                  <a:srgbClr val="000000"/>
                </a:solidFill>
                <a:latin typeface="Calibri" panose="020F0502020204030204" charset="0"/>
                <a:ea typeface="宋体" panose="02010600030101010101" pitchFamily="2" charset="-122"/>
              </a:defRPr>
            </a:lvl4pPr>
            <a:lvl5pPr marL="2057400" indent="-228600">
              <a:defRPr>
                <a:solidFill>
                  <a:srgbClr val="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charset="0"/>
                <a:ea typeface="宋体" panose="02010600030101010101" pitchFamily="2" charset="-122"/>
              </a:defRPr>
            </a:lvl9pPr>
          </a:lstStyle>
          <a:p>
            <a:pPr algn="ctr" latinLnBrk="1">
              <a:lnSpc>
                <a:spcPct val="120000"/>
              </a:lnSpc>
              <a:defRPr/>
            </a:pPr>
            <a:r>
              <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rPr>
              <a:t>优化运输</a:t>
            </a:r>
            <a:endParaRPr lang="zh-CN" altLang="en-US" sz="1800" b="1" spc="150" dirty="0">
              <a:solidFill>
                <a:sysClr val="window" lastClr="FFFFFF"/>
              </a:solidFill>
              <a:latin typeface="微软雅黑" panose="020B0503020204020204" charset="-122"/>
              <a:ea typeface="微软雅黑" panose="020B0503020204020204" charset="-122"/>
              <a:sym typeface="Arial" panose="020B0604020202090204" pitchFamily="34" charset="0"/>
            </a:endParaRPr>
          </a:p>
        </p:txBody>
      </p:sp>
      <p:sp>
        <p:nvSpPr>
          <p:cNvPr id="23" name="文本框 22"/>
          <p:cNvSpPr txBox="1"/>
          <p:nvPr/>
        </p:nvSpPr>
        <p:spPr>
          <a:xfrm>
            <a:off x="4347845" y="1026795"/>
            <a:ext cx="3384550" cy="645160"/>
          </a:xfrm>
          <a:prstGeom prst="rect">
            <a:avLst/>
          </a:prstGeom>
          <a:noFill/>
        </p:spPr>
        <p:txBody>
          <a:bodyPr wrap="square" rtlCol="0">
            <a:spAutoFit/>
          </a:bodyPr>
          <a:p>
            <a:pPr algn="l">
              <a:lnSpc>
                <a:spcPct val="200000"/>
              </a:lnSpc>
              <a:buClr>
                <a:srgbClr val="2C333B"/>
              </a:buClr>
            </a:pPr>
            <a:r>
              <a:rPr lang="en-US" sz="1800" b="1" spc="130" dirty="0">
                <a:solidFill>
                  <a:schemeClr val="tx1"/>
                </a:solidFill>
                <a:effectLst/>
                <a:latin typeface="+mn-ea"/>
                <a:ea typeface="+mj-ea"/>
              </a:rPr>
              <a:t>2018</a:t>
            </a:r>
            <a:r>
              <a:rPr lang="zh-CN" altLang="en-US" sz="1800" b="1" spc="130" dirty="0">
                <a:solidFill>
                  <a:schemeClr val="tx1"/>
                </a:solidFill>
                <a:effectLst/>
                <a:latin typeface="+mn-ea"/>
                <a:ea typeface="+mj-ea"/>
              </a:rPr>
              <a:t>年中期考核合格</a:t>
            </a:r>
            <a:r>
              <a:rPr lang="en-US" altLang="zh-CN" sz="1800" b="1" spc="130" dirty="0">
                <a:solidFill>
                  <a:schemeClr val="tx1"/>
                </a:solidFill>
                <a:effectLst/>
                <a:latin typeface="+mn-ea"/>
                <a:ea typeface="+mj-ea"/>
              </a:rPr>
              <a:t>229</a:t>
            </a:r>
            <a:r>
              <a:rPr lang="zh-CN" altLang="en-US" sz="1800" b="1" spc="130" dirty="0">
                <a:solidFill>
                  <a:schemeClr val="tx1"/>
                </a:solidFill>
                <a:effectLst/>
                <a:latin typeface="+mn-ea"/>
                <a:ea typeface="+mj-ea"/>
              </a:rPr>
              <a:t>家</a:t>
            </a:r>
            <a:endParaRPr lang="zh-CN" altLang="en-US" sz="1800" b="1" spc="130" dirty="0">
              <a:solidFill>
                <a:schemeClr val="tx1"/>
              </a:solidFill>
              <a:effectLst/>
              <a:latin typeface="+mn-ea"/>
              <a:ea typeface="+mj-ea"/>
            </a:endParaRPr>
          </a:p>
        </p:txBody>
      </p:sp>
      <p:sp>
        <p:nvSpPr>
          <p:cNvPr id="29" name="文本框 28"/>
          <p:cNvSpPr txBox="1"/>
          <p:nvPr/>
        </p:nvSpPr>
        <p:spPr>
          <a:xfrm>
            <a:off x="8887460" y="1026795"/>
            <a:ext cx="2940050" cy="645160"/>
          </a:xfrm>
          <a:prstGeom prst="rect">
            <a:avLst/>
          </a:prstGeom>
          <a:noFill/>
        </p:spPr>
        <p:txBody>
          <a:bodyPr wrap="square" rtlCol="0">
            <a:spAutoFit/>
          </a:bodyPr>
          <a:p>
            <a:pPr algn="l">
              <a:lnSpc>
                <a:spcPct val="200000"/>
              </a:lnSpc>
              <a:buClr>
                <a:srgbClr val="2C333B"/>
              </a:buClr>
            </a:pPr>
            <a:r>
              <a:rPr lang="en-US" sz="1800" b="1" spc="130" dirty="0">
                <a:solidFill>
                  <a:schemeClr val="tx1"/>
                </a:solidFill>
                <a:effectLst/>
                <a:latin typeface="+mn-ea"/>
                <a:ea typeface="+mj-ea"/>
              </a:rPr>
              <a:t>2020.1.1</a:t>
            </a:r>
            <a:r>
              <a:rPr lang="zh-CN" altLang="en-US" sz="1800" b="1" spc="130" dirty="0">
                <a:solidFill>
                  <a:schemeClr val="tx1"/>
                </a:solidFill>
                <a:effectLst/>
                <a:latin typeface="+mn-ea"/>
                <a:ea typeface="+mj-ea"/>
              </a:rPr>
              <a:t>网络货运出台</a:t>
            </a:r>
            <a:endParaRPr lang="zh-CN" altLang="en-US" sz="1800" b="1" spc="130" dirty="0">
              <a:solidFill>
                <a:schemeClr val="tx1"/>
              </a:solidFill>
              <a:effectLst/>
              <a:latin typeface="+mn-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linds(horizontal)">
                                      <p:cBhvr>
                                        <p:cTn id="72" dur="500"/>
                                        <p:tgtEl>
                                          <p:spTgt spid="20"/>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linds(horizontal)">
                                      <p:cBhvr>
                                        <p:cTn id="75" dur="500"/>
                                        <p:tgtEl>
                                          <p:spTgt spid="21"/>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blinds(horizontal)">
                                      <p:cBhvr>
                                        <p:cTn id="78" dur="500"/>
                                        <p:tgtEl>
                                          <p:spTgt spid="22"/>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blinds(horizontal)">
                                      <p:cBhvr>
                                        <p:cTn id="81" dur="500"/>
                                        <p:tgtEl>
                                          <p:spTgt spid="27"/>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blinds(horizontal)">
                                      <p:cBhvr>
                                        <p:cTn id="84" dur="500"/>
                                        <p:tgtEl>
                                          <p:spTgt spid="28"/>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blinds(horizontal)">
                                      <p:cBhvr>
                                        <p:cTn id="87" dur="500"/>
                                        <p:tgtEl>
                                          <p:spTgt spid="30"/>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blinds(horizontal)">
                                      <p:cBhvr>
                                        <p:cTn id="90" dur="500"/>
                                        <p:tgtEl>
                                          <p:spTgt spid="34"/>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blinds(horizontal)">
                                      <p:cBhvr>
                                        <p:cTn id="93" dur="500"/>
                                        <p:tgtEl>
                                          <p:spTgt spid="35"/>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blinds(horizontal)">
                                      <p:cBhvr>
                                        <p:cTn id="96" dur="500"/>
                                        <p:tgtEl>
                                          <p:spTgt spid="36"/>
                                        </p:tgtEl>
                                      </p:cBhvr>
                                    </p:animEffect>
                                  </p:childTnLst>
                                </p:cTn>
                              </p:par>
                            </p:childTnLst>
                          </p:cTn>
                        </p:par>
                        <p:par>
                          <p:cTn id="97" fill="hold">
                            <p:stCondLst>
                              <p:cond delay="500"/>
                            </p:stCondLst>
                            <p:childTnLst>
                              <p:par>
                                <p:cTn id="98" presetID="22" presetClass="entr" presetSubtype="1"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wipe(up)">
                                      <p:cBhvr>
                                        <p:cTn id="100" dur="500"/>
                                        <p:tgtEl>
                                          <p:spTgt spid="23"/>
                                        </p:tgtEl>
                                      </p:cBhvr>
                                    </p:animEffect>
                                  </p:childTnLst>
                                </p:cTn>
                              </p:par>
                            </p:childTnLst>
                          </p:cTn>
                        </p:par>
                        <p:par>
                          <p:cTn id="101" fill="hold">
                            <p:stCondLst>
                              <p:cond delay="1000"/>
                            </p:stCondLst>
                            <p:childTnLst>
                              <p:par>
                                <p:cTn id="102" presetID="22" presetClass="entr" presetSubtype="1"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wipe(up)">
                                      <p:cBhvr>
                                        <p:cTn id="10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7" grpId="1" animBg="1"/>
      <p:bldP spid="14" grpId="0"/>
      <p:bldP spid="14" grpId="1"/>
      <p:bldP spid="13" grpId="0"/>
      <p:bldP spid="13" grpId="1"/>
      <p:bldP spid="26" grpId="0"/>
      <p:bldP spid="26" grpId="1"/>
      <p:bldP spid="25" grpId="0"/>
      <p:bldP spid="25" grpId="1"/>
      <p:bldP spid="3" grpId="0"/>
      <p:bldP spid="3" grpId="1"/>
      <p:bldP spid="4" grpId="0"/>
      <p:bldP spid="4" grpId="1"/>
      <p:bldP spid="6" grpId="0"/>
      <p:bldP spid="6" grpId="1"/>
      <p:bldP spid="7" grpId="0"/>
      <p:bldP spid="7" grpId="1"/>
      <p:bldP spid="12" grpId="0" bldLvl="0" animBg="1"/>
      <p:bldP spid="12" grpId="1" animBg="1"/>
      <p:bldP spid="19" grpId="0" bldLvl="0" animBg="1"/>
      <p:bldP spid="19" grpId="1" animBg="1"/>
      <p:bldP spid="20" grpId="0" bldLvl="0" animBg="1"/>
      <p:bldP spid="21" grpId="0" bldLvl="0" animBg="1"/>
      <p:bldP spid="22" grpId="0" bldLvl="0" animBg="1"/>
      <p:bldP spid="27" grpId="0"/>
      <p:bldP spid="28" grpId="0"/>
      <p:bldP spid="30" grpId="0"/>
      <p:bldP spid="34" grpId="0"/>
      <p:bldP spid="35" grpId="0"/>
      <p:bldP spid="36" grpId="0"/>
      <p:bldP spid="23" grpId="0"/>
      <p:bldP spid="23" grpId="1"/>
      <p:bldP spid="29" grpId="0"/>
      <p:bldP spid="2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93090" y="524510"/>
            <a:ext cx="4457700"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网络货运平台的价值和意义</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4" name="立方体 43"/>
          <p:cNvSpPr/>
          <p:nvPr>
            <p:custDataLst>
              <p:tags r:id="rId1"/>
            </p:custDataLst>
          </p:nvPr>
        </p:nvSpPr>
        <p:spPr>
          <a:xfrm>
            <a:off x="636317" y="1765586"/>
            <a:ext cx="1525486" cy="3657659"/>
          </a:xfrm>
          <a:prstGeom prst="cube">
            <a:avLst>
              <a:gd name="adj" fmla="val 88345"/>
            </a:avLst>
          </a:prstGeom>
          <a:solidFill>
            <a:srgbClr val="9BBB59"/>
          </a:solidFill>
          <a:ln>
            <a:noFill/>
          </a:ln>
          <a:effectLst/>
        </p:spPr>
        <p:style>
          <a:lnRef idx="2">
            <a:srgbClr val="1F74AD">
              <a:shade val="50000"/>
            </a:srgbClr>
          </a:lnRef>
          <a:fillRef idx="1">
            <a:srgbClr val="1F74AD"/>
          </a:fillRef>
          <a:effectRef idx="0">
            <a:srgbClr val="1F74AD"/>
          </a:effectRef>
          <a:fontRef idx="minor">
            <a:sysClr val="window" lastClr="FFFFFF"/>
          </a:fontRef>
        </p:style>
        <p:txBody>
          <a:bodyPr anchor="ctr"/>
          <a:p>
            <a:pPr algn="ctr">
              <a:lnSpc>
                <a:spcPct val="120000"/>
              </a:lnSpc>
            </a:pPr>
            <a:endParaRPr>
              <a:solidFill>
                <a:srgbClr val="FFC000"/>
              </a:solidFill>
              <a:latin typeface="Arial" panose="020B0604020202090204" pitchFamily="34" charset="0"/>
              <a:ea typeface="微软雅黑" panose="020B0503020204020204" charset="-122"/>
              <a:sym typeface="Arial" panose="020B0604020202090204" pitchFamily="34" charset="0"/>
            </a:endParaRPr>
          </a:p>
        </p:txBody>
      </p:sp>
      <p:sp>
        <p:nvSpPr>
          <p:cNvPr id="46" name="椭圆 45"/>
          <p:cNvSpPr/>
          <p:nvPr>
            <p:custDataLst>
              <p:tags r:id="rId2"/>
            </p:custDataLst>
          </p:nvPr>
        </p:nvSpPr>
        <p:spPr bwMode="auto">
          <a:xfrm flipH="1">
            <a:off x="4824931" y="1520569"/>
            <a:ext cx="147396" cy="147399"/>
          </a:xfrm>
          <a:prstGeom prst="ellipse">
            <a:avLst/>
          </a:prstGeom>
          <a:solidFill>
            <a:srgbClr val="1F74AD"/>
          </a:solidFill>
          <a:ln w="9525">
            <a:noFill/>
            <a:round/>
          </a:ln>
        </p:spPr>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48" name="文本框 47"/>
          <p:cNvSpPr txBox="1"/>
          <p:nvPr>
            <p:custDataLst>
              <p:tags r:id="rId3"/>
            </p:custDataLst>
          </p:nvPr>
        </p:nvSpPr>
        <p:spPr bwMode="auto">
          <a:xfrm>
            <a:off x="5050819" y="1409392"/>
            <a:ext cx="4928641" cy="369753"/>
          </a:xfrm>
          <a:prstGeom prst="rect">
            <a:avLst/>
          </a:prstGeom>
          <a:noFill/>
        </p:spPr>
        <p:txBody>
          <a:bodyPr wrap="square" lIns="90000" tIns="46800" rIns="90000" bIns="0" anchor="b" anchorCtr="0">
            <a:normAutofit fontScale="92500" lnSpcReduction="20000"/>
          </a:bodyPr>
          <a:p>
            <a:pPr>
              <a:lnSpc>
                <a:spcPct val="130000"/>
              </a:lnSpc>
            </a:pPr>
            <a:r>
              <a:rPr lang="zh-CN" altLang="en-US" sz="2000" b="1" spc="300">
                <a:solidFill>
                  <a:srgbClr val="1F74AD"/>
                </a:solidFill>
                <a:latin typeface="Arial" panose="020B0604020202090204" pitchFamily="34" charset="0"/>
                <a:ea typeface="微软雅黑" panose="020B0503020204020204" charset="-122"/>
                <a:cs typeface="+mn-ea"/>
                <a:sym typeface="Arial" panose="020B0604020202090204" pitchFamily="34" charset="0"/>
              </a:rPr>
              <a:t>数据驱动</a:t>
            </a:r>
            <a:endParaRPr lang="zh-CN" altLang="en-US" sz="2000" b="1" spc="300">
              <a:solidFill>
                <a:srgbClr val="1F74AD"/>
              </a:solidFill>
              <a:latin typeface="Arial" panose="020B0604020202090204" pitchFamily="34" charset="0"/>
              <a:ea typeface="微软雅黑" panose="020B0503020204020204" charset="-122"/>
              <a:cs typeface="+mn-ea"/>
              <a:sym typeface="Arial" panose="020B0604020202090204" pitchFamily="34" charset="0"/>
            </a:endParaRPr>
          </a:p>
        </p:txBody>
      </p:sp>
      <p:sp>
        <p:nvSpPr>
          <p:cNvPr id="52" name="文本框 51"/>
          <p:cNvSpPr txBox="1"/>
          <p:nvPr>
            <p:custDataLst>
              <p:tags r:id="rId4"/>
            </p:custDataLst>
          </p:nvPr>
        </p:nvSpPr>
        <p:spPr bwMode="auto">
          <a:xfrm>
            <a:off x="5050790" y="1795145"/>
            <a:ext cx="6901180" cy="610870"/>
          </a:xfrm>
          <a:prstGeom prst="rect">
            <a:avLst/>
          </a:prstGeom>
          <a:noFill/>
        </p:spPr>
        <p:txBody>
          <a:bodyPr wrap="square" lIns="90000" tIns="0" rIns="90000" bIns="46800">
            <a:normAutofit/>
          </a:bodyPr>
          <a:p>
            <a:pPr>
              <a:lnSpc>
                <a:spcPct val="120000"/>
              </a:lnSpc>
            </a:pPr>
            <a:r>
              <a:rPr lang="zh-CN" altLang="en-US" sz="1400" spc="150">
                <a:latin typeface="Arial" panose="020B0604020202090204" pitchFamily="34" charset="0"/>
                <a:ea typeface="微软雅黑" panose="020B0503020204020204" charset="-122"/>
                <a:sym typeface="Arial" panose="020B0604020202090204" pitchFamily="34" charset="0"/>
              </a:rPr>
              <a:t>向市场提供创新产品服务，规模化效应提升，逐渐形成行业级物流数字化引擎</a:t>
            </a:r>
            <a:endParaRPr lang="zh-CN" altLang="en-US" sz="1400" spc="150">
              <a:latin typeface="Arial" panose="020B0604020202090204" pitchFamily="34" charset="0"/>
              <a:ea typeface="微软雅黑" panose="020B0503020204020204" charset="-122"/>
              <a:sym typeface="Arial" panose="020B0604020202090204" pitchFamily="34" charset="0"/>
            </a:endParaRPr>
          </a:p>
        </p:txBody>
      </p:sp>
      <p:sp>
        <p:nvSpPr>
          <p:cNvPr id="53" name="椭圆 52"/>
          <p:cNvSpPr/>
          <p:nvPr>
            <p:custDataLst>
              <p:tags r:id="rId5"/>
            </p:custDataLst>
          </p:nvPr>
        </p:nvSpPr>
        <p:spPr bwMode="auto">
          <a:xfrm flipH="1">
            <a:off x="4824931" y="2405522"/>
            <a:ext cx="147396" cy="147399"/>
          </a:xfrm>
          <a:prstGeom prst="ellipse">
            <a:avLst/>
          </a:prstGeom>
          <a:solidFill>
            <a:srgbClr val="3498DB"/>
          </a:solidFill>
          <a:ln w="9525">
            <a:noFill/>
            <a:round/>
          </a:ln>
        </p:spPr>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55" name="文本框 54"/>
          <p:cNvSpPr txBox="1"/>
          <p:nvPr>
            <p:custDataLst>
              <p:tags r:id="rId6"/>
            </p:custDataLst>
          </p:nvPr>
        </p:nvSpPr>
        <p:spPr bwMode="auto">
          <a:xfrm>
            <a:off x="5050819" y="2226386"/>
            <a:ext cx="4928641" cy="369753"/>
          </a:xfrm>
          <a:prstGeom prst="rect">
            <a:avLst/>
          </a:prstGeom>
          <a:noFill/>
        </p:spPr>
        <p:txBody>
          <a:bodyPr wrap="square" lIns="90000" tIns="46800" rIns="90000" bIns="0" anchor="b" anchorCtr="0">
            <a:normAutofit fontScale="92500" lnSpcReduction="20000"/>
          </a:bodyPr>
          <a:p>
            <a:pPr>
              <a:lnSpc>
                <a:spcPct val="130000"/>
              </a:lnSpc>
            </a:pPr>
            <a:r>
              <a:rPr lang="zh-CN" altLang="en-US" sz="2000" b="1" spc="300">
                <a:solidFill>
                  <a:srgbClr val="3498DB"/>
                </a:solidFill>
                <a:latin typeface="Arial" panose="020B0604020202090204" pitchFamily="34" charset="0"/>
                <a:ea typeface="微软雅黑" panose="020B0503020204020204" charset="-122"/>
                <a:cs typeface="+mn-ea"/>
                <a:sym typeface="Arial" panose="020B0604020202090204" pitchFamily="34" charset="0"/>
              </a:rPr>
              <a:t>网络货运规模日益扩张</a:t>
            </a:r>
            <a:endParaRPr lang="zh-CN" altLang="en-US" sz="2000" b="1" spc="300">
              <a:solidFill>
                <a:srgbClr val="3498DB"/>
              </a:solidFill>
              <a:latin typeface="Arial" panose="020B0604020202090204" pitchFamily="34" charset="0"/>
              <a:ea typeface="微软雅黑" panose="020B0503020204020204" charset="-122"/>
              <a:cs typeface="+mn-ea"/>
              <a:sym typeface="Arial" panose="020B0604020202090204" pitchFamily="34" charset="0"/>
            </a:endParaRPr>
          </a:p>
        </p:txBody>
      </p:sp>
      <p:sp>
        <p:nvSpPr>
          <p:cNvPr id="56" name="文本框 55"/>
          <p:cNvSpPr txBox="1"/>
          <p:nvPr>
            <p:custDataLst>
              <p:tags r:id="rId7"/>
            </p:custDataLst>
          </p:nvPr>
        </p:nvSpPr>
        <p:spPr bwMode="auto">
          <a:xfrm>
            <a:off x="5050790" y="2612390"/>
            <a:ext cx="6812280" cy="369570"/>
          </a:xfrm>
          <a:prstGeom prst="rect">
            <a:avLst/>
          </a:prstGeom>
          <a:noFill/>
        </p:spPr>
        <p:txBody>
          <a:bodyPr wrap="square" lIns="90000" tIns="0" rIns="90000" bIns="46800">
            <a:normAutofit/>
          </a:bodyPr>
          <a:p>
            <a:pPr>
              <a:lnSpc>
                <a:spcPct val="120000"/>
              </a:lnSpc>
            </a:pPr>
            <a:r>
              <a:rPr lang="zh-CN" altLang="en-US" sz="1400" spc="150">
                <a:latin typeface="Arial" panose="020B0604020202090204" pitchFamily="34" charset="0"/>
                <a:ea typeface="微软雅黑" panose="020B0503020204020204" charset="-122"/>
                <a:sym typeface="Arial" panose="020B0604020202090204" pitchFamily="34" charset="0"/>
              </a:rPr>
              <a:t>特殊细分市场会陆续入场，网络货运平台快速扩张，形成大、小生态圈</a:t>
            </a:r>
            <a:endParaRPr lang="zh-CN" altLang="en-US" sz="1400" spc="150">
              <a:latin typeface="Arial" panose="020B0604020202090204" pitchFamily="34" charset="0"/>
              <a:ea typeface="微软雅黑" panose="020B0503020204020204" charset="-122"/>
              <a:sym typeface="Arial" panose="020B0604020202090204" pitchFamily="34" charset="0"/>
            </a:endParaRPr>
          </a:p>
        </p:txBody>
      </p:sp>
      <p:sp>
        <p:nvSpPr>
          <p:cNvPr id="57" name="椭圆 56"/>
          <p:cNvSpPr/>
          <p:nvPr>
            <p:custDataLst>
              <p:tags r:id="rId8"/>
            </p:custDataLst>
          </p:nvPr>
        </p:nvSpPr>
        <p:spPr bwMode="auto">
          <a:xfrm flipH="1">
            <a:off x="4824931" y="3154557"/>
            <a:ext cx="147396" cy="147399"/>
          </a:xfrm>
          <a:prstGeom prst="ellipse">
            <a:avLst/>
          </a:prstGeom>
          <a:solidFill>
            <a:srgbClr val="1AA3AA"/>
          </a:solidFill>
          <a:ln w="9525">
            <a:noFill/>
            <a:round/>
          </a:ln>
        </p:spPr>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58" name="文本框 57"/>
          <p:cNvSpPr txBox="1"/>
          <p:nvPr>
            <p:custDataLst>
              <p:tags r:id="rId9"/>
            </p:custDataLst>
          </p:nvPr>
        </p:nvSpPr>
        <p:spPr bwMode="auto">
          <a:xfrm>
            <a:off x="5050790" y="3043555"/>
            <a:ext cx="6099810" cy="369570"/>
          </a:xfrm>
          <a:prstGeom prst="rect">
            <a:avLst/>
          </a:prstGeom>
          <a:noFill/>
        </p:spPr>
        <p:txBody>
          <a:bodyPr wrap="square" lIns="90000" tIns="46800" rIns="90000" bIns="0" anchor="b" anchorCtr="0">
            <a:normAutofit lnSpcReduction="20000"/>
          </a:bodyPr>
          <a:p>
            <a:pPr>
              <a:lnSpc>
                <a:spcPct val="130000"/>
              </a:lnSpc>
            </a:pPr>
            <a:r>
              <a:rPr lang="zh-CN" altLang="en-US" sz="1900" b="1" spc="300">
                <a:solidFill>
                  <a:srgbClr val="1AA3AA"/>
                </a:solidFill>
                <a:latin typeface="Arial" panose="020B0604020202090204" pitchFamily="34" charset="0"/>
                <a:ea typeface="微软雅黑" panose="020B0503020204020204" charset="-122"/>
                <a:cs typeface="+mn-ea"/>
                <a:sym typeface="Arial" panose="020B0604020202090204" pitchFamily="34" charset="0"/>
              </a:rPr>
              <a:t>信用体系的建立促进在线交易市场成熟发展</a:t>
            </a:r>
            <a:endParaRPr lang="zh-CN" altLang="en-US" sz="1900" b="1" spc="300">
              <a:solidFill>
                <a:srgbClr val="1AA3AA"/>
              </a:solidFill>
              <a:latin typeface="Arial" panose="020B0604020202090204" pitchFamily="34" charset="0"/>
              <a:ea typeface="微软雅黑" panose="020B0503020204020204" charset="-122"/>
              <a:cs typeface="+mn-ea"/>
              <a:sym typeface="Arial" panose="020B0604020202090204" pitchFamily="34" charset="0"/>
            </a:endParaRPr>
          </a:p>
        </p:txBody>
      </p:sp>
      <p:sp>
        <p:nvSpPr>
          <p:cNvPr id="59" name="文本框 58"/>
          <p:cNvSpPr txBox="1"/>
          <p:nvPr>
            <p:custDataLst>
              <p:tags r:id="rId10"/>
            </p:custDataLst>
          </p:nvPr>
        </p:nvSpPr>
        <p:spPr bwMode="auto">
          <a:xfrm>
            <a:off x="5050790" y="3430270"/>
            <a:ext cx="6812280" cy="369570"/>
          </a:xfrm>
          <a:prstGeom prst="rect">
            <a:avLst/>
          </a:prstGeom>
          <a:noFill/>
        </p:spPr>
        <p:txBody>
          <a:bodyPr wrap="square" lIns="90000" tIns="0" rIns="90000" bIns="46800">
            <a:normAutofit/>
          </a:bodyPr>
          <a:p>
            <a:pPr>
              <a:lnSpc>
                <a:spcPct val="120000"/>
              </a:lnSpc>
            </a:pPr>
            <a:r>
              <a:rPr lang="zh-CN" altLang="en-US" sz="1400" spc="150">
                <a:latin typeface="Arial" panose="020B0604020202090204" pitchFamily="34" charset="0"/>
                <a:ea typeface="微软雅黑" panose="020B0503020204020204" charset="-122"/>
                <a:sym typeface="Arial" panose="020B0604020202090204" pitchFamily="34" charset="0"/>
              </a:rPr>
              <a:t>信用类衍生服务多样化，商业监管发挥作用，平台交易市场逐步规范、标准</a:t>
            </a:r>
            <a:endParaRPr lang="zh-CN" altLang="en-US" sz="1400" spc="150">
              <a:latin typeface="Arial" panose="020B0604020202090204" pitchFamily="34" charset="0"/>
              <a:ea typeface="微软雅黑" panose="020B0503020204020204" charset="-122"/>
              <a:sym typeface="Arial" panose="020B0604020202090204" pitchFamily="34" charset="0"/>
            </a:endParaRPr>
          </a:p>
        </p:txBody>
      </p:sp>
      <p:sp>
        <p:nvSpPr>
          <p:cNvPr id="60" name="椭圆 59"/>
          <p:cNvSpPr/>
          <p:nvPr>
            <p:custDataLst>
              <p:tags r:id="rId11"/>
            </p:custDataLst>
          </p:nvPr>
        </p:nvSpPr>
        <p:spPr bwMode="auto">
          <a:xfrm flipH="1">
            <a:off x="4824931" y="3972394"/>
            <a:ext cx="147396" cy="147399"/>
          </a:xfrm>
          <a:prstGeom prst="ellipse">
            <a:avLst/>
          </a:prstGeom>
          <a:solidFill>
            <a:srgbClr val="69A35B"/>
          </a:solidFill>
          <a:ln w="9525">
            <a:noFill/>
            <a:round/>
          </a:ln>
        </p:spPr>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61" name="文本框 60"/>
          <p:cNvSpPr txBox="1"/>
          <p:nvPr>
            <p:custDataLst>
              <p:tags r:id="rId12"/>
            </p:custDataLst>
          </p:nvPr>
        </p:nvSpPr>
        <p:spPr bwMode="auto">
          <a:xfrm>
            <a:off x="5050819" y="3861217"/>
            <a:ext cx="4928641" cy="369753"/>
          </a:xfrm>
          <a:prstGeom prst="rect">
            <a:avLst/>
          </a:prstGeom>
          <a:noFill/>
        </p:spPr>
        <p:txBody>
          <a:bodyPr wrap="square" lIns="90000" tIns="46800" rIns="90000" bIns="0" anchor="b" anchorCtr="0">
            <a:normAutofit fontScale="92500" lnSpcReduction="20000"/>
          </a:bodyPr>
          <a:p>
            <a:pPr>
              <a:lnSpc>
                <a:spcPct val="130000"/>
              </a:lnSpc>
            </a:pPr>
            <a:r>
              <a:rPr lang="zh-CN" altLang="en-US" sz="2000" b="1" spc="300">
                <a:solidFill>
                  <a:srgbClr val="69A35B"/>
                </a:solidFill>
                <a:latin typeface="Arial" panose="020B0604020202090204" pitchFamily="34" charset="0"/>
                <a:ea typeface="微软雅黑" panose="020B0503020204020204" charset="-122"/>
                <a:cs typeface="+mn-ea"/>
                <a:sym typeface="Arial" panose="020B0604020202090204" pitchFamily="34" charset="0"/>
              </a:rPr>
              <a:t>互联互通趋势增强</a:t>
            </a:r>
            <a:endParaRPr lang="zh-CN" altLang="en-US" sz="2000" b="1" spc="300">
              <a:solidFill>
                <a:srgbClr val="69A35B"/>
              </a:solidFill>
              <a:latin typeface="Arial" panose="020B0604020202090204" pitchFamily="34" charset="0"/>
              <a:ea typeface="微软雅黑" panose="020B0503020204020204" charset="-122"/>
              <a:cs typeface="+mn-ea"/>
              <a:sym typeface="Arial" panose="020B0604020202090204" pitchFamily="34" charset="0"/>
            </a:endParaRPr>
          </a:p>
        </p:txBody>
      </p:sp>
      <p:sp>
        <p:nvSpPr>
          <p:cNvPr id="62" name="文本框 61"/>
          <p:cNvSpPr txBox="1"/>
          <p:nvPr>
            <p:custDataLst>
              <p:tags r:id="rId13"/>
            </p:custDataLst>
          </p:nvPr>
        </p:nvSpPr>
        <p:spPr bwMode="auto">
          <a:xfrm>
            <a:off x="5050790" y="4244340"/>
            <a:ext cx="6812280" cy="369570"/>
          </a:xfrm>
          <a:prstGeom prst="rect">
            <a:avLst/>
          </a:prstGeom>
          <a:noFill/>
        </p:spPr>
        <p:txBody>
          <a:bodyPr wrap="square" lIns="90000" tIns="0" rIns="90000" bIns="46800">
            <a:normAutofit/>
          </a:bodyPr>
          <a:p>
            <a:pPr>
              <a:lnSpc>
                <a:spcPct val="120000"/>
              </a:lnSpc>
            </a:pPr>
            <a:r>
              <a:rPr lang="zh-CN" altLang="en-US" sz="1400" spc="150">
                <a:latin typeface="Arial" panose="020B0604020202090204" pitchFamily="34" charset="0"/>
                <a:ea typeface="微软雅黑" panose="020B0503020204020204" charset="-122"/>
                <a:sym typeface="Arial" panose="020B0604020202090204" pitchFamily="34" charset="0"/>
              </a:rPr>
              <a:t>供应链上下游协同互联，跨平台联接促进物流向高效、集约化方向发展</a:t>
            </a:r>
            <a:endParaRPr lang="zh-CN" altLang="en-US" sz="1400" spc="150">
              <a:latin typeface="Arial" panose="020B0604020202090204" pitchFamily="34" charset="0"/>
              <a:ea typeface="微软雅黑" panose="020B0503020204020204" charset="-122"/>
              <a:sym typeface="Arial" panose="020B0604020202090204" pitchFamily="34" charset="0"/>
            </a:endParaRPr>
          </a:p>
        </p:txBody>
      </p:sp>
      <p:sp>
        <p:nvSpPr>
          <p:cNvPr id="63" name="椭圆 62"/>
          <p:cNvSpPr/>
          <p:nvPr>
            <p:custDataLst>
              <p:tags r:id="rId14"/>
            </p:custDataLst>
          </p:nvPr>
        </p:nvSpPr>
        <p:spPr bwMode="auto">
          <a:xfrm flipH="1">
            <a:off x="4824931" y="4786712"/>
            <a:ext cx="147396" cy="147399"/>
          </a:xfrm>
          <a:prstGeom prst="ellipse">
            <a:avLst/>
          </a:prstGeom>
          <a:solidFill>
            <a:srgbClr val="9BBB59"/>
          </a:solidFill>
          <a:ln w="9525">
            <a:noFill/>
            <a:round/>
          </a:ln>
        </p:spPr>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64" name="文本框 63"/>
          <p:cNvSpPr txBox="1"/>
          <p:nvPr>
            <p:custDataLst>
              <p:tags r:id="rId15"/>
            </p:custDataLst>
          </p:nvPr>
        </p:nvSpPr>
        <p:spPr bwMode="auto">
          <a:xfrm>
            <a:off x="5050819" y="4687567"/>
            <a:ext cx="4928641" cy="369753"/>
          </a:xfrm>
          <a:prstGeom prst="rect">
            <a:avLst/>
          </a:prstGeom>
          <a:noFill/>
        </p:spPr>
        <p:txBody>
          <a:bodyPr wrap="square" lIns="90000" tIns="46800" rIns="90000" bIns="0" anchor="b" anchorCtr="0">
            <a:normAutofit fontScale="90000" lnSpcReduction="10000"/>
          </a:bodyPr>
          <a:p>
            <a:pPr>
              <a:lnSpc>
                <a:spcPct val="130000"/>
              </a:lnSpc>
            </a:pPr>
            <a:r>
              <a:rPr lang="zh-CN" altLang="en-US" sz="1900" b="1" spc="300">
                <a:solidFill>
                  <a:srgbClr val="9BBB59"/>
                </a:solidFill>
                <a:latin typeface="Arial" panose="020B0604020202090204" pitchFamily="34" charset="0"/>
                <a:ea typeface="微软雅黑" panose="020B0503020204020204" charset="-122"/>
                <a:cs typeface="+mn-ea"/>
                <a:sym typeface="Arial" panose="020B0604020202090204" pitchFamily="34" charset="0"/>
              </a:rPr>
              <a:t>利润从“作业”层面向“价值”层面转移</a:t>
            </a:r>
            <a:endParaRPr lang="zh-CN" altLang="en-US" sz="1900" b="1" spc="300">
              <a:solidFill>
                <a:srgbClr val="9BBB59"/>
              </a:solidFill>
              <a:latin typeface="Arial" panose="020B0604020202090204" pitchFamily="34" charset="0"/>
              <a:ea typeface="微软雅黑" panose="020B0503020204020204" charset="-122"/>
              <a:cs typeface="+mn-ea"/>
              <a:sym typeface="Arial" panose="020B0604020202090204" pitchFamily="34" charset="0"/>
            </a:endParaRPr>
          </a:p>
        </p:txBody>
      </p:sp>
      <p:sp>
        <p:nvSpPr>
          <p:cNvPr id="65" name="文本框 64"/>
          <p:cNvSpPr txBox="1"/>
          <p:nvPr>
            <p:custDataLst>
              <p:tags r:id="rId16"/>
            </p:custDataLst>
          </p:nvPr>
        </p:nvSpPr>
        <p:spPr bwMode="auto">
          <a:xfrm>
            <a:off x="5050790" y="5066665"/>
            <a:ext cx="6901180" cy="369570"/>
          </a:xfrm>
          <a:prstGeom prst="rect">
            <a:avLst/>
          </a:prstGeom>
          <a:noFill/>
        </p:spPr>
        <p:txBody>
          <a:bodyPr wrap="square" lIns="90000" tIns="0" rIns="90000" bIns="46800">
            <a:normAutofit/>
          </a:bodyPr>
          <a:p>
            <a:pPr>
              <a:lnSpc>
                <a:spcPct val="120000"/>
              </a:lnSpc>
            </a:pPr>
            <a:r>
              <a:rPr lang="zh-CN" altLang="en-US" sz="1400" spc="150">
                <a:latin typeface="Arial" panose="020B0604020202090204" pitchFamily="34" charset="0"/>
                <a:ea typeface="微软雅黑" panose="020B0503020204020204" charset="-122"/>
                <a:sym typeface="Arial" panose="020B0604020202090204" pitchFamily="34" charset="0"/>
              </a:rPr>
              <a:t>通过高效的组织方式以及为物流供给侧提供增值服务逐步成为物流新利润点</a:t>
            </a:r>
            <a:endParaRPr lang="zh-CN" altLang="en-US" sz="1400" spc="150">
              <a:latin typeface="Arial" panose="020B0604020202090204" pitchFamily="34" charset="0"/>
              <a:ea typeface="微软雅黑" panose="020B0503020204020204" charset="-122"/>
              <a:sym typeface="Arial" panose="020B0604020202090204" pitchFamily="34" charset="0"/>
            </a:endParaRPr>
          </a:p>
        </p:txBody>
      </p:sp>
      <p:sp>
        <p:nvSpPr>
          <p:cNvPr id="66" name="立方体 65"/>
          <p:cNvSpPr/>
          <p:nvPr>
            <p:custDataLst>
              <p:tags r:id="rId17"/>
            </p:custDataLst>
          </p:nvPr>
        </p:nvSpPr>
        <p:spPr>
          <a:xfrm>
            <a:off x="1388110" y="1991322"/>
            <a:ext cx="1431290" cy="3431540"/>
          </a:xfrm>
          <a:prstGeom prst="cube">
            <a:avLst>
              <a:gd name="adj" fmla="val 88345"/>
            </a:avLst>
          </a:prstGeom>
          <a:solidFill>
            <a:srgbClr val="69A35B"/>
          </a:solidFill>
          <a:ln>
            <a:noFill/>
          </a:ln>
          <a:effectLst/>
        </p:spPr>
        <p:style>
          <a:lnRef idx="2">
            <a:srgbClr val="1F74AD">
              <a:shade val="50000"/>
            </a:srgbClr>
          </a:lnRef>
          <a:fillRef idx="1">
            <a:srgbClr val="1F74AD"/>
          </a:fillRef>
          <a:effectRef idx="0">
            <a:srgbClr val="1F74AD"/>
          </a:effectRef>
          <a:fontRef idx="minor">
            <a:sysClr val="window" lastClr="FFFFFF"/>
          </a:fontRef>
        </p:style>
        <p:txBody>
          <a:bodyPr anchor="ctr"/>
          <a:p>
            <a:pPr algn="ctr">
              <a:lnSpc>
                <a:spcPct val="120000"/>
              </a:lnSpc>
            </a:pPr>
            <a:endParaRPr dirty="0">
              <a:latin typeface="Arial" panose="020B0604020202090204" pitchFamily="34" charset="0"/>
              <a:ea typeface="微软雅黑" panose="020B0503020204020204" charset="-122"/>
              <a:sym typeface="Arial" panose="020B0604020202090204" pitchFamily="34" charset="0"/>
            </a:endParaRPr>
          </a:p>
        </p:txBody>
      </p:sp>
      <p:sp>
        <p:nvSpPr>
          <p:cNvPr id="67" name="立方体 66"/>
          <p:cNvSpPr/>
          <p:nvPr>
            <p:custDataLst>
              <p:tags r:id="rId18"/>
            </p:custDataLst>
          </p:nvPr>
        </p:nvSpPr>
        <p:spPr>
          <a:xfrm>
            <a:off x="2066925" y="2293582"/>
            <a:ext cx="1305560" cy="3129915"/>
          </a:xfrm>
          <a:prstGeom prst="cube">
            <a:avLst>
              <a:gd name="adj" fmla="val 88345"/>
            </a:avLst>
          </a:prstGeom>
          <a:solidFill>
            <a:srgbClr val="1AA3AA"/>
          </a:solidFill>
          <a:ln>
            <a:noFill/>
          </a:ln>
          <a:effectLst/>
        </p:spPr>
        <p:style>
          <a:lnRef idx="2">
            <a:srgbClr val="1F74AD">
              <a:shade val="50000"/>
            </a:srgbClr>
          </a:lnRef>
          <a:fillRef idx="1">
            <a:srgbClr val="1F74AD"/>
          </a:fillRef>
          <a:effectRef idx="0">
            <a:srgbClr val="1F74AD"/>
          </a:effectRef>
          <a:fontRef idx="minor">
            <a:sysClr val="window" lastClr="FFFFFF"/>
          </a:fontRef>
        </p:style>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68" name="立方体 67"/>
          <p:cNvSpPr/>
          <p:nvPr>
            <p:custDataLst>
              <p:tags r:id="rId19"/>
            </p:custDataLst>
          </p:nvPr>
        </p:nvSpPr>
        <p:spPr>
          <a:xfrm>
            <a:off x="2703830" y="2605367"/>
            <a:ext cx="1175385" cy="2818130"/>
          </a:xfrm>
          <a:prstGeom prst="cube">
            <a:avLst>
              <a:gd name="adj" fmla="val 85731"/>
            </a:avLst>
          </a:prstGeom>
          <a:solidFill>
            <a:srgbClr val="3498DB"/>
          </a:solidFill>
          <a:ln>
            <a:noFill/>
          </a:ln>
          <a:effectLst/>
        </p:spPr>
        <p:style>
          <a:lnRef idx="2">
            <a:srgbClr val="1F74AD">
              <a:shade val="50000"/>
            </a:srgbClr>
          </a:lnRef>
          <a:fillRef idx="1">
            <a:srgbClr val="1F74AD"/>
          </a:fillRef>
          <a:effectRef idx="0">
            <a:srgbClr val="1F74AD"/>
          </a:effectRef>
          <a:fontRef idx="minor">
            <a:sysClr val="window" lastClr="FFFFFF"/>
          </a:fontRef>
        </p:style>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
        <p:nvSpPr>
          <p:cNvPr id="69" name="立方体 68"/>
          <p:cNvSpPr/>
          <p:nvPr>
            <p:custDataLst>
              <p:tags r:id="rId20"/>
            </p:custDataLst>
          </p:nvPr>
        </p:nvSpPr>
        <p:spPr>
          <a:xfrm>
            <a:off x="3258820" y="3087967"/>
            <a:ext cx="974090" cy="2335530"/>
          </a:xfrm>
          <a:prstGeom prst="cube">
            <a:avLst>
              <a:gd name="adj" fmla="val 85731"/>
            </a:avLst>
          </a:prstGeom>
          <a:ln>
            <a:noFill/>
          </a:ln>
          <a:effectLst/>
        </p:spPr>
        <p:style>
          <a:lnRef idx="2">
            <a:srgbClr val="1F74AD">
              <a:shade val="50000"/>
            </a:srgbClr>
          </a:lnRef>
          <a:fillRef idx="1">
            <a:srgbClr val="1F74AD"/>
          </a:fillRef>
          <a:effectRef idx="0">
            <a:srgbClr val="1F74AD"/>
          </a:effectRef>
          <a:fontRef idx="minor">
            <a:sysClr val="window" lastClr="FFFFFF"/>
          </a:fontRef>
        </p:style>
        <p:txBody>
          <a:bodyPr anchor="ctr"/>
          <a:p>
            <a:pPr algn="ctr">
              <a:lnSpc>
                <a:spcPct val="120000"/>
              </a:lnSpc>
            </a:pPr>
            <a:endParaRPr>
              <a:latin typeface="Arial" panose="020B0604020202090204" pitchFamily="34" charset="0"/>
              <a:ea typeface="微软雅黑" panose="020B0503020204020204" charset="-122"/>
              <a:sym typeface="Arial" panose="020B060402020209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76910" y="539115"/>
            <a:ext cx="2676525" cy="521970"/>
          </a:xfrm>
          <a:prstGeom prst="rect">
            <a:avLst/>
          </a:prstGeom>
        </p:spPr>
        <p:txBody>
          <a:bodyPr wrap="none">
            <a:spAutoFit/>
          </a:bodyPr>
          <a:lstStyle/>
          <a:p>
            <a:pPr algn="ctr"/>
            <a:r>
              <a:rPr lang="zh-CN" altLang="en-US" sz="2800" b="1" dirty="0">
                <a:solidFill>
                  <a:schemeClr val="accent2">
                    <a:lumMod val="75000"/>
                  </a:schemeClr>
                </a:solidFill>
                <a:cs typeface="+mn-ea"/>
                <a:sym typeface="+mn-lt"/>
              </a:rPr>
              <a:t>税务监管的趋势</a:t>
            </a:r>
            <a:endParaRPr lang="zh-CN" altLang="en-US" sz="2800" b="1" dirty="0">
              <a:solidFill>
                <a:schemeClr val="accent2">
                  <a:lumMod val="75000"/>
                </a:schemeClr>
              </a:solidFill>
              <a:cs typeface="+mn-ea"/>
              <a:sym typeface="+mn-lt"/>
            </a:endParaRPr>
          </a:p>
        </p:txBody>
      </p:sp>
      <p:cxnSp>
        <p:nvCxnSpPr>
          <p:cNvPr id="11" name="直接连接符 10"/>
          <p:cNvCxnSpPr/>
          <p:nvPr/>
        </p:nvCxnSpPr>
        <p:spPr>
          <a:xfrm>
            <a:off x="381001" y="524591"/>
            <a:ext cx="0" cy="489857"/>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AutoShape 2"/>
          <p:cNvSpPr/>
          <p:nvPr/>
        </p:nvSpPr>
        <p:spPr bwMode="auto">
          <a:xfrm>
            <a:off x="836930" y="2383155"/>
            <a:ext cx="3707130"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accent3"/>
          </a:solidFill>
          <a:ln>
            <a:noFill/>
          </a:ln>
          <a:effectLst/>
        </p:spPr>
        <p:txBody>
          <a:bodyPr lIns="0" tIns="0" rIns="0" bIns="0" anchor="ctr"/>
          <a:lstStyle/>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7" name="AutoShape 3"/>
          <p:cNvSpPr/>
          <p:nvPr/>
        </p:nvSpPr>
        <p:spPr bwMode="auto">
          <a:xfrm>
            <a:off x="1075055" y="269303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spcBef>
                <a:spcPts val="850"/>
              </a:spcBef>
              <a:spcAft>
                <a:spcPct val="0"/>
              </a:spcAft>
              <a:defRPr/>
            </a:pPr>
            <a:r>
              <a:rPr lang="zh-CN" altLang="es-ES" sz="2000" b="1" dirty="0">
                <a:solidFill>
                  <a:srgbClr val="FFC000"/>
                </a:solidFill>
                <a:cs typeface="+mn-ea"/>
                <a:sym typeface="+mn-lt"/>
              </a:rPr>
              <a:t>以票控税到以数据控税</a:t>
            </a:r>
            <a:endParaRPr lang="zh-CN" altLang="es-ES" sz="2000" b="1" dirty="0">
              <a:solidFill>
                <a:srgbClr val="FFC000"/>
              </a:solidFill>
              <a:cs typeface="+mn-ea"/>
              <a:sym typeface="+mn-lt"/>
            </a:endParaRPr>
          </a:p>
        </p:txBody>
      </p:sp>
      <p:sp>
        <p:nvSpPr>
          <p:cNvPr id="13" name="AutoShape 5"/>
          <p:cNvSpPr/>
          <p:nvPr/>
        </p:nvSpPr>
        <p:spPr bwMode="auto">
          <a:xfrm>
            <a:off x="1067435" y="3021330"/>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lnSpc>
                <a:spcPct val="120000"/>
              </a:lnSpc>
              <a:spcBef>
                <a:spcPts val="850"/>
              </a:spcBef>
              <a:spcAft>
                <a:spcPct val="0"/>
              </a:spcAft>
              <a:defRPr/>
            </a:pPr>
            <a:r>
              <a:rPr lang="en-US" altLang="zh-CN" dirty="0">
                <a:solidFill>
                  <a:schemeClr val="bg1"/>
                </a:solidFill>
                <a:cs typeface="+mn-ea"/>
                <a:sym typeface="+mn-lt"/>
              </a:rPr>
              <a:t>1</a:t>
            </a:r>
            <a:r>
              <a:rPr lang="zh-CN" altLang="en-US" dirty="0">
                <a:solidFill>
                  <a:schemeClr val="bg1"/>
                </a:solidFill>
                <a:cs typeface="+mn-ea"/>
                <a:sym typeface="+mn-lt"/>
              </a:rPr>
              <a:t>、从传统的有多少车能领多少票转变发生过多少数据领多少票；</a:t>
            </a:r>
            <a:r>
              <a:rPr lang="en-US" altLang="zh-CN" dirty="0">
                <a:solidFill>
                  <a:schemeClr val="bg1"/>
                </a:solidFill>
                <a:cs typeface="+mn-ea"/>
                <a:sym typeface="+mn-lt"/>
              </a:rPr>
              <a:t>2</a:t>
            </a:r>
            <a:r>
              <a:rPr lang="zh-CN" altLang="en-US" dirty="0">
                <a:solidFill>
                  <a:schemeClr val="bg1"/>
                </a:solidFill>
                <a:cs typeface="+mn-ea"/>
                <a:sym typeface="+mn-lt"/>
              </a:rPr>
              <a:t>、从传统的纸质单据检查转变成线上数据检查业务合规性；</a:t>
            </a:r>
            <a:endParaRPr lang="zh-CN" altLang="en-US" dirty="0">
              <a:solidFill>
                <a:schemeClr val="bg1"/>
              </a:solidFill>
              <a:cs typeface="+mn-ea"/>
              <a:sym typeface="+mn-lt"/>
            </a:endParaRPr>
          </a:p>
        </p:txBody>
      </p:sp>
      <p:sp>
        <p:nvSpPr>
          <p:cNvPr id="37" name="AutoShape 41"/>
          <p:cNvSpPr/>
          <p:nvPr/>
        </p:nvSpPr>
        <p:spPr bwMode="auto">
          <a:xfrm>
            <a:off x="7626985" y="2383155"/>
            <a:ext cx="4167505"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accent5">
              <a:lumMod val="75000"/>
            </a:schemeClr>
          </a:solidFill>
          <a:ln>
            <a:noFill/>
          </a:ln>
          <a:effectLst/>
        </p:spPr>
        <p:txBody>
          <a:bodyPr lIns="0" tIns="0" rIns="0" bIns="0" anchor="ctr"/>
          <a:lstStyle/>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38" name="AutoShape 42"/>
          <p:cNvSpPr/>
          <p:nvPr/>
        </p:nvSpPr>
        <p:spPr bwMode="auto">
          <a:xfrm>
            <a:off x="8406765" y="269303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spcBef>
                <a:spcPts val="850"/>
              </a:spcBef>
              <a:spcAft>
                <a:spcPct val="0"/>
              </a:spcAft>
              <a:defRPr/>
            </a:pPr>
            <a:r>
              <a:rPr lang="zh-CN" altLang="es-ES" sz="2000" b="1" dirty="0">
                <a:solidFill>
                  <a:srgbClr val="FFC000"/>
                </a:solidFill>
                <a:cs typeface="+mn-ea"/>
                <a:sym typeface="+mn-lt"/>
              </a:rPr>
              <a:t>业务票据分离转业务票据一致</a:t>
            </a:r>
            <a:endParaRPr lang="zh-CN" altLang="es-ES" sz="2000" b="1" dirty="0">
              <a:solidFill>
                <a:srgbClr val="FFC000"/>
              </a:solidFill>
              <a:cs typeface="+mn-ea"/>
              <a:sym typeface="+mn-lt"/>
            </a:endParaRPr>
          </a:p>
        </p:txBody>
      </p:sp>
      <p:sp>
        <p:nvSpPr>
          <p:cNvPr id="39" name="AutoShape 43"/>
          <p:cNvSpPr/>
          <p:nvPr/>
        </p:nvSpPr>
        <p:spPr bwMode="auto">
          <a:xfrm>
            <a:off x="8406765" y="3023235"/>
            <a:ext cx="3260725" cy="196405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lnSpc>
                <a:spcPct val="120000"/>
              </a:lnSpc>
              <a:spcBef>
                <a:spcPts val="850"/>
              </a:spcBef>
              <a:spcAft>
                <a:spcPct val="0"/>
              </a:spcAft>
              <a:defRPr/>
            </a:pPr>
            <a:r>
              <a:rPr lang="en-US" altLang="es-ES" b="1" dirty="0">
                <a:solidFill>
                  <a:srgbClr val="FFFFFF"/>
                </a:solidFill>
                <a:cs typeface="+mn-ea"/>
                <a:sym typeface="+mn-lt"/>
              </a:rPr>
              <a:t>1</a:t>
            </a:r>
            <a:r>
              <a:rPr lang="zh-CN" altLang="en-US" b="1" dirty="0">
                <a:solidFill>
                  <a:srgbClr val="FFFFFF"/>
                </a:solidFill>
                <a:cs typeface="+mn-ea"/>
                <a:sym typeface="+mn-lt"/>
              </a:rPr>
              <a:t>、从传统的财务数据和税务数据分离到业务税务一体化</a:t>
            </a:r>
            <a:endParaRPr lang="zh-CN" altLang="en-US" b="1" dirty="0">
              <a:solidFill>
                <a:srgbClr val="FFFFFF"/>
              </a:solidFill>
              <a:cs typeface="+mn-ea"/>
              <a:sym typeface="+mn-lt"/>
            </a:endParaRPr>
          </a:p>
          <a:p>
            <a:pPr defTabSz="323850" fontAlgn="base" hangingPunct="0">
              <a:lnSpc>
                <a:spcPct val="120000"/>
              </a:lnSpc>
              <a:spcBef>
                <a:spcPts val="850"/>
              </a:spcBef>
              <a:spcAft>
                <a:spcPct val="0"/>
              </a:spcAft>
              <a:defRPr/>
            </a:pPr>
            <a:r>
              <a:rPr lang="en-US" altLang="zh-CN" b="1" dirty="0">
                <a:solidFill>
                  <a:srgbClr val="FFFFFF"/>
                </a:solidFill>
                <a:cs typeface="+mn-ea"/>
                <a:sym typeface="+mn-lt"/>
              </a:rPr>
              <a:t>2</a:t>
            </a:r>
            <a:r>
              <a:rPr lang="zh-CN" altLang="en-US" b="1" dirty="0">
                <a:solidFill>
                  <a:srgbClr val="FFFFFF"/>
                </a:solidFill>
                <a:cs typeface="+mn-ea"/>
                <a:sym typeface="+mn-lt"/>
              </a:rPr>
              <a:t>、从传统的看纸质帐到看电子帐</a:t>
            </a:r>
            <a:endParaRPr lang="zh-CN" altLang="en-US" b="1" dirty="0">
              <a:solidFill>
                <a:srgbClr val="FFFFFF"/>
              </a:solidFill>
              <a:cs typeface="+mn-ea"/>
              <a:sym typeface="+mn-lt"/>
            </a:endParaRPr>
          </a:p>
          <a:p>
            <a:pPr defTabSz="323850" fontAlgn="base" hangingPunct="0">
              <a:lnSpc>
                <a:spcPct val="120000"/>
              </a:lnSpc>
              <a:spcBef>
                <a:spcPts val="850"/>
              </a:spcBef>
              <a:spcAft>
                <a:spcPct val="0"/>
              </a:spcAft>
              <a:defRPr/>
            </a:pPr>
            <a:r>
              <a:rPr lang="en-US" altLang="zh-CN" b="1" dirty="0">
                <a:solidFill>
                  <a:srgbClr val="FFFFFF"/>
                </a:solidFill>
                <a:cs typeface="+mn-ea"/>
                <a:sym typeface="+mn-lt"/>
              </a:rPr>
              <a:t>3</a:t>
            </a:r>
            <a:r>
              <a:rPr lang="zh-CN" altLang="en-US" b="1" dirty="0">
                <a:solidFill>
                  <a:srgbClr val="FFFFFF"/>
                </a:solidFill>
                <a:cs typeface="+mn-ea"/>
                <a:sym typeface="+mn-lt"/>
              </a:rPr>
              <a:t>、从纸质发票到电子发票</a:t>
            </a:r>
            <a:endParaRPr lang="zh-CN" altLang="en-US" b="1" dirty="0">
              <a:solidFill>
                <a:srgbClr val="FFFFFF"/>
              </a:solidFill>
              <a:cs typeface="+mn-ea"/>
              <a:sym typeface="+mn-lt"/>
            </a:endParaRPr>
          </a:p>
        </p:txBody>
      </p:sp>
      <p:sp>
        <p:nvSpPr>
          <p:cNvPr id="2" name="AutoShape 2"/>
          <p:cNvSpPr/>
          <p:nvPr/>
        </p:nvSpPr>
        <p:spPr bwMode="auto">
          <a:xfrm>
            <a:off x="4544060" y="2383155"/>
            <a:ext cx="3668395" cy="279590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21599"/>
                </a:moveTo>
                <a:lnTo>
                  <a:pt x="0" y="0"/>
                </a:lnTo>
                <a:lnTo>
                  <a:pt x="21599" y="0"/>
                </a:lnTo>
                <a:lnTo>
                  <a:pt x="21599" y="21599"/>
                </a:lnTo>
                <a:lnTo>
                  <a:pt x="0" y="21599"/>
                </a:lnTo>
                <a:close/>
              </a:path>
            </a:pathLst>
          </a:custGeom>
          <a:solidFill>
            <a:schemeClr val="bg2">
              <a:lumMod val="50000"/>
            </a:schemeClr>
          </a:solidFill>
          <a:ln>
            <a:noFill/>
          </a:ln>
          <a:effectLst/>
        </p:spPr>
        <p:txBody>
          <a:bodyPr lIns="0" tIns="0" rIns="0" bIns="0" anchor="ctr"/>
          <a:p>
            <a:pPr algn="ctr" defTabSz="292100" fontAlgn="base" hangingPunct="0">
              <a:spcBef>
                <a:spcPct val="0"/>
              </a:spcBef>
              <a:spcAft>
                <a:spcPct val="0"/>
              </a:spcAft>
              <a:defRPr/>
            </a:pPr>
            <a:endParaRPr lang="es-ES" sz="1600">
              <a:solidFill>
                <a:srgbClr val="FFFFFF"/>
              </a:solidFill>
              <a:cs typeface="+mn-ea"/>
              <a:sym typeface="+mn-lt"/>
            </a:endParaRPr>
          </a:p>
        </p:txBody>
      </p:sp>
      <p:sp>
        <p:nvSpPr>
          <p:cNvPr id="3" name="AutoShape 3"/>
          <p:cNvSpPr/>
          <p:nvPr/>
        </p:nvSpPr>
        <p:spPr bwMode="auto">
          <a:xfrm>
            <a:off x="4639945" y="2693035"/>
            <a:ext cx="3572510" cy="278765"/>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2000" b="1" dirty="0">
                <a:solidFill>
                  <a:srgbClr val="FFC000"/>
                </a:solidFill>
                <a:cs typeface="+mn-ea"/>
                <a:sym typeface="+mn-lt"/>
              </a:rPr>
              <a:t>税后监管转税前监管</a:t>
            </a:r>
            <a:endParaRPr lang="zh-CN" altLang="en-US" sz="2000" b="1" dirty="0">
              <a:solidFill>
                <a:srgbClr val="FFC000"/>
              </a:solidFill>
              <a:cs typeface="+mn-ea"/>
              <a:sym typeface="+mn-lt"/>
            </a:endParaRPr>
          </a:p>
        </p:txBody>
      </p:sp>
      <p:sp>
        <p:nvSpPr>
          <p:cNvPr id="5" name="AutoShape 5"/>
          <p:cNvSpPr/>
          <p:nvPr/>
        </p:nvSpPr>
        <p:spPr bwMode="auto">
          <a:xfrm>
            <a:off x="4647565" y="3023235"/>
            <a:ext cx="3477260" cy="2068830"/>
          </a:xfrm>
          <a:custGeom>
            <a:avLst/>
            <a:gdLst>
              <a:gd name="T0" fmla="*/ 2318 h 2362"/>
              <a:gd name="T1" fmla="*/ 2318 h 2362"/>
              <a:gd name="T2" fmla="*/ 2318 h 2362"/>
              <a:gd name="T3" fmla="*/ 2318 h 2362"/>
              <a:gd name="T4" fmla="*/ 2318 h 2362"/>
              <a:gd name="T5" fmla="*/ 2318 h 2362"/>
              <a:gd name="T6" fmla="*/ 2318 h 2362"/>
              <a:gd name="T7" fmla="*/ 2318 h 2362"/>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lnSpc>
                <a:spcPct val="120000"/>
              </a:lnSpc>
              <a:spcBef>
                <a:spcPts val="850"/>
              </a:spcBef>
              <a:spcAft>
                <a:spcPct val="0"/>
              </a:spcAft>
              <a:defRPr/>
            </a:pPr>
            <a:r>
              <a:rPr lang="en-US" altLang="zh-CN" dirty="0">
                <a:solidFill>
                  <a:schemeClr val="bg1"/>
                </a:solidFill>
                <a:cs typeface="+mn-ea"/>
                <a:sym typeface="+mn-lt"/>
              </a:rPr>
              <a:t>1</a:t>
            </a:r>
            <a:r>
              <a:rPr lang="zh-CN" altLang="en-US" dirty="0">
                <a:solidFill>
                  <a:schemeClr val="bg1"/>
                </a:solidFill>
                <a:cs typeface="+mn-ea"/>
                <a:sym typeface="+mn-lt"/>
              </a:rPr>
              <a:t>、从传统的开票后验证业务的合规性转变成开票之前即审核业务真实性</a:t>
            </a:r>
            <a:endParaRPr lang="zh-CN" altLang="en-US" dirty="0">
              <a:solidFill>
                <a:schemeClr val="bg1"/>
              </a:solidFill>
              <a:cs typeface="+mn-ea"/>
              <a:sym typeface="+mn-lt"/>
            </a:endParaRPr>
          </a:p>
          <a:p>
            <a:pPr defTabSz="323850" fontAlgn="base" hangingPunct="0">
              <a:lnSpc>
                <a:spcPct val="120000"/>
              </a:lnSpc>
              <a:spcBef>
                <a:spcPts val="850"/>
              </a:spcBef>
              <a:spcAft>
                <a:spcPct val="0"/>
              </a:spcAft>
              <a:defRPr/>
            </a:pPr>
            <a:r>
              <a:rPr lang="en-US" altLang="zh-CN" dirty="0">
                <a:solidFill>
                  <a:schemeClr val="bg1"/>
                </a:solidFill>
                <a:cs typeface="+mn-ea"/>
                <a:sym typeface="+mn-lt"/>
              </a:rPr>
              <a:t>2</a:t>
            </a:r>
            <a:r>
              <a:rPr lang="zh-CN" altLang="en-US" dirty="0">
                <a:solidFill>
                  <a:schemeClr val="bg1"/>
                </a:solidFill>
                <a:cs typeface="+mn-ea"/>
                <a:sym typeface="+mn-lt"/>
              </a:rPr>
              <a:t>、为企业提供主动的核验业务真实性的系统工具</a:t>
            </a:r>
            <a:endParaRPr lang="zh-CN" altLang="en-US" dirty="0">
              <a:solidFill>
                <a:schemeClr val="bg1"/>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p:stCondLst>
                              <p:cond delay="1100"/>
                            </p:stCondLst>
                            <p:childTnLst>
                              <p:par>
                                <p:cTn id="13" presetID="9" presetClass="entr" presetSubtype="0" fill="hold" grpId="0" nodeType="afterEffect">
                                  <p:stCondLst>
                                    <p:cond delay="10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par>
                          <p:cTn id="16" fill="hold">
                            <p:stCondLst>
                              <p:cond delay="1700"/>
                            </p:stCondLst>
                            <p:childTnLst>
                              <p:par>
                                <p:cTn id="17" presetID="9" presetClass="entr" presetSubtype="0" fill="hold" nodeType="after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dissolve">
                                      <p:cBhvr>
                                        <p:cTn id="19" dur="500"/>
                                        <p:tgtEl>
                                          <p:spTgt spid="37"/>
                                        </p:tgtEl>
                                      </p:cBhvr>
                                    </p:animEffect>
                                  </p:childTnLst>
                                </p:cTn>
                              </p:par>
                            </p:childTnLst>
                          </p:cTn>
                        </p:par>
                        <p:par>
                          <p:cTn id="20" fill="hold">
                            <p:stCondLst>
                              <p:cond delay="2300"/>
                            </p:stCondLst>
                            <p:childTnLst>
                              <p:par>
                                <p:cTn id="21" presetID="9" presetClass="entr" presetSubtype="0" fill="hold" grpId="0" nodeType="afterEffect">
                                  <p:stCondLst>
                                    <p:cond delay="100"/>
                                  </p:stCondLst>
                                  <p:childTnLst>
                                    <p:set>
                                      <p:cBhvr>
                                        <p:cTn id="22" dur="1" fill="hold">
                                          <p:stCondLst>
                                            <p:cond delay="0"/>
                                          </p:stCondLst>
                                        </p:cTn>
                                        <p:tgtEl>
                                          <p:spTgt spid="38"/>
                                        </p:tgtEl>
                                        <p:attrNameLst>
                                          <p:attrName>style.visibility</p:attrName>
                                        </p:attrNameLst>
                                      </p:cBhvr>
                                      <p:to>
                                        <p:strVal val="visible"/>
                                      </p:to>
                                    </p:set>
                                    <p:animEffect transition="in" filter="dissolve">
                                      <p:cBhvr>
                                        <p:cTn id="23" dur="500"/>
                                        <p:tgtEl>
                                          <p:spTgt spid="38"/>
                                        </p:tgtEl>
                                      </p:cBhvr>
                                    </p:animEffect>
                                  </p:childTnLst>
                                </p:cTn>
                              </p:par>
                            </p:childTnLst>
                          </p:cTn>
                        </p:par>
                        <p:par>
                          <p:cTn id="24" fill="hold">
                            <p:stCondLst>
                              <p:cond delay="2900"/>
                            </p:stCondLst>
                            <p:childTnLst>
                              <p:par>
                                <p:cTn id="25" presetID="9" presetClass="entr" presetSubtype="0" fill="hold" grpId="0" nodeType="afterEffect">
                                  <p:stCondLst>
                                    <p:cond delay="100"/>
                                  </p:stCondLst>
                                  <p:childTnLst>
                                    <p:set>
                                      <p:cBhvr>
                                        <p:cTn id="26" dur="1" fill="hold">
                                          <p:stCondLst>
                                            <p:cond delay="0"/>
                                          </p:stCondLst>
                                        </p:cTn>
                                        <p:tgtEl>
                                          <p:spTgt spid="39"/>
                                        </p:tgtEl>
                                        <p:attrNameLst>
                                          <p:attrName>style.visibility</p:attrName>
                                        </p:attrNameLst>
                                      </p:cBhvr>
                                      <p:to>
                                        <p:strVal val="visible"/>
                                      </p:to>
                                    </p:set>
                                    <p:animEffect transition="in" filter="dissolve">
                                      <p:cBhvr>
                                        <p:cTn id="27" dur="500"/>
                                        <p:tgtEl>
                                          <p:spTgt spid="39"/>
                                        </p:tgtEl>
                                      </p:cBhvr>
                                    </p:animEffect>
                                  </p:childTnLst>
                                </p:cTn>
                              </p:par>
                            </p:childTnLst>
                          </p:cTn>
                        </p:par>
                        <p:par>
                          <p:cTn id="28" fill="hold">
                            <p:stCondLst>
                              <p:cond delay="3500"/>
                            </p:stCondLst>
                            <p:childTnLst>
                              <p:par>
                                <p:cTn id="29" presetID="9"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childTnLst>
                          </p:cTn>
                        </p:par>
                        <p:par>
                          <p:cTn id="32" fill="hold">
                            <p:stCondLst>
                              <p:cond delay="4000"/>
                            </p:stCondLst>
                            <p:childTnLst>
                              <p:par>
                                <p:cTn id="33" presetID="9" presetClass="entr" presetSubtype="0" fill="hold" grpId="0" nodeType="afterEffect">
                                  <p:stCondLst>
                                    <p:cond delay="100"/>
                                  </p:stCondLst>
                                  <p:childTnLst>
                                    <p:set>
                                      <p:cBhvr>
                                        <p:cTn id="34" dur="1" fill="hold">
                                          <p:stCondLst>
                                            <p:cond delay="0"/>
                                          </p:stCondLst>
                                        </p:cTn>
                                        <p:tgtEl>
                                          <p:spTgt spid="3"/>
                                        </p:tgtEl>
                                        <p:attrNameLst>
                                          <p:attrName>style.visibility</p:attrName>
                                        </p:attrNameLst>
                                      </p:cBhvr>
                                      <p:to>
                                        <p:strVal val="visible"/>
                                      </p:to>
                                    </p:set>
                                    <p:animEffect transition="in" filter="dissolve">
                                      <p:cBhvr>
                                        <p:cTn id="35" dur="500"/>
                                        <p:tgtEl>
                                          <p:spTgt spid="3"/>
                                        </p:tgtEl>
                                      </p:cBhvr>
                                    </p:animEffect>
                                  </p:childTnLst>
                                </p:cTn>
                              </p:par>
                            </p:childTnLst>
                          </p:cTn>
                        </p:par>
                        <p:par>
                          <p:cTn id="36" fill="hold">
                            <p:stCondLst>
                              <p:cond delay="4600"/>
                            </p:stCondLst>
                            <p:childTnLst>
                              <p:par>
                                <p:cTn id="37" presetID="9" presetClass="entr" presetSubtype="0" fill="hold" grpId="0" nodeType="afterEffect">
                                  <p:stCondLst>
                                    <p:cond delay="100"/>
                                  </p:stCondLst>
                                  <p:childTnLst>
                                    <p:set>
                                      <p:cBhvr>
                                        <p:cTn id="38" dur="1" fill="hold">
                                          <p:stCondLst>
                                            <p:cond delay="0"/>
                                          </p:stCondLst>
                                        </p:cTn>
                                        <p:tgtEl>
                                          <p:spTgt spid="5"/>
                                        </p:tgtEl>
                                        <p:attrNameLst>
                                          <p:attrName>style.visibility</p:attrName>
                                        </p:attrNameLst>
                                      </p:cBhvr>
                                      <p:to>
                                        <p:strVal val="visible"/>
                                      </p:to>
                                    </p:set>
                                    <p:animEffect transition="in" filter="dissolv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autoUpdateAnimBg="0"/>
      <p:bldP spid="13" grpId="0" bldLvl="0" animBg="1" autoUpdateAnimBg="0"/>
      <p:bldP spid="38" grpId="0" bldLvl="0" animBg="1" autoUpdateAnimBg="0"/>
      <p:bldP spid="39" grpId="0" bldLvl="0" animBg="1" autoUpdateAnimBg="0"/>
      <p:bldP spid="3" grpId="0" bldLvl="0" animBg="1" autoUpdateAnimBg="0"/>
      <p:bldP spid="5" grpId="0" bldLvl="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91b54e0c1489b5fd59a90c3adc4b9f84.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4859020" y="1228725"/>
            <a:ext cx="2473960" cy="144653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schemeClr val="accent2">
                    <a:lumMod val="75000"/>
                  </a:schemeClr>
                </a:solidFill>
                <a:effectLst/>
                <a:uLnTx/>
                <a:uFillTx/>
                <a:cs typeface="+mn-ea"/>
                <a:sym typeface="+mn-lt"/>
              </a:rPr>
              <a:t>2020</a:t>
            </a:r>
            <a:endParaRPr kumimoji="0" lang="en-US" altLang="zh-CN" sz="8800" b="0" i="0" u="none" strike="noStrike" kern="1200" cap="none" spc="0" normalizeH="0" baseline="0" noProof="0" dirty="0">
              <a:ln>
                <a:noFill/>
              </a:ln>
              <a:solidFill>
                <a:schemeClr val="accent2">
                  <a:lumMod val="75000"/>
                </a:schemeClr>
              </a:solidFill>
              <a:effectLst/>
              <a:uLnTx/>
              <a:uFillTx/>
              <a:cs typeface="+mn-ea"/>
              <a:sym typeface="+mn-lt"/>
            </a:endParaRPr>
          </a:p>
        </p:txBody>
      </p:sp>
      <p:sp>
        <p:nvSpPr>
          <p:cNvPr id="12" name="矩形 11"/>
          <p:cNvSpPr/>
          <p:nvPr/>
        </p:nvSpPr>
        <p:spPr>
          <a:xfrm>
            <a:off x="3025084" y="2727024"/>
            <a:ext cx="6141830"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smtClean="0">
                <a:ln>
                  <a:noFill/>
                </a:ln>
                <a:solidFill>
                  <a:schemeClr val="tx1">
                    <a:lumMod val="75000"/>
                    <a:lumOff val="25000"/>
                  </a:schemeClr>
                </a:solidFill>
                <a:effectLst/>
                <a:uLnTx/>
                <a:uFillTx/>
                <a:cs typeface="+mn-ea"/>
                <a:sym typeface="+mn-lt"/>
              </a:rPr>
              <a:t>感谢您的聆听</a:t>
            </a:r>
            <a:endParaRPr kumimoji="0" lang="zh-CN" altLang="en-US" sz="5400" b="0" i="0" u="none" strike="noStrike" kern="1200" cap="none" spc="0" normalizeH="0" baseline="0" noProof="0" dirty="0" smtClean="0">
              <a:ln>
                <a:noFill/>
              </a:ln>
              <a:solidFill>
                <a:schemeClr val="tx1">
                  <a:lumMod val="75000"/>
                  <a:lumOff val="25000"/>
                </a:schemeClr>
              </a:solidFill>
              <a:effectLst/>
              <a:uLnTx/>
              <a:uFillTx/>
              <a:cs typeface="+mn-ea"/>
              <a:sym typeface="+mn-lt"/>
            </a:endParaRPr>
          </a:p>
        </p:txBody>
      </p:sp>
    </p:spTree>
  </p:cSld>
  <p:clrMapOvr>
    <a:masterClrMapping/>
  </p:clrMapOvr>
</p:sld>
</file>

<file path=ppt/tags/tag1.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2_1"/>
  <p:tag name="KSO_WM_UNIT_ID" val="diagram20187873_6*q_h_i*1_2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2_2"/>
  <p:tag name="KSO_WM_UNIT_ID" val="diagram20187873_6*q_h_i*1_2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3.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3_1"/>
  <p:tag name="KSO_WM_UNIT_ID" val="diagram20187873_6*q_h_i*1_3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4.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4_1"/>
  <p:tag name="KSO_WM_UNIT_ID" val="diagram20187873_6*q_h_i*1_4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5.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4_2"/>
  <p:tag name="KSO_WM_UNIT_ID" val="diagram20187873_6*q_h_i*1_4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6.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1"/>
  <p:tag name="KSO_WM_UNIT_ID" val="diagram20187873_6*q_i*1_1"/>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7.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2"/>
  <p:tag name="KSO_WM_UNIT_ID" val="diagram20187873_6*q_i*1_2"/>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8.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3"/>
  <p:tag name="KSO_WM_UNIT_ID" val="diagram20187873_6*q_i*1_3"/>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9.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4"/>
  <p:tag name="KSO_WM_UNIT_ID" val="diagram20187873_6*q_i*1_4"/>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0.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5"/>
  <p:tag name="KSO_WM_UNIT_ID" val="diagram20187873_6*q_i*1_5"/>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1.xml><?xml version="1.0" encoding="utf-8"?>
<p:tagLst xmlns:p="http://schemas.openxmlformats.org/presentationml/2006/main">
  <p:tag name="KSO_WM_TAG_VERSION" val="1.0"/>
  <p:tag name="KSO_WM_TEMPLATE_CATEGORY" val="diagram"/>
  <p:tag name="KSO_WM_TEMPLATE_INDEX" val="20187873"/>
  <p:tag name="KSO_WM_UNIT_TYPE" val="q_i"/>
  <p:tag name="KSO_WM_UNIT_INDEX" val="1_6"/>
  <p:tag name="KSO_WM_UNIT_ID" val="diagram20187873_6*q_i*1_6"/>
  <p:tag name="KSO_WM_UNIT_LAYERLEVEL" val="1_1"/>
  <p:tag name="KSO_WM_BEAUTIFY_FLAG" val="#wm#"/>
  <p:tag name="KSO_WM_UNIT_HIGHLIGHT" val="0"/>
  <p:tag name="KSO_WM_UNIT_COMPATIBLE" val="0"/>
  <p:tag name="KSO_WM_DIAGRAM_GROUP_CODE" val="q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2.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2_1"/>
  <p:tag name="KSO_WM_UNIT_ID" val="diagram20187873_6*q_h_a*1_2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3.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2_1"/>
  <p:tag name="KSO_WM_UNIT_ID" val="diagram20187873_6*q_h_f*1_2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4.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3_1"/>
  <p:tag name="KSO_WM_UNIT_ID" val="diagram20187873_6*q_h_a*1_3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5.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3_1"/>
  <p:tag name="KSO_WM_UNIT_ID" val="diagram20187873_6*q_h_f*1_3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6.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4_1"/>
  <p:tag name="KSO_WM_UNIT_ID" val="diagram20187873_6*q_h_a*1_4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7.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4_1"/>
  <p:tag name="KSO_WM_UNIT_ID" val="diagram20187873_6*q_h_f*1_4_1"/>
  <p:tag name="KSO_WM_UNIT_LAYERLEVEL" val="1_1_1"/>
  <p:tag name="KSO_WM_UNIT_VALUE" val="4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18.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1_1"/>
  <p:tag name="KSO_WM_UNIT_ID" val="diagram20187873_6*q_h_i*1_1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19.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1_2"/>
  <p:tag name="KSO_WM_UNIT_ID" val="diagram20187873_6*q_h_i*1_1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0.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5_1"/>
  <p:tag name="KSO_WM_UNIT_ID" val="diagram20187873_6*q_h_i*1_5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1.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5_2"/>
  <p:tag name="KSO_WM_UNIT_ID" val="diagram20187873_6*q_h_i*1_5_2"/>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22.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1_1"/>
  <p:tag name="KSO_WM_UNIT_ID" val="diagram20187873_6*q_h_a*1_1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3.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1_1"/>
  <p:tag name="KSO_WM_UNIT_ID" val="diagram20187873_6*q_h_f*1_1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4.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5_1"/>
  <p:tag name="KSO_WM_UNIT_ID" val="diagram20187873_6*q_h_a*1_5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5.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5_1"/>
  <p:tag name="KSO_WM_UNIT_ID" val="diagram20187873_6*q_h_f*1_5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26.xml><?xml version="1.0" encoding="utf-8"?>
<p:tagLst xmlns:p="http://schemas.openxmlformats.org/presentationml/2006/main">
  <p:tag name="KSO_WM_UNIT_HIGHLIGHT" val="0"/>
  <p:tag name="KSO_WM_UNIT_COMPATIBLE" val="0"/>
  <p:tag name="KSO_WM_DIAGRAM_GROUP_CODE" val="q1-1"/>
  <p:tag name="KSO_WM_UNIT_ID" val="diagram20187873_6*q_h_i*1_2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2_3"/>
  <p:tag name="KSO_WM_UNIT_FILL_FORE_SCHEMECOLOR_INDEX" val="7"/>
  <p:tag name="KSO_WM_UNIT_FILL_TYPE" val="1"/>
  <p:tag name="KSO_WM_UNIT_TEXT_FILL_FORE_SCHEMECOLOR_INDEX" val="2"/>
  <p:tag name="KSO_WM_UNIT_TEXT_FILL_TYPE" val="1"/>
</p:tagLst>
</file>

<file path=ppt/tags/tag27.xml><?xml version="1.0" encoding="utf-8"?>
<p:tagLst xmlns:p="http://schemas.openxmlformats.org/presentationml/2006/main">
  <p:tag name="KSO_WM_UNIT_HIGHLIGHT" val="0"/>
  <p:tag name="KSO_WM_UNIT_COMPATIBLE" val="0"/>
  <p:tag name="KSO_WM_DIAGRAM_GROUP_CODE" val="q1-1"/>
  <p:tag name="KSO_WM_UNIT_ID" val="diagram20187873_6*q_h_i*1_1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1_3"/>
  <p:tag name="KSO_WM_UNIT_FILL_FORE_SCHEMECOLOR_INDEX" val="6"/>
  <p:tag name="KSO_WM_UNIT_FILL_TYPE" val="1"/>
  <p:tag name="KSO_WM_UNIT_TEXT_FILL_FORE_SCHEMECOLOR_INDEX" val="2"/>
  <p:tag name="KSO_WM_UNIT_TEXT_FILL_TYPE" val="1"/>
</p:tagLst>
</file>

<file path=ppt/tags/tag28.xml><?xml version="1.0" encoding="utf-8"?>
<p:tagLst xmlns:p="http://schemas.openxmlformats.org/presentationml/2006/main">
  <p:tag name="KSO_WM_UNIT_HIGHLIGHT" val="0"/>
  <p:tag name="KSO_WM_UNIT_COMPATIBLE" val="0"/>
  <p:tag name="KSO_WM_DIAGRAM_GROUP_CODE" val="q1-1"/>
  <p:tag name="KSO_WM_UNIT_ID" val="diagram20187873_6*q_h_i*1_3_2"/>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3_2"/>
  <p:tag name="KSO_WM_UNIT_FILL_FORE_SCHEMECOLOR_INDEX" val="8"/>
  <p:tag name="KSO_WM_UNIT_FILL_TYPE" val="1"/>
  <p:tag name="KSO_WM_UNIT_TEXT_FILL_FORE_SCHEMECOLOR_INDEX" val="2"/>
  <p:tag name="KSO_WM_UNIT_TEXT_FILL_TYPE" val="1"/>
</p:tagLst>
</file>

<file path=ppt/tags/tag29.xml><?xml version="1.0" encoding="utf-8"?>
<p:tagLst xmlns:p="http://schemas.openxmlformats.org/presentationml/2006/main">
  <p:tag name="KSO_WM_UNIT_HIGHLIGHT" val="0"/>
  <p:tag name="KSO_WM_UNIT_COMPATIBLE" val="0"/>
  <p:tag name="KSO_WM_DIAGRAM_GROUP_CODE" val="q1-1"/>
  <p:tag name="KSO_WM_UNIT_ID" val="diagram20187873_6*q_h_i*1_6_2"/>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6_2"/>
  <p:tag name="KSO_WM_UNIT_FILL_FORE_SCHEMECOLOR_INDEX" val="5"/>
  <p:tag name="KSO_WM_UNIT_FILL_TYPE" val="1"/>
  <p:tag name="KSO_WM_UNIT_TEXT_FILL_FORE_SCHEMECOLOR_INDEX" val="2"/>
  <p:tag name="KSO_WM_UNIT_TEXT_FILL_TYPE" val="1"/>
</p:tagLst>
</file>

<file path=ppt/tags/tag30.xml><?xml version="1.0" encoding="utf-8"?>
<p:tagLst xmlns:p="http://schemas.openxmlformats.org/presentationml/2006/main">
  <p:tag name="KSO_WM_UNIT_HIGHLIGHT" val="0"/>
  <p:tag name="KSO_WM_UNIT_COMPATIBLE" val="0"/>
  <p:tag name="KSO_WM_DIAGRAM_GROUP_CODE" val="q1-1"/>
  <p:tag name="KSO_WM_UNIT_ID" val="diagram20187873_6*q_h_i*1_4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4_3"/>
  <p:tag name="KSO_WM_UNIT_FILL_FORE_SCHEMECOLOR_INDEX" val="9"/>
  <p:tag name="KSO_WM_UNIT_FILL_TYPE" val="1"/>
  <p:tag name="KSO_WM_UNIT_TEXT_FILL_FORE_SCHEMECOLOR_INDEX" val="2"/>
  <p:tag name="KSO_WM_UNIT_TEXT_FILL_TYPE" val="1"/>
</p:tagLst>
</file>

<file path=ppt/tags/tag31.xml><?xml version="1.0" encoding="utf-8"?>
<p:tagLst xmlns:p="http://schemas.openxmlformats.org/presentationml/2006/main">
  <p:tag name="KSO_WM_UNIT_HIGHLIGHT" val="0"/>
  <p:tag name="KSO_WM_UNIT_COMPATIBLE" val="0"/>
  <p:tag name="KSO_WM_DIAGRAM_GROUP_CODE" val="q1-1"/>
  <p:tag name="KSO_WM_UNIT_ID" val="diagram20187873_6*q_h_i*1_5_3"/>
  <p:tag name="KSO_WM_TEMPLATE_CATEGORY" val="diagram"/>
  <p:tag name="KSO_WM_TEMPLATE_INDEX" val="20187873"/>
  <p:tag name="KSO_WM_UNIT_LAYERLEVEL" val="1_1_1"/>
  <p:tag name="KSO_WM_TAG_VERSION" val="1.0"/>
  <p:tag name="KSO_WM_BEAUTIFY_FLAG" val="#wm#"/>
  <p:tag name="KSO_WM_UNIT_DIAGRAM_ISNUMVISUAL" val="0"/>
  <p:tag name="KSO_WM_UNIT_DIAGRAM_ISREFERUNIT" val="0"/>
  <p:tag name="KSO_WM_UNIT_TYPE" val="q_h_i"/>
  <p:tag name="KSO_WM_UNIT_INDEX" val="1_5_3"/>
  <p:tag name="KSO_WM_UNIT_FILL_FORE_SCHEMECOLOR_INDEX" val="10"/>
  <p:tag name="KSO_WM_UNIT_FILL_TYPE" val="1"/>
  <p:tag name="KSO_WM_UNIT_TEXT_FILL_FORE_SCHEMECOLOR_INDEX" val="2"/>
  <p:tag name="KSO_WM_UNIT_TEXT_FILL_TYPE" val="1"/>
</p:tagLst>
</file>

<file path=ppt/tags/tag32.xml><?xml version="1.0" encoding="utf-8"?>
<p:tagLst xmlns:p="http://schemas.openxmlformats.org/presentationml/2006/main">
  <p:tag name="KSO_WM_TAG_VERSION" val="1.0"/>
  <p:tag name="KSO_WM_TEMPLATE_CATEGORY" val="diagram"/>
  <p:tag name="KSO_WM_TEMPLATE_INDEX" val="20187873"/>
  <p:tag name="KSO_WM_UNIT_TYPE" val="q_h_i"/>
  <p:tag name="KSO_WM_UNIT_INDEX" val="1_6_1"/>
  <p:tag name="KSO_WM_UNIT_ID" val="diagram20187873_6*q_h_i*1_6_1"/>
  <p:tag name="KSO_WM_UNIT_LAYERLEVEL" val="1_1_1"/>
  <p:tag name="KSO_WM_BEAUTIFY_FLAG" val="#wm#"/>
  <p:tag name="KSO_WM_UNIT_HIGHLIGHT" val="0"/>
  <p:tag name="KSO_WM_UNIT_COMPATIBLE" val="0"/>
  <p:tag name="KSO_WM_DIAGRAM_GROUP_CODE" val="q1-1"/>
  <p:tag name="KSO_WM_UNIT_DIAGRAM_ISNUMVISUAL" val="0"/>
  <p:tag name="KSO_WM_UNIT_DIAGRAM_ISREFERUNIT" val="0"/>
  <p:tag name="KSO_WM_UNIT_LINE_FORE_SCHEMECOLOR_INDEX" val="13"/>
  <p:tag name="KSO_WM_UNIT_LINE_FILL_TYPE" val="2"/>
</p:tagLst>
</file>

<file path=ppt/tags/tag33.xml><?xml version="1.0" encoding="utf-8"?>
<p:tagLst xmlns:p="http://schemas.openxmlformats.org/presentationml/2006/main">
  <p:tag name="KSO_WM_TAG_VERSION" val="1.0"/>
  <p:tag name="KSO_WM_TEMPLATE_CATEGORY" val="diagram"/>
  <p:tag name="KSO_WM_TEMPLATE_INDEX" val="20187873"/>
  <p:tag name="KSO_WM_UNIT_TYPE" val="q_h_a"/>
  <p:tag name="KSO_WM_UNIT_INDEX" val="1_6_1"/>
  <p:tag name="KSO_WM_UNIT_ID" val="diagram20187873_6*q_h_a*1_6_1"/>
  <p:tag name="KSO_WM_UNIT_LAYERLEVEL" val="1_1_1"/>
  <p:tag name="KSO_WM_UNIT_VALUE" val="6"/>
  <p:tag name="KSO_WM_UNIT_HIGHLIGHT" val="0"/>
  <p:tag name="KSO_WM_UNIT_COMPATIBLE" val="0"/>
  <p:tag name="KSO_WM_BEAUTIFY_FLAG" val="#wm#"/>
  <p:tag name="KSO_WM_UNIT_PRESET_TEXT" val="添加标题"/>
  <p:tag name="KSO_WM_UNIT_ISCONTENTSTITLE" val="0"/>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34.xml><?xml version="1.0" encoding="utf-8"?>
<p:tagLst xmlns:p="http://schemas.openxmlformats.org/presentationml/2006/main">
  <p:tag name="KSO_WM_TAG_VERSION" val="1.0"/>
  <p:tag name="KSO_WM_TEMPLATE_CATEGORY" val="diagram"/>
  <p:tag name="KSO_WM_TEMPLATE_INDEX" val="20187873"/>
  <p:tag name="KSO_WM_UNIT_TYPE" val="q_h_f"/>
  <p:tag name="KSO_WM_UNIT_INDEX" val="1_6_1"/>
  <p:tag name="KSO_WM_UNIT_ID" val="diagram20187873_6*q_h_f*1_6_1"/>
  <p:tag name="KSO_WM_UNIT_LAYERLEVEL" val="1_1_1"/>
  <p:tag name="KSO_WM_UNIT_VALUE" val="28"/>
  <p:tag name="KSO_WM_UNIT_HIGHLIGHT" val="0"/>
  <p:tag name="KSO_WM_UNIT_COMPATIBLE" val="0"/>
  <p:tag name="KSO_WM_BEAUTIFY_FLAG" val="#wm#"/>
  <p:tag name="KSO_WM_UNIT_PRESET_TEXT" val="单击此处添加文本具体内容，简明扼要的阐述您的观点。"/>
  <p:tag name="KSO_WM_DIAGRAM_GROUP_CODE" val="q1-1"/>
  <p:tag name="KSO_WM_UNIT_NOCLEAR" val="0"/>
  <p:tag name="KSO_WM_UNIT_DIAGRAM_ISNUMVISUAL" val="0"/>
  <p:tag name="KSO_WM_UNIT_DIAGRAM_ISREFERUNIT" val="0"/>
  <p:tag name="KSO_WM_UNIT_TEXT_FILL_FORE_SCHEMECOLOR_INDEX" val="13"/>
  <p:tag name="KSO_WM_UNIT_TEXT_FILL_TYPE"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4"/>
  <p:tag name="KSO_WM_UNIT_ID" val="diagram20190163_3*q_h_i*1_1_4"/>
  <p:tag name="KSO_WM_TEMPLATE_CATEGORY" val="diagram"/>
  <p:tag name="KSO_WM_TEMPLATE_INDEX" val="20190163"/>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4"/>
  <p:tag name="KSO_WM_UNIT_ID" val="diagram20190163_3*q_h_i*1_2_4"/>
  <p:tag name="KSO_WM_TEMPLATE_CATEGORY" val="diagram"/>
  <p:tag name="KSO_WM_TEMPLATE_INDEX" val="20190163"/>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4"/>
  <p:tag name="KSO_WM_UNIT_ID" val="diagram20190163_3*q_h_i*1_3_4"/>
  <p:tag name="KSO_WM_TEMPLATE_CATEGORY" val="diagram"/>
  <p:tag name="KSO_WM_TEMPLATE_INDEX" val="20190163"/>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4"/>
  <p:tag name="KSO_WM_UNIT_ID" val="diagram20190163_3*q_h_i*1_4_4"/>
  <p:tag name="KSO_WM_TEMPLATE_CATEGORY" val="diagram"/>
  <p:tag name="KSO_WM_TEMPLATE_INDEX" val="20190163"/>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90163_3*q_i*1_1"/>
  <p:tag name="KSO_WM_TEMPLATE_CATEGORY" val="diagram"/>
  <p:tag name="KSO_WM_TEMPLATE_INDEX" val="20190163"/>
  <p:tag name="KSO_WM_UNIT_LAYERLEVEL" val="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90163_3*q_i*1_2"/>
  <p:tag name="KSO_WM_TEMPLATE_CATEGORY" val="diagram"/>
  <p:tag name="KSO_WM_TEMPLATE_INDEX" val="20190163"/>
  <p:tag name="KSO_WM_UNIT_LAYERLEVEL" val="1_1"/>
  <p:tag name="KSO_WM_TAG_VERSION" val="1.0"/>
  <p:tag name="KSO_WM_BEAUTIFY_FLAG" val="#wm#"/>
  <p:tag name="KSO_WM_UNIT_TEXT_FILL_FORE_SCHEMECOLOR_INDEX" val="13"/>
  <p:tag name="KSO_WM_UNIT_TEXT_FILL_TYPE"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3"/>
  <p:tag name="KSO_WM_UNIT_ID" val="diagram20190163_3*q_h_i*1_1_3"/>
  <p:tag name="KSO_WM_TEMPLATE_CATEGORY" val="diagram"/>
  <p:tag name="KSO_WM_TEMPLATE_INDEX" val="20190163"/>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3"/>
  <p:tag name="KSO_WM_UNIT_ID" val="diagram20190163_3*q_h_i*1_2_3"/>
  <p:tag name="KSO_WM_TEMPLATE_CATEGORY" val="diagram"/>
  <p:tag name="KSO_WM_TEMPLATE_INDEX" val="20190163"/>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3"/>
  <p:tag name="KSO_WM_UNIT_ID" val="diagram20190163_3*q_h_i*1_4_3"/>
  <p:tag name="KSO_WM_TEMPLATE_CATEGORY" val="diagram"/>
  <p:tag name="KSO_WM_TEMPLATE_INDEX" val="20190163"/>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3"/>
  <p:tag name="KSO_WM_UNIT_ID" val="diagram20190163_3*q_h_i*1_3_3"/>
  <p:tag name="KSO_WM_TEMPLATE_CATEGORY" val="diagram"/>
  <p:tag name="KSO_WM_TEMPLATE_INDEX" val="20190163"/>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90163_3*q_h_i*1_1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90163_3*q_h_i*1_2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90163_3*q_h_i*1_3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90163_3*q_h_i*1_4_2"/>
  <p:tag name="KSO_WM_TEMPLATE_CATEGORY" val="diagram"/>
  <p:tag name="KSO_WM_TEMPLATE_INDEX" val="20190163"/>
  <p:tag name="KSO_WM_UNIT_LAYERLEVEL" val="1_1_1"/>
  <p:tag name="KSO_WM_TAG_VERSION" val="1.0"/>
  <p:tag name="KSO_WM_BEAUTIFY_FLAG" val="#wm#"/>
  <p:tag name="KSO_WM_UNIT_TEXT_FILL_FORE_SCHEMECOLOR_INDEX" val="14"/>
  <p:tag name="KSO_WM_UNIT_TEXT_FILL_TYPE"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90163_3*q_h_i*1_2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90163_3*q_h_i*1_1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90163_3*q_h_i*1_4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90163_3*q_h_i*1_3_1"/>
  <p:tag name="KSO_WM_TEMPLATE_CATEGORY" val="diagram"/>
  <p:tag name="KSO_WM_TEMPLATE_INDEX" val="2019016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5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90163_3*q_h_a*1_1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90163_3*q_h_f*1_1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90163_3*q_h_a*1_4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90163_3*q_h_f*1_4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VALUE" val="30"/>
  <p:tag name="KSO_WM_UNIT_TEXT_FILL_FORE_SCHEMECOLOR_INDEX" val="13"/>
  <p:tag name="KSO_WM_UNIT_TEXT_FILL_TYPE" val="1"/>
</p:tagLst>
</file>

<file path=ppt/tags/tag5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90163_3*q_h_a*1_2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5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90163_3*q_h_f*1_2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VALUE" val="30"/>
  <p:tag name="KSO_WM_UNIT_TEXT_FILL_FORE_SCHEMECOLOR_INDEX" val="13"/>
  <p:tag name="KSO_WM_UNIT_TEXT_FILL_TYPE" val="1"/>
</p:tagLst>
</file>

<file path=ppt/tags/tag5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90163_3*q_h_a*1_3_1"/>
  <p:tag name="KSO_WM_TEMPLATE_CATEGORY" val="diagram"/>
  <p:tag name="KSO_WM_TEMPLATE_INDEX" val="20190163"/>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6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90163_3*q_h_f*1_3_1"/>
  <p:tag name="KSO_WM_TEMPLATE_CATEGORY" val="diagram"/>
  <p:tag name="KSO_WM_TEMPLATE_INDEX" val="2019016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90163_3*q_i*1_3"/>
  <p:tag name="KSO_WM_TEMPLATE_CATEGORY" val="diagram"/>
  <p:tag name="KSO_WM_TEMPLATE_INDEX" val="20190163"/>
  <p:tag name="KSO_WM_UNIT_LAYERLEVEL" val="1_1"/>
  <p:tag name="KSO_WM_TAG_VERSION" val="1.0"/>
  <p:tag name="KSO_WM_BEAUTIFY_FLAG" val="#wm#"/>
  <p:tag name="KSO_WM_UNIT_LINE_FORE_SCHEMECOLOR_INDEX" val="14"/>
  <p:tag name="KSO_WM_UNIT_LINE_FILL_TYPE"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90163_3*q_i*1_4"/>
  <p:tag name="KSO_WM_TEMPLATE_CATEGORY" val="diagram"/>
  <p:tag name="KSO_WM_TEMPLATE_INDEX" val="20190163"/>
  <p:tag name="KSO_WM_UNIT_LAYERLEVEL" val="1_1"/>
  <p:tag name="KSO_WM_TAG_VERSION" val="1.0"/>
  <p:tag name="KSO_WM_BEAUTIFY_FLAG" val="#wm#"/>
  <p:tag name="KSO_WM_UNIT_LINE_FORE_SCHEMECOLOR_INDEX" val="14"/>
  <p:tag name="KSO_WM_UNIT_LINE_FILL_TYPE" val="2"/>
</p:tagLst>
</file>

<file path=ppt/tags/tag63.xml><?xml version="1.0" encoding="utf-8"?>
<p:tagLst xmlns:p="http://schemas.openxmlformats.org/presentationml/2006/main">
  <p:tag name="KSO_WM_UNIT_VALUE" val="310*310"/>
  <p:tag name="KSO_WM_UNIT_HIGHLIGHT" val="0"/>
  <p:tag name="KSO_WM_UNIT_COMPATIBLE" val="0"/>
  <p:tag name="KSO_WM_UNIT_DIAGRAM_ISNUMVISUAL" val="0"/>
  <p:tag name="KSO_WM_UNIT_DIAGRAM_ISREFERUNIT" val="0"/>
  <p:tag name="KSO_WM_DIAGRAM_GROUP_CODE" val="q1-1"/>
  <p:tag name="KSO_WM_UNIT_TYPE" val="q_d"/>
  <p:tag name="KSO_WM_UNIT_INDEX" val="1_1"/>
  <p:tag name="KSO_WM_UNIT_ID" val="diagram20190163_3*q_d*1_1"/>
  <p:tag name="KSO_WM_TEMPLATE_CATEGORY" val="diagram"/>
  <p:tag name="KSO_WM_TEMPLATE_INDEX" val="20190163"/>
  <p:tag name="KSO_WM_UNIT_LAYERLEVEL" val="1_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65.xml><?xml version="1.0" encoding="utf-8"?>
<p:tagLst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8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8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4.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8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6.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8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88.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8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0.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9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9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1*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1*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1*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1*q_i*1_2"/>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98.xml><?xml version="1.0" encoding="utf-8"?>
<p:tagLst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1*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1*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1*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1*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1*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10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1*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10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1*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05.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1*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10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1*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0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1*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10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1*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09.xml><?xml version="1.0" encoding="utf-8"?>
<p:tagLst xmlns:p="http://schemas.openxmlformats.org/presentationml/2006/main">
  <p:tag name="KSO_WM_TEMPLATE_CATEGORY" val="diagram"/>
  <p:tag name="KSO_WM_TEMPLATE_INDEX" val="20171241"/>
  <p:tag name="KSO_WM_TAG_VERSION" val="1.0"/>
  <p:tag name="KSO_WM_BEAUTIFY_FLAG" val="#wm#"/>
  <p:tag name="KSO_WM_UNIT_ID" val="diagram20171241_2*l_h_i*1_1_1"/>
  <p:tag name="KSO_WM_UNIT_LAYERLEVEL" val="1_1_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FILL_FORE_SCHEMECOLOR_INDEX" val="5"/>
  <p:tag name="KSO_WM_UNIT_FILL_TYPE" val="1"/>
  <p:tag name="KSO_WM_UNIT_TEXT_FILL_FORE_SCHEMECOLOR_INDEX" val="14"/>
  <p:tag name="KSO_WM_UNIT_TEXT_FILL_TYPE" val="1"/>
</p:tagLst>
</file>

<file path=ppt/tags/tag110.xml><?xml version="1.0" encoding="utf-8"?>
<p:tagLst xmlns:p="http://schemas.openxmlformats.org/presentationml/2006/main">
  <p:tag name="KSO_WM_TEMPLATE_CATEGORY" val="diagram"/>
  <p:tag name="KSO_WM_TEMPLATE_INDEX" val="20171241"/>
  <p:tag name="KSO_WM_TAG_VERSION" val="1.0"/>
  <p:tag name="KSO_WM_BEAUTIFY_FLAG" val="#wm#"/>
  <p:tag name="KSO_WM_UNIT_ID" val="diagram20171241_2*l_h_i*1_2_1"/>
  <p:tag name="KSO_WM_UNIT_LAYERLEVEL" val="1_1_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FILL_FORE_SCHEMECOLOR_INDEX" val="5"/>
  <p:tag name="KSO_WM_UNIT_FILL_TYPE" val="1"/>
  <p:tag name="KSO_WM_UNIT_TEXT_FILL_FORE_SCHEMECOLOR_INDEX" val="14"/>
  <p:tag name="KSO_WM_UNIT_TEXT_FILL_TYPE" val="1"/>
</p:tagLst>
</file>

<file path=ppt/tags/tag111.xml><?xml version="1.0" encoding="utf-8"?>
<p:tagLst xmlns:p="http://schemas.openxmlformats.org/presentationml/2006/main">
  <p:tag name="KSO_WM_TEMPLATE_CATEGORY" val="diagram"/>
  <p:tag name="KSO_WM_TEMPLATE_INDEX" val="20171241"/>
  <p:tag name="KSO_WM_TAG_VERSION" val="1.0"/>
  <p:tag name="KSO_WM_BEAUTIFY_FLAG" val="#wm#"/>
  <p:tag name="KSO_WM_UNIT_ID" val="diagram20171241_2*l_h_i*1_3_1"/>
  <p:tag name="KSO_WM_UNIT_LAYERLEVEL" val="1_1_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FILL_FORE_SCHEMECOLOR_INDEX" val="5"/>
  <p:tag name="KSO_WM_UNIT_FILL_TYPE" val="1"/>
  <p:tag name="KSO_WM_UNIT_TEXT_FILL_FORE_SCHEMECOLOR_INDEX" val="14"/>
  <p:tag name="KSO_WM_UNIT_TEXT_FILL_TYPE" val="1"/>
</p:tagLst>
</file>

<file path=ppt/tags/tag112.xml><?xml version="1.0" encoding="utf-8"?>
<p:tagLst xmlns:p="http://schemas.openxmlformats.org/presentationml/2006/main">
  <p:tag name="KSO_WM_TEMPLATE_CATEGORY" val="diagram"/>
  <p:tag name="KSO_WM_TEMPLATE_INDEX" val="20171241"/>
  <p:tag name="KSO_WM_TAG_VERSION" val="1.0"/>
  <p:tag name="KSO_WM_BEAUTIFY_FLAG" val="#wm#"/>
  <p:tag name="MH" val="20150921115827"/>
  <p:tag name="MH_LIBRARY" val="GRAPHIC"/>
  <p:tag name="MH_TYPE" val="Text"/>
  <p:tag name="MH_ORDER" val="1"/>
  <p:tag name="KSO_WM_UNIT_LAYERLEVEL" val="1_1_1"/>
  <p:tag name="KSO_WM_UNIT_HIGHLIGHT" val="0"/>
  <p:tag name="KSO_WM_UNIT_COMPATIBLE" val="0"/>
  <p:tag name="KSO_WM_UNIT_ID" val="diagram20171241_2*l_h_f*1_3_1"/>
  <p:tag name="KSO_WM_UNIT_DIAGRAM_ISNUMVISUAL" val="0"/>
  <p:tag name="KSO_WM_UNIT_DIAGRAM_ISREFERUNIT" val="0"/>
  <p:tag name="KSO_WM_UNIT_NOCLEAR" val="0"/>
  <p:tag name="KSO_WM_UNIT_VALUE" val="45"/>
  <p:tag name="KSO_WM_DIAGRAM_GROUP_CODE" val="l1-1"/>
  <p:tag name="KSO_WM_UNIT_TYPE" val="l_h_f"/>
  <p:tag name="KSO_WM_UNIT_INDEX" val="1_3_1"/>
  <p:tag name="KSO_WM_UNIT_PRESET_TEXT" val="单击此处添加文本具体内容，简明扼要的阐述您的观点。"/>
  <p:tag name="KSO_WM_UNIT_TEXT_FILL_FORE_SCHEMECOLOR_INDEX" val="14"/>
  <p:tag name="KSO_WM_UNIT_TEXT_FILL_TYPE" val="1"/>
</p:tagLst>
</file>

<file path=ppt/tags/tag113.xml><?xml version="1.0" encoding="utf-8"?>
<p:tagLst xmlns:p="http://schemas.openxmlformats.org/presentationml/2006/main">
  <p:tag name="KSO_WM_TEMPLATE_CATEGORY" val="diagram"/>
  <p:tag name="KSO_WM_TEMPLATE_INDEX" val="20171241"/>
  <p:tag name="KSO_WM_TAG_VERSION" val="1.0"/>
  <p:tag name="KSO_WM_BEAUTIFY_FLAG" val="#wm#"/>
  <p:tag name="MH" val="20150921115827"/>
  <p:tag name="MH_LIBRARY" val="GRAPHIC"/>
  <p:tag name="MH_TYPE" val="Text"/>
  <p:tag name="MH_ORDER" val="1"/>
  <p:tag name="KSO_WM_UNIT_LAYERLEVEL" val="1_1_1"/>
  <p:tag name="KSO_WM_UNIT_HIGHLIGHT" val="0"/>
  <p:tag name="KSO_WM_UNIT_COMPATIBLE" val="0"/>
  <p:tag name="KSO_WM_UNIT_ID" val="diagram20171241_2*l_h_f*1_2_1"/>
  <p:tag name="KSO_WM_UNIT_DIAGRAM_ISNUMVISUAL" val="0"/>
  <p:tag name="KSO_WM_UNIT_DIAGRAM_ISREFERUNIT" val="0"/>
  <p:tag name="KSO_WM_UNIT_NOCLEAR" val="0"/>
  <p:tag name="KSO_WM_UNIT_VALUE" val="45"/>
  <p:tag name="KSO_WM_DIAGRAM_GROUP_CODE" val="l1-1"/>
  <p:tag name="KSO_WM_UNIT_TYPE" val="l_h_f"/>
  <p:tag name="KSO_WM_UNIT_INDEX" val="1_2_1"/>
  <p:tag name="KSO_WM_UNIT_PRESET_TEXT" val="单击此处添加文本具体内容，简明扼要的阐述您的观点。"/>
  <p:tag name="KSO_WM_UNIT_TEXT_FILL_FORE_SCHEMECOLOR_INDEX" val="14"/>
  <p:tag name="KSO_WM_UNIT_TEXT_FILL_TYPE" val="1"/>
</p:tagLst>
</file>

<file path=ppt/tags/tag114.xml><?xml version="1.0" encoding="utf-8"?>
<p:tagLst xmlns:p="http://schemas.openxmlformats.org/presentationml/2006/main">
  <p:tag name="KSO_WM_TEMPLATE_CATEGORY" val="diagram"/>
  <p:tag name="KSO_WM_TEMPLATE_INDEX" val="20171241"/>
  <p:tag name="KSO_WM_TAG_VERSION" val="1.0"/>
  <p:tag name="KSO_WM_BEAUTIFY_FLAG" val="#wm#"/>
  <p:tag name="MH" val="20150921115827"/>
  <p:tag name="MH_LIBRARY" val="GRAPHIC"/>
  <p:tag name="MH_TYPE" val="Text"/>
  <p:tag name="MH_ORDER" val="1"/>
  <p:tag name="KSO_WM_UNIT_LAYERLEVEL" val="1_1_1"/>
  <p:tag name="KSO_WM_UNIT_HIGHLIGHT" val="0"/>
  <p:tag name="KSO_WM_UNIT_COMPATIBLE" val="0"/>
  <p:tag name="KSO_WM_UNIT_ID" val="diagram20171241_2*l_h_f*1_1_1"/>
  <p:tag name="KSO_WM_UNIT_DIAGRAM_ISNUMVISUAL" val="0"/>
  <p:tag name="KSO_WM_UNIT_DIAGRAM_ISREFERUNIT" val="0"/>
  <p:tag name="KSO_WM_UNIT_NOCLEAR" val="0"/>
  <p:tag name="KSO_WM_UNIT_VALUE" val="45"/>
  <p:tag name="KSO_WM_DIAGRAM_GROUP_CODE" val="l1-1"/>
  <p:tag name="KSO_WM_UNIT_TYPE" val="l_h_f"/>
  <p:tag name="KSO_WM_UNIT_INDEX" val="1_1_1"/>
  <p:tag name="KSO_WM_UNIT_PRESET_TEXT" val="单击此处添加文本具体内容，简明扼要的阐述您的观点。"/>
  <p:tag name="KSO_WM_UNIT_TEXT_FILL_FORE_SCHEMECOLOR_INDEX" val="14"/>
  <p:tag name="KSO_WM_UNIT_TEXT_FILL_TYPE" val="1"/>
</p:tagLst>
</file>

<file path=ppt/tags/tag115.xml><?xml version="1.0" encoding="utf-8"?>
<p:tagLst xmlns:p="http://schemas.openxmlformats.org/presentationml/2006/main">
  <p:tag name="KSO_WM_TEMPLATE_CATEGORY" val="diagram"/>
  <p:tag name="KSO_WM_TEMPLATE_INDEX" val="20171241"/>
  <p:tag name="KSO_WM_TAG_VERSION" val="1.0"/>
  <p:tag name="KSO_WM_BEAUTIFY_FLAG" val="#wm#"/>
  <p:tag name="MH" val="20150921115827"/>
  <p:tag name="MH_LIBRARY" val="GRAPHIC"/>
  <p:tag name="MH_TYPE" val="Text"/>
  <p:tag name="MH_ORDER" val="1"/>
  <p:tag name="KSO_WM_UNIT_LAYERLEVEL" val="1_1_1"/>
  <p:tag name="KSO_WM_UNIT_HIGHLIGHT" val="0"/>
  <p:tag name="KSO_WM_UNIT_COMPATIBLE" val="0"/>
  <p:tag name="KSO_WM_UNIT_ID" val="diagram20171241_2*l_h_f*1_1_1"/>
  <p:tag name="KSO_WM_UNIT_DIAGRAM_ISNUMVISUAL" val="0"/>
  <p:tag name="KSO_WM_UNIT_DIAGRAM_ISREFERUNIT" val="0"/>
  <p:tag name="KSO_WM_UNIT_NOCLEAR" val="0"/>
  <p:tag name="KSO_WM_UNIT_VALUE" val="45"/>
  <p:tag name="KSO_WM_DIAGRAM_GROUP_CODE" val="l1-1"/>
  <p:tag name="KSO_WM_UNIT_TYPE" val="l_h_f"/>
  <p:tag name="KSO_WM_UNIT_INDEX" val="1_1_1"/>
  <p:tag name="KSO_WM_UNIT_PRESET_TEXT" val="单击此处添加文本具体内容，简明扼要的阐述您的观点。"/>
  <p:tag name="KSO_WM_UNIT_TEXT_FILL_FORE_SCHEMECOLOR_INDEX" val="14"/>
  <p:tag name="KSO_WM_UNIT_TEXT_FILL_TYPE" val="1"/>
</p:tagLst>
</file>

<file path=ppt/tags/tag116.xml><?xml version="1.0" encoding="utf-8"?>
<p:tagLst xmlns:p="http://schemas.openxmlformats.org/presentationml/2006/main">
  <p:tag name="KSO_WM_TEMPLATE_CATEGORY" val="diagram"/>
  <p:tag name="KSO_WM_TEMPLATE_INDEX" val="20171241"/>
  <p:tag name="KSO_WM_TAG_VERSION" val="1.0"/>
  <p:tag name="KSO_WM_BEAUTIFY_FLAG" val="#wm#"/>
  <p:tag name="MH" val="20150921115827"/>
  <p:tag name="MH_LIBRARY" val="GRAPHIC"/>
  <p:tag name="MH_TYPE" val="Text"/>
  <p:tag name="MH_ORDER" val="1"/>
  <p:tag name="KSO_WM_UNIT_LAYERLEVEL" val="1_1_1"/>
  <p:tag name="KSO_WM_UNIT_HIGHLIGHT" val="0"/>
  <p:tag name="KSO_WM_UNIT_COMPATIBLE" val="0"/>
  <p:tag name="KSO_WM_UNIT_ID" val="diagram20171241_2*l_h_f*1_1_1"/>
  <p:tag name="KSO_WM_UNIT_DIAGRAM_ISNUMVISUAL" val="0"/>
  <p:tag name="KSO_WM_UNIT_DIAGRAM_ISREFERUNIT" val="0"/>
  <p:tag name="KSO_WM_UNIT_NOCLEAR" val="0"/>
  <p:tag name="KSO_WM_UNIT_VALUE" val="45"/>
  <p:tag name="KSO_WM_DIAGRAM_GROUP_CODE" val="l1-1"/>
  <p:tag name="KSO_WM_UNIT_TYPE" val="l_h_f"/>
  <p:tag name="KSO_WM_UNIT_INDEX" val="1_1_1"/>
  <p:tag name="KSO_WM_UNIT_PRESET_TEXT" val="单击此处添加文本具体内容，简明扼要的阐述您的观点。"/>
  <p:tag name="KSO_WM_UNIT_TEXT_FILL_FORE_SCHEMECOLOR_INDEX" val="14"/>
  <p:tag name="KSO_WM_UNIT_TEXT_FILL_TYPE" val="1"/>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187706_5*l_h_i*1_5_2"/>
  <p:tag name="KSO_WM_TEMPLATE_CATEGORY" val="diagram"/>
  <p:tag name="KSO_WM_TEMPLATE_INDEX" val="20187706"/>
  <p:tag name="KSO_WM_UNIT_LAYERLEVEL" val="1_1_1"/>
  <p:tag name="KSO_WM_TAG_VERSION" val="1.0"/>
  <p:tag name="KSO_WM_BEAUTIFY_FLAG" val="#wm#"/>
  <p:tag name="KSO_WM_UNIT_FILL_FORE_SCHEMECOLOR_INDEX" val="9"/>
  <p:tag name="KSO_WM_UNIT_FILL_TYPE" val="1"/>
  <p:tag name="KSO_WM_UNIT_TEXT_FILL_FORE_SCHEMECOLOR_INDEX" val="10"/>
  <p:tag name="KSO_WM_UNIT_TEXT_FILL_TYPE"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87706_5*l_h_i*1_1_1"/>
  <p:tag name="KSO_WM_TEMPLATE_CATEGORY" val="diagram"/>
  <p:tag name="KSO_WM_TEMPLATE_INDEX" val="20187706"/>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19.xml><?xml version="1.0" encoding="utf-8"?>
<p:tagLst xmlns:p="http://schemas.openxmlformats.org/presentationml/2006/main">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87706_5*l_h_a*1_1_1"/>
  <p:tag name="KSO_WM_TEMPLATE_CATEGORY" val="diagram"/>
  <p:tag name="KSO_WM_TEMPLATE_INDEX" val="20187706"/>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120.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87706_5*l_h_f*1_1_1"/>
  <p:tag name="KSO_WM_TEMPLATE_CATEGORY" val="diagram"/>
  <p:tag name="KSO_WM_TEMPLATE_INDEX" val="2018770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87706_5*l_h_i*1_2_1"/>
  <p:tag name="KSO_WM_TEMPLATE_CATEGORY" val="diagram"/>
  <p:tag name="KSO_WM_TEMPLATE_INDEX" val="20187706"/>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22.xml><?xml version="1.0" encoding="utf-8"?>
<p:tagLst xmlns:p="http://schemas.openxmlformats.org/presentationml/2006/main">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87706_5*l_h_a*1_2_1"/>
  <p:tag name="KSO_WM_TEMPLATE_CATEGORY" val="diagram"/>
  <p:tag name="KSO_WM_TEMPLATE_INDEX" val="20187706"/>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123.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87706_5*l_h_f*1_2_1"/>
  <p:tag name="KSO_WM_TEMPLATE_CATEGORY" val="diagram"/>
  <p:tag name="KSO_WM_TEMPLATE_INDEX" val="2018770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87706_5*l_h_i*1_3_1"/>
  <p:tag name="KSO_WM_TEMPLATE_CATEGORY" val="diagram"/>
  <p:tag name="KSO_WM_TEMPLATE_INDEX" val="20187706"/>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25.xml><?xml version="1.0" encoding="utf-8"?>
<p:tagLst xmlns:p="http://schemas.openxmlformats.org/presentationml/2006/main">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87706_5*l_h_a*1_3_1"/>
  <p:tag name="KSO_WM_TEMPLATE_CATEGORY" val="diagram"/>
  <p:tag name="KSO_WM_TEMPLATE_INDEX" val="20187706"/>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126.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87706_5*l_h_f*1_3_1"/>
  <p:tag name="KSO_WM_TEMPLATE_CATEGORY" val="diagram"/>
  <p:tag name="KSO_WM_TEMPLATE_INDEX" val="2018770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87706_5*l_h_i*1_4_1"/>
  <p:tag name="KSO_WM_TEMPLATE_CATEGORY" val="diagram"/>
  <p:tag name="KSO_WM_TEMPLATE_INDEX" val="20187706"/>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128.xml><?xml version="1.0" encoding="utf-8"?>
<p:tagLst xmlns:p="http://schemas.openxmlformats.org/presentationml/2006/main">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87706_5*l_h_a*1_4_1"/>
  <p:tag name="KSO_WM_TEMPLATE_CATEGORY" val="diagram"/>
  <p:tag name="KSO_WM_TEMPLATE_INDEX" val="20187706"/>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12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87706_5*l_h_f*1_4_1"/>
  <p:tag name="KSO_WM_TEMPLATE_CATEGORY" val="diagram"/>
  <p:tag name="KSO_WM_TEMPLATE_INDEX" val="2018770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87706_5*l_h_i*1_5_1"/>
  <p:tag name="KSO_WM_TEMPLATE_CATEGORY" val="diagram"/>
  <p:tag name="KSO_WM_TEMPLATE_INDEX" val="20187706"/>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131.xml><?xml version="1.0" encoding="utf-8"?>
<p:tagLst xmlns:p="http://schemas.openxmlformats.org/presentationml/2006/main">
  <p:tag name="KSO_WM_UNIT_ISCONTENTS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87706_5*l_h_a*1_5_1"/>
  <p:tag name="KSO_WM_TEMPLATE_CATEGORY" val="diagram"/>
  <p:tag name="KSO_WM_TEMPLATE_INDEX" val="20187706"/>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132.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87706_5*l_h_f*1_5_1"/>
  <p:tag name="KSO_WM_TEMPLATE_CATEGORY" val="diagram"/>
  <p:tag name="KSO_WM_TEMPLATE_INDEX" val="2018770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87706_5*l_h_i*1_4_2"/>
  <p:tag name="KSO_WM_TEMPLATE_CATEGORY" val="diagram"/>
  <p:tag name="KSO_WM_TEMPLATE_INDEX" val="2018770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87706_5*l_h_i*1_3_2"/>
  <p:tag name="KSO_WM_TEMPLATE_CATEGORY" val="diagram"/>
  <p:tag name="KSO_WM_TEMPLATE_INDEX" val="2018770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87706_5*l_h_i*1_2_2"/>
  <p:tag name="KSO_WM_TEMPLATE_CATEGORY" val="diagram"/>
  <p:tag name="KSO_WM_TEMPLATE_INDEX" val="2018770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87706_5*l_h_i*1_1_2"/>
  <p:tag name="KSO_WM_TEMPLATE_CATEGORY" val="diagram"/>
  <p:tag name="KSO_WM_TEMPLATE_INDEX" val="2018770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4A4F4F"/>
      </a:accent1>
      <a:accent2>
        <a:srgbClr val="F28B3E"/>
      </a:accent2>
      <a:accent3>
        <a:srgbClr val="4A4F4F"/>
      </a:accent3>
      <a:accent4>
        <a:srgbClr val="91969B"/>
      </a:accent4>
      <a:accent5>
        <a:srgbClr val="4A4F4F"/>
      </a:accent5>
      <a:accent6>
        <a:srgbClr val="91969B"/>
      </a:accent6>
      <a:hlink>
        <a:srgbClr val="4A4F4F"/>
      </a:hlink>
      <a:folHlink>
        <a:srgbClr val="BFBFBF"/>
      </a:folHlink>
    </a:clrScheme>
    <a:fontScheme name="grbj1xir">
      <a:majorFont>
        <a:latin typeface="Post No Bills Jaffna"/>
        <a:ea typeface="微软雅黑"/>
        <a:cs typeface=""/>
      </a:majorFont>
      <a:minorFont>
        <a:latin typeface="Post No Bills Jaffna"/>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4A4F4F"/>
    </a:accent1>
    <a:accent2>
      <a:srgbClr val="F28B3E"/>
    </a:accent2>
    <a:accent3>
      <a:srgbClr val="4A4F4F"/>
    </a:accent3>
    <a:accent4>
      <a:srgbClr val="91969B"/>
    </a:accent4>
    <a:accent5>
      <a:srgbClr val="4A4F4F"/>
    </a:accent5>
    <a:accent6>
      <a:srgbClr val="91969B"/>
    </a:accent6>
    <a:hlink>
      <a:srgbClr val="4A4F4F"/>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4A4F4F"/>
    </a:accent1>
    <a:accent2>
      <a:srgbClr val="F28B3E"/>
    </a:accent2>
    <a:accent3>
      <a:srgbClr val="4A4F4F"/>
    </a:accent3>
    <a:accent4>
      <a:srgbClr val="91969B"/>
    </a:accent4>
    <a:accent5>
      <a:srgbClr val="4A4F4F"/>
    </a:accent5>
    <a:accent6>
      <a:srgbClr val="91969B"/>
    </a:accent6>
    <a:hlink>
      <a:srgbClr val="4A4F4F"/>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3916</Words>
  <Application>WPS 表格</Application>
  <PresentationFormat>自定义</PresentationFormat>
  <Paragraphs>384</Paragraphs>
  <Slides>26</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26</vt:i4>
      </vt:variant>
    </vt:vector>
  </HeadingPairs>
  <TitlesOfParts>
    <vt:vector size="44" baseType="lpstr">
      <vt:lpstr>Arial</vt:lpstr>
      <vt:lpstr>方正书宋_GBK</vt:lpstr>
      <vt:lpstr>Wingdings</vt:lpstr>
      <vt:lpstr>Helvetica Light</vt:lpstr>
      <vt:lpstr>苹方-简</vt:lpstr>
      <vt:lpstr>MS PGothic</vt:lpstr>
      <vt:lpstr>冬青黑体简体中文</vt:lpstr>
      <vt:lpstr>微软雅黑</vt:lpstr>
      <vt:lpstr>汉仪旗黑KW</vt:lpstr>
      <vt:lpstr>Calibri</vt:lpstr>
      <vt:lpstr>Helvetica Neue</vt:lpstr>
      <vt:lpstr>宋体</vt:lpstr>
      <vt:lpstr>汉仪书宋二KW</vt:lpstr>
      <vt:lpstr>Post No Bills Jaffna</vt:lpstr>
      <vt:lpstr>宋体</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liufei</cp:lastModifiedBy>
  <cp:revision>34</cp:revision>
  <dcterms:created xsi:type="dcterms:W3CDTF">2020-03-24T07:16:09Z</dcterms:created>
  <dcterms:modified xsi:type="dcterms:W3CDTF">2020-03-24T07:16:09Z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2052-2.0.1.3256</vt:lpwstr>
  </property>
</Properties>
</file>