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  <p:sldMasterId id="2147483799" r:id="rId2"/>
    <p:sldMasterId id="2147483809" r:id="rId3"/>
  </p:sldMasterIdLst>
  <p:notesMasterIdLst>
    <p:notesMasterId r:id="rId18"/>
  </p:notesMasterIdLst>
  <p:handoutMasterIdLst>
    <p:handoutMasterId r:id="rId19"/>
  </p:handoutMasterIdLst>
  <p:sldIdLst>
    <p:sldId id="1429" r:id="rId4"/>
    <p:sldId id="2547" r:id="rId5"/>
    <p:sldId id="2541" r:id="rId6"/>
    <p:sldId id="281" r:id="rId7"/>
    <p:sldId id="2542" r:id="rId8"/>
    <p:sldId id="2543" r:id="rId9"/>
    <p:sldId id="450" r:id="rId10"/>
    <p:sldId id="2548" r:id="rId11"/>
    <p:sldId id="2546" r:id="rId12"/>
    <p:sldId id="2550" r:id="rId13"/>
    <p:sldId id="2544" r:id="rId14"/>
    <p:sldId id="2545" r:id="rId15"/>
    <p:sldId id="2549" r:id="rId16"/>
    <p:sldId id="1428" r:id="rId17"/>
  </p:sldIdLst>
  <p:sldSz cx="13717588" cy="6858000"/>
  <p:notesSz cx="6735763" cy="9866313"/>
  <p:defaultTextStyle>
    <a:defPPr>
      <a:defRPr lang="zh-CN"/>
    </a:defPPr>
    <a:lvl1pPr marL="0" algn="l" defTabSz="9142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3" algn="l" defTabSz="9142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19" algn="l" defTabSz="9142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25" algn="l" defTabSz="9142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32" algn="l" defTabSz="9142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38" algn="l" defTabSz="9142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45" algn="l" defTabSz="9142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51" algn="l" defTabSz="9142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FF"/>
    <a:srgbClr val="C5D8F1"/>
    <a:srgbClr val="C2E3EC"/>
    <a:srgbClr val="A5B6CB"/>
    <a:srgbClr val="17A3AB"/>
    <a:srgbClr val="33CCCC"/>
    <a:srgbClr val="FF9933"/>
    <a:srgbClr val="74DFEE"/>
    <a:srgbClr val="FFFFCC"/>
    <a:srgbClr val="6DD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中度样式 3 - 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9" autoAdjust="0"/>
    <p:restoredTop sz="93963" autoAdjust="0"/>
  </p:normalViewPr>
  <p:slideViewPr>
    <p:cSldViewPr>
      <p:cViewPr varScale="1">
        <p:scale>
          <a:sx n="70" d="100"/>
          <a:sy n="70" d="100"/>
        </p:scale>
        <p:origin x="236" y="64"/>
      </p:cViewPr>
      <p:guideLst>
        <p:guide orient="horz" pos="2160"/>
        <p:guide pos="4321"/>
      </p:guideLst>
    </p:cSldViewPr>
  </p:slideViewPr>
  <p:notesTextViewPr>
    <p:cViewPr>
      <p:scale>
        <a:sx n="70" d="100"/>
        <a:sy n="7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235" y="48"/>
      </p:cViewPr>
      <p:guideLst>
        <p:guide orient="horz" pos="3108"/>
        <p:guide pos="212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9843C-2B63-4F30-B3B4-B2839D839C6B}" type="datetimeFigureOut">
              <a:rPr lang="zh-CN" altLang="en-US" smtClean="0"/>
              <a:t>2020/1/12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73ED3-8499-4B64-A41E-2DCADE6EAA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432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4221C-D7C6-4067-A6B7-4C4D94EF7F06}" type="datetimeFigureOut">
              <a:rPr lang="zh-CN" altLang="en-US" smtClean="0"/>
              <a:t>2020/1/12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9688" y="1233488"/>
            <a:ext cx="66563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4594D-2F0F-428C-B834-D74560E320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504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13" algn="l" defTabSz="91421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19" algn="l" defTabSz="91421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25" algn="l" defTabSz="91421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32" algn="l" defTabSz="91421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38" algn="l" defTabSz="91421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45" algn="l" defTabSz="91421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51" algn="l" defTabSz="91421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2A11A-E172-FE4F-A093-9A1F4F65162C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149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667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>
            <a:extLst>
              <a:ext uri="{FF2B5EF4-FFF2-40B4-BE49-F238E27FC236}">
                <a16:creationId xmlns="" xmlns:a16="http://schemas.microsoft.com/office/drawing/2014/main" id="{41565EC0-31F8-DA4E-AC27-980DB56369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685800"/>
            <a:ext cx="6858000" cy="3429000"/>
          </a:xfrm>
        </p:spPr>
      </p:sp>
      <p:sp>
        <p:nvSpPr>
          <p:cNvPr id="32770" name="备注占位符 2">
            <a:extLst>
              <a:ext uri="{FF2B5EF4-FFF2-40B4-BE49-F238E27FC236}">
                <a16:creationId xmlns="" xmlns:a16="http://schemas.microsoft.com/office/drawing/2014/main" id="{4CBB4F4C-B144-1946-A3DF-81F6AC584D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Lucida Grande" panose="020B0600040502020204" pitchFamily="34" charset="0"/>
              <a:ea typeface="宋体" panose="02010600030101010101" pitchFamily="2" charset="-122"/>
              <a:cs typeface="Lucida Grande" panose="020B06000405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62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50%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</a:rPr>
              <a:t>的核验通过率，</a:t>
            </a:r>
            <a:r>
              <a:rPr lang="en" altLang="zh-CN" dirty="0"/>
              <a:t> </a:t>
            </a:r>
            <a:r>
              <a:rPr lang="en-US" altLang="zh-CN" dirty="0"/>
              <a:t>30%</a:t>
            </a:r>
            <a:r>
              <a:rPr lang="zh-CN" altLang="en" dirty="0"/>
              <a:t>车辆</a:t>
            </a:r>
            <a:r>
              <a:rPr lang="zh-CN" altLang="en-US" dirty="0"/>
              <a:t>未入网，</a:t>
            </a:r>
            <a:r>
              <a:rPr lang="en-US" altLang="zh-CN" dirty="0"/>
              <a:t>10%</a:t>
            </a:r>
            <a:r>
              <a:rPr lang="zh-CN" altLang="en-US" dirty="0"/>
              <a:t>轨迹</a:t>
            </a:r>
            <a:r>
              <a:rPr lang="zh-CN" altLang="en" dirty="0"/>
              <a:t>数据</a:t>
            </a:r>
            <a:r>
              <a:rPr lang="zh-CN" altLang="en-US" dirty="0"/>
              <a:t>缺失，</a:t>
            </a:r>
            <a:r>
              <a:rPr lang="en-US" altLang="zh-CN" dirty="0"/>
              <a:t>10%</a:t>
            </a:r>
            <a:r>
              <a:rPr lang="zh-CN" altLang="en-US" dirty="0"/>
              <a:t>原因未知</a:t>
            </a: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4594D-2F0F-428C-B834-D74560E3208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172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578788">
              <a:buNone/>
              <a:defRPr/>
            </a:pPr>
            <a:r>
              <a:rPr lang="zh-CN" altLang="en-US" sz="2400" dirty="0"/>
              <a:t>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9467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tiff"/><Relationship Id="rId5" Type="http://schemas.openxmlformats.org/officeDocument/2006/relationships/image" Target="NULL"/><Relationship Id="rId4" Type="http://schemas.openxmlformats.org/officeDocument/2006/relationships/oleObject" Target="../embeddings/oleObject1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tiff"/><Relationship Id="rId5" Type="http://schemas.openxmlformats.org/officeDocument/2006/relationships/image" Target="NULL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A7C7E-3371-4526-8A63-90A954232C6C}" type="datetime1">
              <a:rPr lang="zh-CN" altLang="en-US" smtClean="0"/>
              <a:pPr/>
              <a:t>2020/1/12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7CA9-A00B-4071-9DAA-D6419598900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1710"/>
            <a:ext cx="13747521" cy="37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54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浅底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18838"/>
            <a:ext cx="13717588" cy="33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7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浅底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383" y="2118"/>
          <a:ext cx="2381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83" y="2118"/>
                        <a:ext cx="2381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5550" y="86104"/>
            <a:ext cx="11401924" cy="61511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133" b="1">
                <a:latin typeface="微软雅黑"/>
                <a:ea typeface="微软雅黑"/>
                <a:cs typeface="微软雅黑"/>
              </a:defRPr>
            </a:lvl1pPr>
          </a:lstStyle>
          <a:p>
            <a:endParaRPr kumimoji="1" lang="zh-CN" altLang="en-US" dirty="0"/>
          </a:p>
        </p:txBody>
      </p:sp>
      <p:cxnSp>
        <p:nvCxnSpPr>
          <p:cNvPr id="9" name="直线连接符 8"/>
          <p:cNvCxnSpPr/>
          <p:nvPr userDrawn="1"/>
        </p:nvCxnSpPr>
        <p:spPr>
          <a:xfrm>
            <a:off x="311533" y="726399"/>
            <a:ext cx="13011872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830938" y="6555527"/>
            <a:ext cx="3200771" cy="230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4DB620C-675C-DF4F-A766-EAE8E4270BFA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713457" y="188832"/>
            <a:ext cx="1609947" cy="40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7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330"/>
            <a:ext cx="13717588" cy="3776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49" y="5651362"/>
            <a:ext cx="1558044" cy="66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34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1710"/>
            <a:ext cx="13747521" cy="37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2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330"/>
            <a:ext cx="13717588" cy="37767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296305" y="224649"/>
            <a:ext cx="11831420" cy="507591"/>
          </a:xfrm>
          <a:prstGeom prst="rect">
            <a:avLst/>
          </a:prstGeom>
        </p:spPr>
        <p:txBody>
          <a:bodyPr/>
          <a:lstStyle>
            <a:lvl1pPr algn="l">
              <a:defRPr sz="2133" b="1"/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67940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330"/>
            <a:ext cx="13717588" cy="37767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296305" y="224649"/>
            <a:ext cx="11831420" cy="507591"/>
          </a:xfrm>
          <a:prstGeom prst="rect">
            <a:avLst/>
          </a:prstGeom>
        </p:spPr>
        <p:txBody>
          <a:bodyPr/>
          <a:lstStyle>
            <a:lvl1pPr algn="l">
              <a:defRPr sz="2133" b="1"/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39949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幻灯片编号占位符 1"/>
          <p:cNvSpPr>
            <a:spLocks noGrp="1"/>
          </p:cNvSpPr>
          <p:nvPr>
            <p:ph type="sldNum" sz="quarter" idx="4"/>
          </p:nvPr>
        </p:nvSpPr>
        <p:spPr>
          <a:xfrm>
            <a:off x="10394100" y="6353666"/>
            <a:ext cx="3086457" cy="365125"/>
          </a:xfrm>
          <a:prstGeom prst="rect">
            <a:avLst/>
          </a:prstGeom>
        </p:spPr>
        <p:txBody>
          <a:bodyPr vert="horz" lIns="86150" tIns="43075" rIns="86150" bIns="43075" rtlCol="0" anchor="ctr"/>
          <a:lstStyle>
            <a:lvl1pPr algn="r">
              <a:defRPr sz="1209">
                <a:solidFill>
                  <a:schemeClr val="tx1">
                    <a:tint val="75000"/>
                  </a:schemeClr>
                </a:solidFill>
                <a:latin typeface="SimHei" charset="0"/>
                <a:ea typeface="SimHei" charset="0"/>
                <a:cs typeface="SimHei" charset="0"/>
              </a:defRPr>
            </a:lvl1pPr>
          </a:lstStyle>
          <a:p>
            <a:pPr defTabSz="914400"/>
            <a:fld id="{694788E3-245D-854A-AD4A-9E1F214D1575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标题 1"/>
          <p:cNvSpPr>
            <a:spLocks noGrp="1"/>
          </p:cNvSpPr>
          <p:nvPr>
            <p:ph type="ctrTitle" hasCustomPrompt="1"/>
          </p:nvPr>
        </p:nvSpPr>
        <p:spPr>
          <a:xfrm>
            <a:off x="485349" y="164637"/>
            <a:ext cx="4541523" cy="614563"/>
          </a:xfrm>
          <a:prstGeom prst="rect">
            <a:avLst/>
          </a:prstGeom>
        </p:spPr>
        <p:txBody>
          <a:bodyPr lIns="86150" tIns="43075" rIns="86150" bIns="43075" anchor="b">
            <a:noAutofit/>
          </a:bodyPr>
          <a:lstStyle>
            <a:lvl1pPr algn="l">
              <a:defRPr sz="4397" b="0" i="0">
                <a:solidFill>
                  <a:schemeClr val="tx1">
                    <a:lumMod val="85000"/>
                    <a:lumOff val="15000"/>
                  </a:schemeClr>
                </a:solidFill>
                <a:latin typeface="SimHei" charset="0"/>
                <a:ea typeface="SimHei" charset="0"/>
                <a:cs typeface="SimHei" charset="0"/>
              </a:defRPr>
            </a:lvl1pPr>
          </a:lstStyle>
          <a:p>
            <a:r>
              <a:rPr kumimoji="1" lang="zh-CN" altLang="en-US" dirty="0"/>
              <a:t>单单击此处</a:t>
            </a:r>
          </a:p>
        </p:txBody>
      </p:sp>
      <p:sp>
        <p:nvSpPr>
          <p:cNvPr id="13" name="副标题 2"/>
          <p:cNvSpPr>
            <a:spLocks noGrp="1"/>
          </p:cNvSpPr>
          <p:nvPr>
            <p:ph type="subTitle" idx="13"/>
          </p:nvPr>
        </p:nvSpPr>
        <p:spPr>
          <a:xfrm>
            <a:off x="485350" y="985714"/>
            <a:ext cx="4969125" cy="427065"/>
          </a:xfrm>
          <a:prstGeom prst="rect">
            <a:avLst/>
          </a:prstGeom>
        </p:spPr>
        <p:txBody>
          <a:bodyPr lIns="86150" tIns="43075" rIns="86150" bIns="43075">
            <a:noAutofit/>
          </a:bodyPr>
          <a:lstStyle>
            <a:lvl1pPr marL="0" indent="0" algn="l">
              <a:buNone/>
              <a:defRPr sz="2528" b="0" i="0">
                <a:solidFill>
                  <a:schemeClr val="bg1">
                    <a:lumMod val="50000"/>
                  </a:schemeClr>
                </a:solidFill>
                <a:latin typeface="SimHei" charset="0"/>
                <a:ea typeface="SimHei" charset="0"/>
                <a:cs typeface="SimHei" charset="0"/>
              </a:defRPr>
            </a:lvl1pPr>
            <a:lvl2pPr marL="473525" indent="0" algn="ctr">
              <a:buNone/>
              <a:defRPr sz="2089"/>
            </a:lvl2pPr>
            <a:lvl3pPr marL="947049" indent="0" algn="ctr">
              <a:buNone/>
              <a:defRPr sz="1979"/>
            </a:lvl3pPr>
            <a:lvl4pPr marL="1420574" indent="0" algn="ctr">
              <a:buNone/>
              <a:defRPr sz="1649"/>
            </a:lvl4pPr>
            <a:lvl5pPr marL="1894098" indent="0" algn="ctr">
              <a:buNone/>
              <a:defRPr sz="1649"/>
            </a:lvl5pPr>
            <a:lvl6pPr marL="2367623" indent="0" algn="ctr">
              <a:buNone/>
              <a:defRPr sz="1649"/>
            </a:lvl6pPr>
            <a:lvl7pPr marL="2841147" indent="0" algn="ctr">
              <a:buNone/>
              <a:defRPr sz="1649"/>
            </a:lvl7pPr>
            <a:lvl8pPr marL="3314672" indent="0" algn="ctr">
              <a:buNone/>
              <a:defRPr sz="1649"/>
            </a:lvl8pPr>
            <a:lvl9pPr marL="3788197" indent="0" algn="ctr">
              <a:buNone/>
              <a:defRPr sz="1649"/>
            </a:lvl9pPr>
          </a:lstStyle>
          <a:p>
            <a:r>
              <a:rPr kumimoji="1" lang="zh-CN" altLang="en-US" dirty="0"/>
              <a:t>单击此处编辑母版副标题样式</a:t>
            </a:r>
          </a:p>
        </p:txBody>
      </p:sp>
      <p:pic>
        <p:nvPicPr>
          <p:cNvPr id="8" name="图片 7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826" y="337405"/>
            <a:ext cx="1738408" cy="36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5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23D0-1BE1-4F6B-800B-6A8786250446}" type="datetimeFigureOut">
              <a:rPr lang="zh-CN" altLang="en-US" smtClean="0"/>
              <a:t>2020/1/12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8C20-8FCE-4900-B9DB-8A2FB42972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102782"/>
      </p:ext>
    </p:extLst>
  </p:cSld>
  <p:clrMapOvr>
    <a:masterClrMapping/>
  </p:clrMapOvr>
  <p:transition spd="med" advTm="2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14699" y="1122363"/>
            <a:ext cx="1028819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14699" y="3602038"/>
            <a:ext cx="1028819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23D0-1BE1-4F6B-800B-6A8786250446}" type="datetimeFigureOut">
              <a:rPr lang="zh-CN" altLang="en-US" smtClean="0"/>
              <a:t>2020/1/12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8C20-8FCE-4900-B9DB-8A2FB42972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53758"/>
      </p:ext>
    </p:extLst>
  </p:cSld>
  <p:clrMapOvr>
    <a:masterClrMapping/>
  </p:clrMapOvr>
  <p:transition spd="med" advTm="2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正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7">
            <a:extLst>
              <a:ext uri="{FF2B5EF4-FFF2-40B4-BE49-F238E27FC236}">
                <a16:creationId xmlns="" xmlns:a16="http://schemas.microsoft.com/office/drawing/2014/main" id="{773CD7F1-5B6A-714D-8B75-DBB4D64A69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102DB-C88E-E846-9D05-26E4FF5BF2B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557904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01F77E3-516C-4F4F-A47A-9A2171C11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42B7AE8-1D47-7C41-8458-F6319DB5B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74EE3CC-62FC-4444-A030-EA2AB23F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FD09-76D2-904D-8E25-85D932E19C0E}" type="datetimeFigureOut">
              <a:rPr kumimoji="1" lang="zh-CN" altLang="en-US" b="0" smtClean="0">
                <a:solidFill>
                  <a:srgbClr val="000000"/>
                </a:solidFill>
                <a:latin typeface="微软雅黑 Light"/>
                <a:sym typeface="微软雅黑 Light"/>
              </a:rPr>
              <a:pPr/>
              <a:t>2020/1/12</a:t>
            </a:fld>
            <a:endParaRPr kumimoji="1" lang="zh-CN" altLang="en-US" b="0">
              <a:solidFill>
                <a:srgbClr val="000000"/>
              </a:solidFill>
              <a:latin typeface="微软雅黑 Light"/>
              <a:sym typeface="微软雅黑 Light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DF57DFB-6DCC-1447-820F-080151376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b="0">
              <a:solidFill>
                <a:srgbClr val="000000"/>
              </a:solidFill>
              <a:latin typeface="微软雅黑 Light"/>
              <a:sym typeface="微软雅黑 Light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1C510C6-DF0C-3840-BC7F-C3F2F343A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49138" y="6287101"/>
            <a:ext cx="181800" cy="138500"/>
          </a:xfrm>
        </p:spPr>
        <p:txBody>
          <a:bodyPr/>
          <a:lstStyle/>
          <a:p>
            <a:fld id="{896B2599-3590-894C-AC2E-1E05BD49C22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1787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浅底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383" y="2118"/>
          <a:ext cx="2381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83" y="2118"/>
                        <a:ext cx="2381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5550" y="86104"/>
            <a:ext cx="11401924" cy="61511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133" b="1">
                <a:latin typeface="微软雅黑"/>
                <a:ea typeface="微软雅黑"/>
                <a:cs typeface="微软雅黑"/>
              </a:defRPr>
            </a:lvl1pPr>
          </a:lstStyle>
          <a:p>
            <a:endParaRPr kumimoji="1" lang="zh-CN" altLang="en-US" dirty="0"/>
          </a:p>
        </p:txBody>
      </p:sp>
      <p:cxnSp>
        <p:nvCxnSpPr>
          <p:cNvPr id="9" name="直线连接符 8"/>
          <p:cNvCxnSpPr/>
          <p:nvPr userDrawn="1"/>
        </p:nvCxnSpPr>
        <p:spPr>
          <a:xfrm>
            <a:off x="311533" y="726399"/>
            <a:ext cx="13011872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830938" y="6555527"/>
            <a:ext cx="3200771" cy="230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4DB620C-675C-DF4F-A766-EAE8E4270BFA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713457" y="188832"/>
            <a:ext cx="1609947" cy="40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878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0C9E3B0-C995-5043-A5AB-218E2F1BE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84" y="365127"/>
            <a:ext cx="1183142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4C2FAB2-FCFF-4A40-8784-E83D71CAC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3084" y="1825625"/>
            <a:ext cx="5829975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34D25C6-0C23-F247-9112-D6AD2CE6C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4529" y="1825625"/>
            <a:ext cx="5829975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4F7A4B6-5622-EC46-B568-08B028440E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81" y="6356354"/>
            <a:ext cx="3200771" cy="365125"/>
          </a:xfrm>
          <a:prstGeom prst="rect">
            <a:avLst/>
          </a:prstGeom>
        </p:spPr>
        <p:txBody>
          <a:bodyPr/>
          <a:lstStyle/>
          <a:p>
            <a:pPr defTabSz="812698"/>
            <a:fld id="{0F49892B-D0A0-8949-AE0D-74EAA52BE6E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 defTabSz="812698"/>
              <a:t>2020/1/12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CEC66F4-FC28-1C43-9EE1-F42B58167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86844" y="6356354"/>
            <a:ext cx="4343903" cy="365125"/>
          </a:xfrm>
          <a:prstGeom prst="rect">
            <a:avLst/>
          </a:prstGeom>
        </p:spPr>
        <p:txBody>
          <a:bodyPr/>
          <a:lstStyle/>
          <a:p>
            <a:pPr defTabSz="812698"/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6">
            <a:extLst>
              <a:ext uri="{FF2B5EF4-FFF2-40B4-BE49-F238E27FC236}">
                <a16:creationId xmlns:a16="http://schemas.microsoft.com/office/drawing/2014/main" xmlns="" id="{5F889A0D-3A9D-B141-AB96-38182E185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0938" y="6356354"/>
            <a:ext cx="3200771" cy="365125"/>
          </a:xfrm>
          <a:prstGeom prst="rect">
            <a:avLst/>
          </a:prstGeom>
        </p:spPr>
        <p:txBody>
          <a:bodyPr/>
          <a:lstStyle/>
          <a:p>
            <a:pPr defTabSz="812698"/>
            <a:fld id="{DD7B274A-D220-354F-A21D-AC42D0170A3C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 defTabSz="812698"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71710"/>
            <a:ext cx="13747521" cy="37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19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330"/>
            <a:ext cx="13717588" cy="37767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296305" y="224648"/>
            <a:ext cx="11831420" cy="507591"/>
          </a:xfrm>
          <a:prstGeom prst="rect">
            <a:avLst/>
          </a:prstGeom>
        </p:spPr>
        <p:txBody>
          <a:bodyPr/>
          <a:lstStyle>
            <a:lvl1pPr algn="l">
              <a:defRPr sz="2400" b="1"/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56941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85880" y="6356353"/>
            <a:ext cx="32007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686844" y="6356353"/>
            <a:ext cx="43439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830938" y="6356353"/>
            <a:ext cx="32007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40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97" r:id="rId2"/>
    <p:sldLayoutId id="2147483816" r:id="rId3"/>
  </p:sldLayoutIdLst>
  <p:txStyles>
    <p:titleStyle>
      <a:lvl1pPr algn="ctr" defTabSz="1005200" rtl="0" eaLnBrk="1" latinLnBrk="0" hangingPunct="1">
        <a:spcBef>
          <a:spcPct val="0"/>
        </a:spcBef>
        <a:buNone/>
        <a:defRPr sz="48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50" indent="-376950" algn="l" defTabSz="1005200" rtl="0" eaLnBrk="1" latinLnBrk="0" hangingPunct="1">
        <a:spcBef>
          <a:spcPct val="20000"/>
        </a:spcBef>
        <a:buFont typeface="Arial" pitchFamily="34" charset="0"/>
        <a:buChar char="•"/>
        <a:defRPr sz="3518" kern="1200">
          <a:solidFill>
            <a:schemeClr val="tx1"/>
          </a:solidFill>
          <a:latin typeface="+mn-lt"/>
          <a:ea typeface="+mn-ea"/>
          <a:cs typeface="+mn-cs"/>
        </a:defRPr>
      </a:lvl1pPr>
      <a:lvl2pPr marL="816725" indent="-314125" algn="l" defTabSz="1005200" rtl="0" eaLnBrk="1" latinLnBrk="0" hangingPunct="1">
        <a:spcBef>
          <a:spcPct val="20000"/>
        </a:spcBef>
        <a:buFont typeface="Arial" pitchFamily="34" charset="0"/>
        <a:buChar char="–"/>
        <a:defRPr sz="3078" kern="1200">
          <a:solidFill>
            <a:schemeClr val="tx1"/>
          </a:solidFill>
          <a:latin typeface="+mn-lt"/>
          <a:ea typeface="+mn-ea"/>
          <a:cs typeface="+mn-cs"/>
        </a:defRPr>
      </a:lvl2pPr>
      <a:lvl3pPr marL="12565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638" kern="1200">
          <a:solidFill>
            <a:schemeClr val="tx1"/>
          </a:solidFill>
          <a:latin typeface="+mn-lt"/>
          <a:ea typeface="+mn-ea"/>
          <a:cs typeface="+mn-cs"/>
        </a:defRPr>
      </a:lvl3pPr>
      <a:lvl4pPr marL="1759100" indent="-251300" algn="l" defTabSz="1005200" rtl="0" eaLnBrk="1" latinLnBrk="0" hangingPunct="1">
        <a:spcBef>
          <a:spcPct val="20000"/>
        </a:spcBef>
        <a:buFont typeface="Arial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2261700" indent="-251300" algn="l" defTabSz="1005200" rtl="0" eaLnBrk="1" latinLnBrk="0" hangingPunct="1">
        <a:spcBef>
          <a:spcPct val="20000"/>
        </a:spcBef>
        <a:buFont typeface="Arial" pitchFamily="34" charset="0"/>
        <a:buChar char="»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7643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6pPr>
      <a:lvl7pPr marL="32669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7pPr>
      <a:lvl8pPr marL="37695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8pPr>
      <a:lvl9pPr marL="42721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1pPr>
      <a:lvl2pPr marL="5026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2pPr>
      <a:lvl3pPr marL="10052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3pPr>
      <a:lvl4pPr marL="15078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4pPr>
      <a:lvl5pPr marL="20104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5pPr>
      <a:lvl6pPr marL="25130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6pPr>
      <a:lvl7pPr marL="30156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7pPr>
      <a:lvl8pPr marL="35182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8pPr>
      <a:lvl9pPr marL="40208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85880" y="6356353"/>
            <a:ext cx="32007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2020/1/12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686844" y="6356353"/>
            <a:ext cx="43439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830938" y="6356353"/>
            <a:ext cx="32007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12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4" r:id="rId3"/>
    <p:sldLayoutId id="2147483805" r:id="rId4"/>
    <p:sldLayoutId id="2147483806" r:id="rId5"/>
    <p:sldLayoutId id="2147483811" r:id="rId6"/>
    <p:sldLayoutId id="2147483812" r:id="rId7"/>
    <p:sldLayoutId id="2147483813" r:id="rId8"/>
    <p:sldLayoutId id="2147483815" r:id="rId9"/>
    <p:sldLayoutId id="2147483817" r:id="rId10"/>
    <p:sldLayoutId id="2147483818" r:id="rId11"/>
  </p:sldLayoutIdLst>
  <p:txStyles>
    <p:titleStyle>
      <a:lvl1pPr algn="ctr" defTabSz="1005200" rtl="0" eaLnBrk="1" latinLnBrk="0" hangingPunct="1">
        <a:spcBef>
          <a:spcPct val="0"/>
        </a:spcBef>
        <a:buNone/>
        <a:defRPr sz="48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50" indent="-376950" algn="l" defTabSz="1005200" rtl="0" eaLnBrk="1" latinLnBrk="0" hangingPunct="1">
        <a:spcBef>
          <a:spcPct val="20000"/>
        </a:spcBef>
        <a:buFont typeface="Arial" pitchFamily="34" charset="0"/>
        <a:buChar char="•"/>
        <a:defRPr sz="3518" kern="1200">
          <a:solidFill>
            <a:schemeClr val="tx1"/>
          </a:solidFill>
          <a:latin typeface="+mn-lt"/>
          <a:ea typeface="+mn-ea"/>
          <a:cs typeface="+mn-cs"/>
        </a:defRPr>
      </a:lvl1pPr>
      <a:lvl2pPr marL="816725" indent="-314125" algn="l" defTabSz="1005200" rtl="0" eaLnBrk="1" latinLnBrk="0" hangingPunct="1">
        <a:spcBef>
          <a:spcPct val="20000"/>
        </a:spcBef>
        <a:buFont typeface="Arial" pitchFamily="34" charset="0"/>
        <a:buChar char="–"/>
        <a:defRPr sz="3078" kern="1200">
          <a:solidFill>
            <a:schemeClr val="tx1"/>
          </a:solidFill>
          <a:latin typeface="+mn-lt"/>
          <a:ea typeface="+mn-ea"/>
          <a:cs typeface="+mn-cs"/>
        </a:defRPr>
      </a:lvl2pPr>
      <a:lvl3pPr marL="12565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638" kern="1200">
          <a:solidFill>
            <a:schemeClr val="tx1"/>
          </a:solidFill>
          <a:latin typeface="+mn-lt"/>
          <a:ea typeface="+mn-ea"/>
          <a:cs typeface="+mn-cs"/>
        </a:defRPr>
      </a:lvl3pPr>
      <a:lvl4pPr marL="1759100" indent="-251300" algn="l" defTabSz="1005200" rtl="0" eaLnBrk="1" latinLnBrk="0" hangingPunct="1">
        <a:spcBef>
          <a:spcPct val="20000"/>
        </a:spcBef>
        <a:buFont typeface="Arial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2261700" indent="-251300" algn="l" defTabSz="1005200" rtl="0" eaLnBrk="1" latinLnBrk="0" hangingPunct="1">
        <a:spcBef>
          <a:spcPct val="20000"/>
        </a:spcBef>
        <a:buFont typeface="Arial" pitchFamily="34" charset="0"/>
        <a:buChar char="»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7643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6pPr>
      <a:lvl7pPr marL="32669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7pPr>
      <a:lvl8pPr marL="37695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8pPr>
      <a:lvl9pPr marL="4272100" indent="-251300" algn="l" defTabSz="1005200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1pPr>
      <a:lvl2pPr marL="5026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2pPr>
      <a:lvl3pPr marL="10052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3pPr>
      <a:lvl4pPr marL="15078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4pPr>
      <a:lvl5pPr marL="20104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5pPr>
      <a:lvl6pPr marL="25130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6pPr>
      <a:lvl7pPr marL="30156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7pPr>
      <a:lvl8pPr marL="35182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8pPr>
      <a:lvl9pPr marL="4020800" algn="l" defTabSz="1005200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74" y="6201308"/>
            <a:ext cx="1281248" cy="31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2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</p:sldLayoutIdLst>
  <p:txStyles>
    <p:titleStyle>
      <a:lvl1pPr algn="ctr" defTabSz="1005189" rtl="0" eaLnBrk="1" latinLnBrk="0" hangingPunct="1">
        <a:spcBef>
          <a:spcPct val="0"/>
        </a:spcBef>
        <a:buNone/>
        <a:defRPr sz="48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45" indent="-376945" algn="l" defTabSz="1005189" rtl="0" eaLnBrk="1" latinLnBrk="0" hangingPunct="1">
        <a:spcBef>
          <a:spcPct val="20000"/>
        </a:spcBef>
        <a:buFont typeface="Arial" pitchFamily="34" charset="0"/>
        <a:buChar char="•"/>
        <a:defRPr sz="3518" kern="1200">
          <a:solidFill>
            <a:schemeClr val="tx1"/>
          </a:solidFill>
          <a:latin typeface="+mn-lt"/>
          <a:ea typeface="+mn-ea"/>
          <a:cs typeface="+mn-cs"/>
        </a:defRPr>
      </a:lvl1pPr>
      <a:lvl2pPr marL="816716" indent="-314121" algn="l" defTabSz="1005189" rtl="0" eaLnBrk="1" latinLnBrk="0" hangingPunct="1">
        <a:spcBef>
          <a:spcPct val="20000"/>
        </a:spcBef>
        <a:buFont typeface="Arial" pitchFamily="34" charset="0"/>
        <a:buChar char="–"/>
        <a:defRPr sz="3078" kern="1200">
          <a:solidFill>
            <a:schemeClr val="tx1"/>
          </a:solidFill>
          <a:latin typeface="+mn-lt"/>
          <a:ea typeface="+mn-ea"/>
          <a:cs typeface="+mn-cs"/>
        </a:defRPr>
      </a:lvl2pPr>
      <a:lvl3pPr marL="1256486" indent="-251298" algn="l" defTabSz="1005189" rtl="0" eaLnBrk="1" latinLnBrk="0" hangingPunct="1">
        <a:spcBef>
          <a:spcPct val="20000"/>
        </a:spcBef>
        <a:buFont typeface="Arial" pitchFamily="34" charset="0"/>
        <a:buChar char="•"/>
        <a:defRPr sz="2638" kern="1200">
          <a:solidFill>
            <a:schemeClr val="tx1"/>
          </a:solidFill>
          <a:latin typeface="+mn-lt"/>
          <a:ea typeface="+mn-ea"/>
          <a:cs typeface="+mn-cs"/>
        </a:defRPr>
      </a:lvl3pPr>
      <a:lvl4pPr marL="1759080" indent="-251298" algn="l" defTabSz="1005189" rtl="0" eaLnBrk="1" latinLnBrk="0" hangingPunct="1">
        <a:spcBef>
          <a:spcPct val="20000"/>
        </a:spcBef>
        <a:buFont typeface="Arial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2261675" indent="-251298" algn="l" defTabSz="1005189" rtl="0" eaLnBrk="1" latinLnBrk="0" hangingPunct="1">
        <a:spcBef>
          <a:spcPct val="20000"/>
        </a:spcBef>
        <a:buFont typeface="Arial" pitchFamily="34" charset="0"/>
        <a:buChar char="»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764269" indent="-251298" algn="l" defTabSz="1005189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6pPr>
      <a:lvl7pPr marL="3266864" indent="-251298" algn="l" defTabSz="1005189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7pPr>
      <a:lvl8pPr marL="3769458" indent="-251298" algn="l" defTabSz="1005189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8pPr>
      <a:lvl9pPr marL="4272053" indent="-251298" algn="l" defTabSz="1005189" rtl="0" eaLnBrk="1" latinLnBrk="0" hangingPunct="1">
        <a:spcBef>
          <a:spcPct val="20000"/>
        </a:spcBef>
        <a:buFont typeface="Arial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05189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1pPr>
      <a:lvl2pPr marL="502594" algn="l" defTabSz="1005189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2pPr>
      <a:lvl3pPr marL="1005189" algn="l" defTabSz="1005189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3pPr>
      <a:lvl4pPr marL="1507783" algn="l" defTabSz="1005189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4pPr>
      <a:lvl5pPr marL="2010378" algn="l" defTabSz="1005189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5pPr>
      <a:lvl6pPr marL="2512972" algn="l" defTabSz="1005189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6pPr>
      <a:lvl7pPr marL="3015567" algn="l" defTabSz="1005189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7pPr>
      <a:lvl8pPr marL="3518161" algn="l" defTabSz="1005189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8pPr>
      <a:lvl9pPr marL="4020755" algn="l" defTabSz="1005189" rtl="0" eaLnBrk="1" latinLnBrk="0" hangingPunct="1">
        <a:defRPr sz="19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emf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13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svg"/><Relationship Id="rId5" Type="http://schemas.openxmlformats.org/officeDocument/2006/relationships/image" Target="../media/image35.png"/><Relationship Id="rId10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7" Type="http://schemas.openxmlformats.org/officeDocument/2006/relationships/image" Target="../media/image4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4" Type="http://schemas.openxmlformats.org/officeDocument/2006/relationships/image" Target="../media/image39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8134" y="2579510"/>
            <a:ext cx="12187592" cy="285095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45418" y="3344267"/>
            <a:ext cx="10262320" cy="1942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54" tIns="46027" rIns="92054" bIns="46027" anchor="b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zh-CN" sz="539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 descr="C:\Users\yuxin.lsw\Desktop\蚂蚁金服\蚂蚁金服\蚂蚁金服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5" y="1827577"/>
            <a:ext cx="1116124" cy="63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733869" y="3033555"/>
            <a:ext cx="9705545" cy="1942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54" tIns="46027" rIns="92054" bIns="46027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货运平台区块链综合解决方案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蚂蚁金服    刘屹东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168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 txBox="1">
            <a:spLocks/>
          </p:cNvSpPr>
          <p:nvPr/>
        </p:nvSpPr>
        <p:spPr>
          <a:xfrm>
            <a:off x="342070" y="309843"/>
            <a:ext cx="9449406" cy="552833"/>
          </a:xfrm>
          <a:prstGeom prst="rect">
            <a:avLst/>
          </a:prstGeom>
        </p:spPr>
        <p:txBody>
          <a:bodyPr/>
          <a:lstStyle>
            <a:lvl1pPr algn="ctr" defTabSz="1005189" rtl="0" eaLnBrk="1" latinLnBrk="0" hangingPunct="1">
              <a:spcBef>
                <a:spcPct val="0"/>
              </a:spcBef>
              <a:buNone/>
              <a:defRPr sz="483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77320" indent="-1077320" algn="l" defTabSz="903047">
              <a:defRPr/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《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管理办法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》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特别强调真实性数据监管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166" y="1052736"/>
            <a:ext cx="4071971" cy="39244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758" y="944725"/>
            <a:ext cx="5693149" cy="14340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9930" y="3176973"/>
            <a:ext cx="5687977" cy="19504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等腰三角形 17"/>
          <p:cNvSpPr/>
          <p:nvPr/>
        </p:nvSpPr>
        <p:spPr>
          <a:xfrm rot="16200000">
            <a:off x="3854222" y="2368642"/>
            <a:ext cx="4032448" cy="1184613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1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2070" y="5406315"/>
            <a:ext cx="13105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网络货运经营者应对运输、交易全过程进行实时监控和动态管理，不得虚构交易、运输、结算信息。</a:t>
            </a:r>
            <a:endParaRPr lang="en-US" altLang="zh-CN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网络货运经营者发生虚开虚抵增值税发票等税收违法违规行为的，税务部门按照</a:t>
            </a:r>
            <a:r>
              <a:rPr lang="en-US" altLang="zh-CN" sz="1600" dirty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中华人民共和国税收征收管理法</a:t>
            </a:r>
            <a:r>
              <a:rPr lang="en-US" altLang="zh-CN" sz="1600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等有关法律法规规定处理。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网络货运经营者虚构交易、运输、结算信息，造成监测结果异常的，县级以上负有道路运输监督管理职责的机构应依法查处。</a:t>
            </a:r>
          </a:p>
        </p:txBody>
      </p:sp>
    </p:spTree>
    <p:extLst>
      <p:ext uri="{BB962C8B-B14F-4D97-AF65-F5344CB8AC3E}">
        <p14:creationId xmlns:p14="http://schemas.microsoft.com/office/powerpoint/2010/main" val="363985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 idx="4294967295"/>
          </p:nvPr>
        </p:nvSpPr>
        <p:spPr>
          <a:xfrm>
            <a:off x="0" y="85725"/>
            <a:ext cx="11401425" cy="61595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zh-CN" altLang="en-US" sz="2800" b="1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</a:rPr>
              <a:t>网络</a:t>
            </a:r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</a:rPr>
              <a:t>货运</a:t>
            </a:r>
            <a:r>
              <a:rPr lang="zh-CN" altLang="en-US" sz="2800" b="1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</a:rPr>
              <a:t>平台业务</a:t>
            </a:r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</a:rPr>
              <a:t>运行的核心要义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AAB5B4E-54E5-4E98-9B7F-98E5AE0E0FF6}"/>
              </a:ext>
            </a:extLst>
          </p:cNvPr>
          <p:cNvGrpSpPr/>
          <p:nvPr/>
        </p:nvGrpSpPr>
        <p:grpSpPr>
          <a:xfrm>
            <a:off x="1912124" y="1426777"/>
            <a:ext cx="9952007" cy="4511979"/>
            <a:chOff x="400597" y="1875034"/>
            <a:chExt cx="8399007" cy="3807890"/>
          </a:xfrm>
        </p:grpSpPr>
        <p:cxnSp>
          <p:nvCxnSpPr>
            <p:cNvPr id="16" name="AutoShape 21">
              <a:extLst>
                <a:ext uri="{FF2B5EF4-FFF2-40B4-BE49-F238E27FC236}">
                  <a16:creationId xmlns="" xmlns:a16="http://schemas.microsoft.com/office/drawing/2014/main" id="{7434D48F-1A34-40BF-81CD-D9D317A47555}"/>
                </a:ext>
              </a:extLst>
            </p:cNvPr>
            <p:cNvCxnSpPr>
              <a:cxnSpLocks noChangeShapeType="1"/>
              <a:stCxn id="24" idx="6"/>
              <a:endCxn id="23" idx="2"/>
            </p:cNvCxnSpPr>
            <p:nvPr/>
          </p:nvCxnSpPr>
          <p:spPr bwMode="auto">
            <a:xfrm flipV="1">
              <a:off x="7220837" y="2586624"/>
              <a:ext cx="789384" cy="537034"/>
            </a:xfrm>
            <a:prstGeom prst="bentConnector2">
              <a:avLst/>
            </a:prstGeom>
            <a:noFill/>
            <a:ln w="28575" cap="rnd">
              <a:solidFill>
                <a:srgbClr val="00A2A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AutoShape 11">
              <a:extLst>
                <a:ext uri="{FF2B5EF4-FFF2-40B4-BE49-F238E27FC236}">
                  <a16:creationId xmlns="" xmlns:a16="http://schemas.microsoft.com/office/drawing/2014/main" id="{98499121-104D-44B9-8480-9283E7177C6E}"/>
                </a:ext>
              </a:extLst>
            </p:cNvPr>
            <p:cNvSpPr>
              <a:spLocks noChangeArrowheads="1"/>
            </p:cNvSpPr>
            <p:nvPr/>
          </p:nvSpPr>
          <p:spPr bwMode="invGray">
            <a:xfrm flipV="1">
              <a:off x="3707904" y="2934064"/>
              <a:ext cx="1800200" cy="1143008"/>
            </a:xfrm>
            <a:prstGeom prst="upArrow">
              <a:avLst>
                <a:gd name="adj1" fmla="val 65157"/>
                <a:gd name="adj2" fmla="val 25661"/>
              </a:avLst>
            </a:prstGeom>
            <a:gradFill rotWithShape="1">
              <a:gsLst>
                <a:gs pos="0">
                  <a:srgbClr val="00A2AC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hlink"/>
                  </a:solidFill>
                  <a:latin typeface="Verdana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1083528" eaLnBrk="1" hangingPunct="1">
                <a:spcBef>
                  <a:spcPct val="0"/>
                </a:spcBef>
                <a:buClrTx/>
                <a:buNone/>
                <a:defRPr/>
              </a:pPr>
              <a:endParaRPr lang="zh-CN" altLang="en-US" sz="1777" b="0" kern="0">
                <a:solidFill>
                  <a:srgbClr val="000000"/>
                </a:solidFill>
                <a:latin typeface="+mn-ea"/>
              </a:endParaRPr>
            </a:p>
          </p:txBody>
        </p:sp>
        <p:cxnSp>
          <p:nvCxnSpPr>
            <p:cNvPr id="20" name="AutoShape 21">
              <a:extLst>
                <a:ext uri="{FF2B5EF4-FFF2-40B4-BE49-F238E27FC236}">
                  <a16:creationId xmlns="" xmlns:a16="http://schemas.microsoft.com/office/drawing/2014/main" id="{74C6BF34-C6FD-4D4B-8383-ED049286BDF2}"/>
                </a:ext>
              </a:extLst>
            </p:cNvPr>
            <p:cNvCxnSpPr>
              <a:cxnSpLocks noChangeShapeType="1"/>
              <a:stCxn id="21" idx="2"/>
              <a:endCxn id="22" idx="2"/>
            </p:cNvCxnSpPr>
            <p:nvPr/>
          </p:nvCxnSpPr>
          <p:spPr bwMode="auto">
            <a:xfrm rot="10800000">
              <a:off x="1190155" y="2523304"/>
              <a:ext cx="672832" cy="604072"/>
            </a:xfrm>
            <a:prstGeom prst="bentConnector2">
              <a:avLst/>
            </a:prstGeom>
            <a:noFill/>
            <a:ln w="28575" cap="rnd">
              <a:solidFill>
                <a:srgbClr val="00A2A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椭圆 54">
              <a:extLst>
                <a:ext uri="{FF2B5EF4-FFF2-40B4-BE49-F238E27FC236}">
                  <a16:creationId xmlns="" xmlns:a16="http://schemas.microsoft.com/office/drawing/2014/main" id="{18C0A5BE-6D65-4638-8810-7EC17E219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2987" y="2819995"/>
              <a:ext cx="1928826" cy="614762"/>
            </a:xfrm>
            <a:prstGeom prst="ellipse">
              <a:avLst/>
            </a:prstGeom>
            <a:solidFill>
              <a:srgbClr val="00B8C4">
                <a:alpha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42656" tIns="0" rIns="42656" bIns="0" anchor="ctr"/>
            <a:lstStyle>
              <a:lvl1pPr algn="l"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hlink"/>
                  </a:solidFill>
                  <a:latin typeface="Verdana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1083528" eaLnBrk="1" hangingPunct="1">
                <a:spcBef>
                  <a:spcPct val="0"/>
                </a:spcBef>
                <a:buClrTx/>
                <a:buNone/>
                <a:defRPr/>
              </a:pPr>
              <a:r>
                <a:rPr lang="zh-CN" altLang="en-US" sz="2488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运输合同</a:t>
              </a:r>
              <a:endParaRPr lang="en-US" altLang="zh-CN" sz="2488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22" name="AutoShape 20">
              <a:extLst>
                <a:ext uri="{FF2B5EF4-FFF2-40B4-BE49-F238E27FC236}">
                  <a16:creationId xmlns="" xmlns:a16="http://schemas.microsoft.com/office/drawing/2014/main" id="{CE7355D0-A40C-41E7-A0E2-1593F7B6406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0597" y="1875034"/>
              <a:ext cx="1579116" cy="648270"/>
            </a:xfrm>
            <a:prstGeom prst="roundRect">
              <a:avLst>
                <a:gd name="adj" fmla="val 24296"/>
              </a:avLst>
            </a:prstGeom>
            <a:solidFill>
              <a:srgbClr val="00A2AC"/>
            </a:solidFill>
            <a:ln w="1905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1083528">
                <a:defRPr/>
              </a:pPr>
              <a:r>
                <a:rPr lang="zh-CN" altLang="en-US" sz="2133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托运人</a:t>
              </a:r>
            </a:p>
          </p:txBody>
        </p:sp>
        <p:sp>
          <p:nvSpPr>
            <p:cNvPr id="23" name="AutoShape 20">
              <a:extLst>
                <a:ext uri="{FF2B5EF4-FFF2-40B4-BE49-F238E27FC236}">
                  <a16:creationId xmlns="" xmlns:a16="http://schemas.microsoft.com/office/drawing/2014/main" id="{5493897F-85B2-448D-BBC2-675B836F178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220837" y="1920940"/>
              <a:ext cx="1578767" cy="665685"/>
            </a:xfrm>
            <a:prstGeom prst="roundRect">
              <a:avLst>
                <a:gd name="adj" fmla="val 24296"/>
              </a:avLst>
            </a:prstGeom>
            <a:solidFill>
              <a:srgbClr val="00A2AC"/>
            </a:solidFill>
            <a:ln w="1905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1083528">
                <a:defRPr/>
              </a:pPr>
              <a:r>
                <a:rPr lang="zh-CN" altLang="en-US" sz="2133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实际承运人</a:t>
              </a:r>
            </a:p>
          </p:txBody>
        </p:sp>
        <p:sp>
          <p:nvSpPr>
            <p:cNvPr id="24" name="椭圆 54">
              <a:extLst>
                <a:ext uri="{FF2B5EF4-FFF2-40B4-BE49-F238E27FC236}">
                  <a16:creationId xmlns="" xmlns:a16="http://schemas.microsoft.com/office/drawing/2014/main" id="{7CAD6BDC-F057-4BF6-BAC1-FFAA82BAB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2011" y="2816277"/>
              <a:ext cx="1928826" cy="614762"/>
            </a:xfrm>
            <a:prstGeom prst="ellipse">
              <a:avLst/>
            </a:prstGeom>
            <a:solidFill>
              <a:srgbClr val="00B8C4">
                <a:alpha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42656" tIns="0" rIns="42656" bIns="0" anchor="ctr"/>
            <a:lstStyle>
              <a:lvl1pPr algn="l" eaLnBrk="0" hangingPunct="0">
                <a:spcBef>
                  <a:spcPct val="20000"/>
                </a:spcBef>
                <a:buClr>
                  <a:schemeClr val="hlink"/>
                </a:buClr>
                <a:buFont typeface="Wingdings" pitchFamily="2" charset="2"/>
                <a:buChar char="v"/>
                <a:defRPr sz="2800" b="1">
                  <a:solidFill>
                    <a:schemeClr val="hlink"/>
                  </a:solidFill>
                  <a:latin typeface="Verdana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1083528" eaLnBrk="1" hangingPunct="1">
                <a:spcBef>
                  <a:spcPct val="0"/>
                </a:spcBef>
                <a:buClrTx/>
                <a:buNone/>
                <a:defRPr/>
              </a:pPr>
              <a:r>
                <a:rPr lang="zh-CN" altLang="en-US" sz="2488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运输合同</a:t>
              </a:r>
              <a:endParaRPr lang="en-US" altLang="zh-CN" sz="2488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cxnSp>
          <p:nvCxnSpPr>
            <p:cNvPr id="25" name="AutoShape 21">
              <a:extLst>
                <a:ext uri="{FF2B5EF4-FFF2-40B4-BE49-F238E27FC236}">
                  <a16:creationId xmlns="" xmlns:a16="http://schemas.microsoft.com/office/drawing/2014/main" id="{E03AA641-5592-498F-ABA3-18736148E78A}"/>
                </a:ext>
              </a:extLst>
            </p:cNvPr>
            <p:cNvCxnSpPr>
              <a:cxnSpLocks noChangeShapeType="1"/>
              <a:stCxn id="21" idx="6"/>
            </p:cNvCxnSpPr>
            <p:nvPr/>
          </p:nvCxnSpPr>
          <p:spPr bwMode="auto">
            <a:xfrm flipV="1">
              <a:off x="3791813" y="2577502"/>
              <a:ext cx="672106" cy="549874"/>
            </a:xfrm>
            <a:prstGeom prst="bentConnector3">
              <a:avLst>
                <a:gd name="adj1" fmla="val 100320"/>
              </a:avLst>
            </a:prstGeom>
            <a:noFill/>
            <a:ln w="28575" cap="rnd">
              <a:solidFill>
                <a:srgbClr val="00A2A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21">
              <a:extLst>
                <a:ext uri="{FF2B5EF4-FFF2-40B4-BE49-F238E27FC236}">
                  <a16:creationId xmlns="" xmlns:a16="http://schemas.microsoft.com/office/drawing/2014/main" id="{211B91AB-1995-4679-B018-470398F35787}"/>
                </a:ext>
              </a:extLst>
            </p:cNvPr>
            <p:cNvCxnSpPr>
              <a:cxnSpLocks noChangeShapeType="1"/>
              <a:stCxn id="24" idx="2"/>
            </p:cNvCxnSpPr>
            <p:nvPr/>
          </p:nvCxnSpPr>
          <p:spPr bwMode="auto">
            <a:xfrm rot="10800000">
              <a:off x="4720507" y="2552451"/>
              <a:ext cx="571504" cy="571209"/>
            </a:xfrm>
            <a:prstGeom prst="bentConnector3">
              <a:avLst>
                <a:gd name="adj1" fmla="val 100411"/>
              </a:avLst>
            </a:prstGeom>
            <a:noFill/>
            <a:ln w="28575" cap="rnd">
              <a:solidFill>
                <a:srgbClr val="00A2A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AutoShape 20">
              <a:extLst>
                <a:ext uri="{FF2B5EF4-FFF2-40B4-BE49-F238E27FC236}">
                  <a16:creationId xmlns="" xmlns:a16="http://schemas.microsoft.com/office/drawing/2014/main" id="{28A383A9-21E7-4FE8-A0E3-72228BEB26C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778703" y="1911519"/>
              <a:ext cx="1656184" cy="665982"/>
            </a:xfrm>
            <a:prstGeom prst="roundRect">
              <a:avLst>
                <a:gd name="adj" fmla="val 24296"/>
              </a:avLst>
            </a:prstGeom>
            <a:solidFill>
              <a:srgbClr val="00A2AC"/>
            </a:solidFill>
            <a:ln w="1905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1083528">
                <a:defRPr/>
              </a:pPr>
              <a:r>
                <a:rPr lang="zh-CN" altLang="en-US" sz="2133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网络货运平台</a:t>
              </a:r>
            </a:p>
          </p:txBody>
        </p:sp>
        <p:sp>
          <p:nvSpPr>
            <p:cNvPr id="28" name="AutoShape 2">
              <a:extLst>
                <a:ext uri="{FF2B5EF4-FFF2-40B4-BE49-F238E27FC236}">
                  <a16:creationId xmlns="" xmlns:a16="http://schemas.microsoft.com/office/drawing/2014/main" id="{6B7D107E-5FCF-46C4-8386-8696AC98679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756912" y="4091322"/>
              <a:ext cx="3831313" cy="1591602"/>
            </a:xfrm>
            <a:prstGeom prst="roundRect">
              <a:avLst>
                <a:gd name="adj" fmla="val 10347"/>
              </a:avLst>
            </a:prstGeom>
            <a:solidFill>
              <a:srgbClr val="FFFFFF"/>
            </a:solidFill>
            <a:ln w="50800">
              <a:solidFill>
                <a:srgbClr val="00A2AC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lIns="42656" rIns="42656" anchor="ctr">
              <a:noAutofit/>
            </a:bodyPr>
            <a:lstStyle/>
            <a:p>
              <a:pPr defTabSz="1083528">
                <a:lnSpc>
                  <a:spcPct val="150000"/>
                </a:lnSpc>
                <a:buFont typeface="Wingdings" pitchFamily="2" charset="2"/>
                <a:buChar char="l"/>
                <a:defRPr/>
              </a:pPr>
              <a:r>
                <a:rPr lang="zh-CN" altLang="en-US" sz="1777" b="1" kern="0" dirty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承担全程运输责任和风险</a:t>
              </a:r>
              <a:endParaRPr lang="en-US" altLang="zh-CN" sz="1777" b="1" kern="0" dirty="0">
                <a:solidFill>
                  <a:schemeClr val="accent1">
                    <a:lumMod val="50000"/>
                  </a:schemeClr>
                </a:solidFill>
                <a:latin typeface="+mn-ea"/>
              </a:endParaRPr>
            </a:p>
            <a:p>
              <a:pPr defTabSz="1083528">
                <a:lnSpc>
                  <a:spcPct val="150000"/>
                </a:lnSpc>
                <a:buFont typeface="Wingdings" pitchFamily="2" charset="2"/>
                <a:buChar char="l"/>
                <a:defRPr/>
              </a:pPr>
              <a:r>
                <a:rPr lang="zh-CN" altLang="en-US" sz="1777" b="1" kern="0" dirty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收取全程运输费用</a:t>
              </a:r>
              <a:endParaRPr lang="en-US" altLang="zh-CN" sz="1777" b="1" kern="0" dirty="0">
                <a:solidFill>
                  <a:schemeClr val="accent1">
                    <a:lumMod val="50000"/>
                  </a:schemeClr>
                </a:solidFill>
                <a:latin typeface="+mn-ea"/>
              </a:endParaRPr>
            </a:p>
            <a:p>
              <a:pPr defTabSz="1083528">
                <a:lnSpc>
                  <a:spcPct val="150000"/>
                </a:lnSpc>
                <a:buFont typeface="Wingdings" pitchFamily="2" charset="2"/>
                <a:buChar char="l"/>
                <a:defRPr/>
              </a:pPr>
              <a:r>
                <a:rPr lang="zh-CN" altLang="en-US" sz="1777" b="1" kern="0" dirty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委托实际承运人完成运输任务</a:t>
              </a:r>
              <a:endParaRPr lang="en-US" altLang="zh-CN" sz="1777" b="1" kern="0" dirty="0">
                <a:solidFill>
                  <a:schemeClr val="accent1">
                    <a:lumMod val="50000"/>
                  </a:schemeClr>
                </a:solidFill>
                <a:latin typeface="+mn-ea"/>
              </a:endParaRPr>
            </a:p>
            <a:p>
              <a:pPr defTabSz="1083528">
                <a:lnSpc>
                  <a:spcPct val="150000"/>
                </a:lnSpc>
                <a:buFont typeface="Wingdings" pitchFamily="2" charset="2"/>
                <a:buChar char="l"/>
                <a:defRPr/>
              </a:pPr>
              <a:r>
                <a:rPr lang="zh-CN" altLang="en-US" sz="1777" b="1" kern="0" dirty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签署两份运输合同</a:t>
              </a:r>
              <a:endParaRPr lang="zh-CN" altLang="en-US" sz="1600" b="1" kern="0" dirty="0">
                <a:solidFill>
                  <a:schemeClr val="accent1">
                    <a:lumMod val="5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895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3342800" y="2562860"/>
            <a:ext cx="1715135" cy="0"/>
          </a:xfrm>
          <a:prstGeom prst="line">
            <a:avLst/>
          </a:prstGeom>
          <a:ln>
            <a:solidFill>
              <a:sysClr val="window" lastClr="FFFFFF">
                <a:lumMod val="65000"/>
              </a:sysClr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566830" y="2489836"/>
            <a:ext cx="1358265" cy="8191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标题 1"/>
          <p:cNvSpPr txBox="1"/>
          <p:nvPr>
            <p:custDataLst>
              <p:tags r:id="rId4"/>
            </p:custDataLst>
          </p:nvPr>
        </p:nvSpPr>
        <p:spPr>
          <a:xfrm>
            <a:off x="2055019" y="1907540"/>
            <a:ext cx="340360" cy="94869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en-US" altLang="zh-CN" sz="4000" i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cxnSp>
        <p:nvCxnSpPr>
          <p:cNvPr id="27" name="直接连接符 26"/>
          <p:cNvCxnSpPr/>
          <p:nvPr>
            <p:custDataLst>
              <p:tags r:id="rId5"/>
            </p:custDataLst>
          </p:nvPr>
        </p:nvCxnSpPr>
        <p:spPr>
          <a:xfrm>
            <a:off x="8431055" y="2572385"/>
            <a:ext cx="1715135" cy="0"/>
          </a:xfrm>
          <a:prstGeom prst="line">
            <a:avLst/>
          </a:prstGeom>
          <a:ln>
            <a:solidFill>
              <a:sysClr val="window" lastClr="FFFFFF">
                <a:lumMod val="65000"/>
              </a:sysClr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28" name="矩形 27"/>
          <p:cNvSpPr/>
          <p:nvPr>
            <p:custDataLst>
              <p:tags r:id="rId6"/>
            </p:custDataLst>
          </p:nvPr>
        </p:nvSpPr>
        <p:spPr>
          <a:xfrm>
            <a:off x="7655085" y="2499361"/>
            <a:ext cx="1358265" cy="8191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>
              <a:solidFill>
                <a:srgbClr val="404B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标题 1"/>
          <p:cNvSpPr txBox="1"/>
          <p:nvPr>
            <p:custDataLst>
              <p:tags r:id="rId7"/>
            </p:custDataLst>
          </p:nvPr>
        </p:nvSpPr>
        <p:spPr>
          <a:xfrm>
            <a:off x="7195979" y="1917065"/>
            <a:ext cx="340360" cy="94869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en-US" altLang="zh-CN" sz="4000" i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cxnSp>
        <p:nvCxnSpPr>
          <p:cNvPr id="37" name="直接连接符 36"/>
          <p:cNvCxnSpPr/>
          <p:nvPr>
            <p:custDataLst>
              <p:tags r:id="rId8"/>
            </p:custDataLst>
          </p:nvPr>
        </p:nvCxnSpPr>
        <p:spPr>
          <a:xfrm>
            <a:off x="8432325" y="4763770"/>
            <a:ext cx="1715135" cy="0"/>
          </a:xfrm>
          <a:prstGeom prst="line">
            <a:avLst/>
          </a:prstGeom>
          <a:ln>
            <a:solidFill>
              <a:sysClr val="window" lastClr="FFFFFF">
                <a:lumMod val="65000"/>
              </a:sysClr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7656355" y="4691381"/>
            <a:ext cx="1358265" cy="8191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>
              <a:solidFill>
                <a:srgbClr val="404B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标题 1"/>
          <p:cNvSpPr txBox="1"/>
          <p:nvPr>
            <p:custDataLst>
              <p:tags r:id="rId10"/>
            </p:custDataLst>
          </p:nvPr>
        </p:nvSpPr>
        <p:spPr>
          <a:xfrm>
            <a:off x="7195979" y="4109085"/>
            <a:ext cx="340360" cy="94869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en-US" altLang="zh-CN" sz="4000" i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cxnSp>
        <p:nvCxnSpPr>
          <p:cNvPr id="32" name="直接连接符 31"/>
          <p:cNvCxnSpPr/>
          <p:nvPr>
            <p:custDataLst>
              <p:tags r:id="rId11"/>
            </p:custDataLst>
          </p:nvPr>
        </p:nvCxnSpPr>
        <p:spPr>
          <a:xfrm>
            <a:off x="3341530" y="4764405"/>
            <a:ext cx="1715135" cy="0"/>
          </a:xfrm>
          <a:prstGeom prst="line">
            <a:avLst/>
          </a:prstGeom>
          <a:ln>
            <a:solidFill>
              <a:sysClr val="window" lastClr="FFFFFF">
                <a:lumMod val="65000"/>
              </a:sysClr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33" name="矩形 32"/>
          <p:cNvSpPr/>
          <p:nvPr>
            <p:custDataLst>
              <p:tags r:id="rId12"/>
            </p:custDataLst>
          </p:nvPr>
        </p:nvSpPr>
        <p:spPr>
          <a:xfrm>
            <a:off x="2565560" y="4691381"/>
            <a:ext cx="1358265" cy="8191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标题 1"/>
          <p:cNvSpPr txBox="1"/>
          <p:nvPr>
            <p:custDataLst>
              <p:tags r:id="rId13"/>
            </p:custDataLst>
          </p:nvPr>
        </p:nvSpPr>
        <p:spPr>
          <a:xfrm>
            <a:off x="2055019" y="4109085"/>
            <a:ext cx="340360" cy="94869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en-US" altLang="zh-CN" sz="4000" i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65560" y="1864996"/>
            <a:ext cx="4477385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200" dirty="0"/>
              <a:t>当前货物运输业的税收征管模式为</a:t>
            </a:r>
            <a:r>
              <a:rPr lang="en-US" altLang="zh-CN" sz="1200" dirty="0"/>
              <a:t>“</a:t>
            </a:r>
            <a:r>
              <a:rPr lang="zh-CN" altLang="en-US" sz="1200" dirty="0"/>
              <a:t>以票控税、以车控票</a:t>
            </a:r>
            <a:r>
              <a:rPr lang="en-US" altLang="zh-CN" sz="1200" dirty="0"/>
              <a:t>”</a:t>
            </a:r>
            <a:r>
              <a:rPr lang="zh-CN" altLang="en-US" sz="1200" dirty="0"/>
              <a:t>与数字化、电子化时代特征不相适应。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656355" y="1854201"/>
            <a:ext cx="4601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200" dirty="0"/>
              <a:t>因多种因素，导致道路货物运输</a:t>
            </a:r>
            <a:r>
              <a:rPr lang="zh-CN" altLang="zh-CN" sz="1200" dirty="0" smtClean="0"/>
              <a:t>业</a:t>
            </a:r>
            <a:r>
              <a:rPr lang="zh-CN" altLang="en-US" sz="1200" dirty="0" smtClean="0"/>
              <a:t>成本</a:t>
            </a:r>
            <a:r>
              <a:rPr lang="zh-CN" altLang="zh-CN" sz="1200" dirty="0" smtClean="0"/>
              <a:t>上升</a:t>
            </a:r>
            <a:r>
              <a:rPr lang="zh-CN" altLang="zh-CN" sz="1200" dirty="0"/>
              <a:t>，一些企业通过一些违规违法措施或制度漏洞，绕开监管，造成国家税收流失。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65559" y="3797935"/>
            <a:ext cx="44767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200" dirty="0"/>
              <a:t>当前税收征管方式难以适应货物道路运输的行业特点，跨区域经营是该行业的基本特点，这也导致监管困难和纳税人很难得到有效的纳税服务。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94775" y="4012627"/>
            <a:ext cx="4239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200" dirty="0" smtClean="0">
                <a:sym typeface="+mn-ea"/>
              </a:rPr>
              <a:t>无法</a:t>
            </a:r>
            <a:r>
              <a:rPr lang="zh-CN" altLang="zh-CN" sz="1200" dirty="0">
                <a:sym typeface="+mn-ea"/>
              </a:rPr>
              <a:t>保证道路货运业务活动的真实性</a:t>
            </a:r>
            <a:r>
              <a:rPr lang="en-US" altLang="zh-CN" sz="1200" dirty="0">
                <a:sym typeface="+mn-ea"/>
              </a:rPr>
              <a:t>,</a:t>
            </a:r>
            <a:r>
              <a:rPr lang="zh-CN" altLang="en-US" sz="1200" dirty="0">
                <a:sym typeface="+mn-ea"/>
              </a:rPr>
              <a:t>应以真实道路货运运输业务、运输车辆、资金往来等相关业务信息为管理依据。</a:t>
            </a:r>
          </a:p>
        </p:txBody>
      </p:sp>
      <p:sp>
        <p:nvSpPr>
          <p:cNvPr id="23" name="标题 1">
            <a:extLst>
              <a:ext uri="{FF2B5EF4-FFF2-40B4-BE49-F238E27FC236}">
                <a16:creationId xmlns="" xmlns:a16="http://schemas.microsoft.com/office/drawing/2014/main" id="{DA997A7D-F6EC-F841-83EA-845165580DD1}"/>
              </a:ext>
            </a:extLst>
          </p:cNvPr>
          <p:cNvSpPr txBox="1">
            <a:spLocks/>
          </p:cNvSpPr>
          <p:nvPr/>
        </p:nvSpPr>
        <p:spPr>
          <a:xfrm>
            <a:off x="485349" y="164637"/>
            <a:ext cx="5833385" cy="614563"/>
          </a:xfrm>
          <a:prstGeom prst="rect">
            <a:avLst/>
          </a:prstGeom>
        </p:spPr>
        <p:txBody>
          <a:bodyPr/>
          <a:lstStyle>
            <a:lvl1pPr algn="ctr" defTabSz="1005189" rtl="0" eaLnBrk="1" latinLnBrk="0" hangingPunct="1">
              <a:spcBef>
                <a:spcPct val="0"/>
              </a:spcBef>
              <a:buNone/>
              <a:defRPr sz="483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005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</a:rPr>
              <a:t>网络货运平台的监管挑战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699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ll/>
      </p:transition>
    </mc:Choice>
    <mc:Fallback xmlns="">
      <p:transition>
        <p:pull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 idx="4294967295"/>
          </p:nvPr>
        </p:nvSpPr>
        <p:spPr>
          <a:xfrm>
            <a:off x="0" y="85725"/>
            <a:ext cx="11401425" cy="6159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defTabSz="1005189">
              <a:defRPr/>
            </a:pPr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Sans Serif"/>
              </a:rPr>
              <a:t>以区块链</a:t>
            </a:r>
            <a:r>
              <a:rPr lang="en-US" altLang="zh-CN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Sans Serif"/>
              </a:rPr>
              <a:t>-</a:t>
            </a:r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Sans Serif"/>
              </a:rPr>
              <a:t>智能合约产品为基础，实现运单信息不可篡改</a:t>
            </a:r>
            <a:r>
              <a:rPr lang="en-US" altLang="zh-CN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Sans Serif"/>
              </a:rPr>
              <a:t>+</a:t>
            </a:r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Sans Serif"/>
              </a:rPr>
              <a:t>实时核验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2694361" y="1600620"/>
            <a:ext cx="8337170" cy="362355"/>
            <a:chOff x="666106" y="4905164"/>
            <a:chExt cx="11629292" cy="484874"/>
          </a:xfrm>
        </p:grpSpPr>
        <p:grpSp>
          <p:nvGrpSpPr>
            <p:cNvPr id="44" name="组合 43"/>
            <p:cNvGrpSpPr/>
            <p:nvPr/>
          </p:nvGrpSpPr>
          <p:grpSpPr>
            <a:xfrm>
              <a:off x="804741" y="4981404"/>
              <a:ext cx="6051216" cy="333668"/>
              <a:chOff x="448121" y="4253034"/>
              <a:chExt cx="7618805" cy="517396"/>
            </a:xfrm>
          </p:grpSpPr>
          <p:pic>
            <p:nvPicPr>
              <p:cNvPr id="89" name="图片 8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7700" y="4408782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75110" y="4408781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52520" y="4408783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29930" y="4408782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3" name="图片 9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7340" y="4408780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4" name="图片 9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4750" y="4408779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5" name="图片 9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62160" y="4408781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6" name="图片 9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39570" y="4408780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7" name="图片 9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16980" y="4408778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8" name="图片 9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94390" y="4408777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99" name="图片 9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1800" y="4408779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100" name="图片 9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9210" y="4408778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101" name="图片 10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121" y="4408777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102" name="图片 10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531" y="4408776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103" name="图片 10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26620" y="4408784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104" name="图片 10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04030" y="4408783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105" name="图片 88" descr="蚂蚁区块链-蓝副本2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0722" y="4253034"/>
                <a:ext cx="542243" cy="517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6" name="图片 88" descr="蚂蚁区块链-蓝副本2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1030" y="4253034"/>
                <a:ext cx="542243" cy="517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7" name="图片 88" descr="蚂蚁区块链-蓝副本2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1638" y="4253034"/>
                <a:ext cx="542243" cy="517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8" name="图片 88" descr="蚂蚁区块链-蓝副本2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27483" y="4253034"/>
                <a:ext cx="542243" cy="517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5" name="圆角矩形 44"/>
            <p:cNvSpPr/>
            <p:nvPr/>
          </p:nvSpPr>
          <p:spPr>
            <a:xfrm>
              <a:off x="666106" y="4905164"/>
              <a:ext cx="11629292" cy="484874"/>
            </a:xfrm>
            <a:prstGeom prst="roundRect">
              <a:avLst>
                <a:gd name="adj" fmla="val 31060"/>
              </a:avLst>
            </a:prstGeom>
            <a:noFill/>
            <a:ln w="38100">
              <a:solidFill>
                <a:srgbClr val="009AD4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2326"/>
              <a:endParaRPr lang="zh-CN" altLang="en-US" sz="2528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102710" y="4977172"/>
              <a:ext cx="6051216" cy="333668"/>
              <a:chOff x="448121" y="4253034"/>
              <a:chExt cx="7618805" cy="517396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7700" y="4408782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75110" y="4408781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52520" y="4408783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29930" y="4408782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7340" y="4408780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4750" y="4408779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55" name="图片 5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62160" y="4408781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59" name="图片 5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39570" y="4408780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65" name="图片 6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16980" y="4408778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67" name="图片 6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94390" y="4408777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71" name="图片 7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1800" y="4408779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73" name="图片 7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9210" y="4408778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74" name="图片 7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121" y="4408777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75" name="图片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531" y="4408776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80" name="图片 7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26620" y="4408784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83" name="图片 8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04030" y="4408783"/>
                <a:ext cx="462896" cy="210459"/>
              </a:xfrm>
              <a:prstGeom prst="rect">
                <a:avLst/>
              </a:prstGeom>
            </p:spPr>
          </p:pic>
          <p:pic>
            <p:nvPicPr>
              <p:cNvPr id="85" name="图片 88" descr="蚂蚁区块链-蓝副本2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0722" y="4253034"/>
                <a:ext cx="542243" cy="517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图片 88" descr="蚂蚁区块链-蓝副本2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1030" y="4253034"/>
                <a:ext cx="542243" cy="517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7" name="图片 88" descr="蚂蚁区块链-蓝副本2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1638" y="4253034"/>
                <a:ext cx="542243" cy="517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图片 88" descr="蚂蚁区块链-蓝副本2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27483" y="4253034"/>
                <a:ext cx="542243" cy="5173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9" name="圆角矩形 108"/>
          <p:cNvSpPr/>
          <p:nvPr/>
        </p:nvSpPr>
        <p:spPr>
          <a:xfrm>
            <a:off x="2921826" y="3073442"/>
            <a:ext cx="1983991" cy="1609621"/>
          </a:xfrm>
          <a:prstGeom prst="roundRect">
            <a:avLst>
              <a:gd name="adj" fmla="val 7821"/>
            </a:avLst>
          </a:prstGeom>
          <a:noFill/>
          <a:ln w="3175" cap="flat" cmpd="sng" algn="ctr">
            <a:solidFill>
              <a:schemeClr val="accent2"/>
            </a:solidFill>
            <a:prstDash val="dash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endParaRPr lang="zh-CN" altLang="en-US" sz="1423"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10" name="圆角矩形 109"/>
          <p:cNvSpPr/>
          <p:nvPr/>
        </p:nvSpPr>
        <p:spPr>
          <a:xfrm>
            <a:off x="3114121" y="3200890"/>
            <a:ext cx="1631697" cy="203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车辆信息</a:t>
            </a:r>
          </a:p>
        </p:txBody>
      </p:sp>
      <p:sp>
        <p:nvSpPr>
          <p:cNvPr id="111" name="控物流"/>
          <p:cNvSpPr txBox="1"/>
          <p:nvPr/>
        </p:nvSpPr>
        <p:spPr>
          <a:xfrm>
            <a:off x="3570195" y="4564662"/>
            <a:ext cx="748982" cy="236983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919" tIns="8919" rIns="8919" bIns="8919" numCol="1" anchor="ctr">
            <a:spAutoFit/>
          </a:bodyPr>
          <a:lstStyle>
            <a:lvl1pPr>
              <a:defRPr sz="3600" b="0">
                <a:latin typeface="FZPinShangHeiS-L-GB"/>
                <a:ea typeface="FZPinShangHeiS-L-GB"/>
                <a:cs typeface="FZPinShangHeiS-L-GB"/>
                <a:sym typeface="FZPinShangHeiS-L-GB"/>
              </a:defRPr>
            </a:lvl1pPr>
          </a:lstStyle>
          <a:p>
            <a:pPr algn="ctr" defTabSz="144911"/>
            <a:r>
              <a:rPr lang="zh-CN" altLang="en-US" sz="1423" dirty="0">
                <a:solidFill>
                  <a:schemeClr val="tx2"/>
                </a:solidFill>
                <a:latin typeface="+mn-lt"/>
                <a:ea typeface="微软雅黑" panose="020B0503020204020204" pitchFamily="34" charset="-122"/>
                <a:cs typeface="+mn-cs"/>
              </a:rPr>
              <a:t>运单信息</a:t>
            </a:r>
            <a:endParaRPr sz="1423" dirty="0">
              <a:solidFill>
                <a:schemeClr val="tx2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2955433" y="4808061"/>
            <a:ext cx="2788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48965"/>
            <a:r>
              <a:rPr lang="zh-CN" altLang="en-US" sz="1600" b="1" dirty="0">
                <a:solidFill>
                  <a:schemeClr val="tx2"/>
                </a:solidFill>
                <a:ea typeface="微软雅黑" panose="020B0503020204020204" pitchFamily="34" charset="-122"/>
                <a:sym typeface="Helvetica Light"/>
              </a:rPr>
              <a:t>网络货运平台</a:t>
            </a:r>
            <a:endParaRPr lang="en-US" altLang="zh-CN" sz="1600" b="1" dirty="0">
              <a:solidFill>
                <a:schemeClr val="tx2"/>
              </a:solidFill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3113825" y="3473382"/>
            <a:ext cx="1631697" cy="203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启运地点</a:t>
            </a:r>
          </a:p>
        </p:txBody>
      </p:sp>
      <p:sp>
        <p:nvSpPr>
          <p:cNvPr id="114" name="圆角矩形 113"/>
          <p:cNvSpPr/>
          <p:nvPr/>
        </p:nvSpPr>
        <p:spPr>
          <a:xfrm>
            <a:off x="3113825" y="3750155"/>
            <a:ext cx="1631697" cy="203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启运地点</a:t>
            </a:r>
          </a:p>
        </p:txBody>
      </p:sp>
      <p:sp>
        <p:nvSpPr>
          <p:cNvPr id="115" name="圆角矩形 114"/>
          <p:cNvSpPr/>
          <p:nvPr/>
        </p:nvSpPr>
        <p:spPr>
          <a:xfrm>
            <a:off x="3113825" y="4043423"/>
            <a:ext cx="1631697" cy="203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承运人</a:t>
            </a:r>
          </a:p>
        </p:txBody>
      </p:sp>
      <p:sp>
        <p:nvSpPr>
          <p:cNvPr id="116" name="圆角矩形 115"/>
          <p:cNvSpPr/>
          <p:nvPr/>
        </p:nvSpPr>
        <p:spPr>
          <a:xfrm>
            <a:off x="3113825" y="4331422"/>
            <a:ext cx="1631697" cy="203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轨迹信息</a:t>
            </a:r>
          </a:p>
        </p:txBody>
      </p:sp>
      <p:sp>
        <p:nvSpPr>
          <p:cNvPr id="117" name="控物流"/>
          <p:cNvSpPr txBox="1"/>
          <p:nvPr/>
        </p:nvSpPr>
        <p:spPr>
          <a:xfrm rot="16200000">
            <a:off x="1980681" y="3677382"/>
            <a:ext cx="659213" cy="20947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919" tIns="8919" rIns="8919" bIns="8919" numCol="1" anchor="ctr">
            <a:spAutoFit/>
          </a:bodyPr>
          <a:lstStyle>
            <a:lvl1pPr>
              <a:defRPr sz="3600" b="0">
                <a:latin typeface="FZPinShangHeiS-L-GB"/>
                <a:ea typeface="FZPinShangHeiS-L-GB"/>
                <a:cs typeface="FZPinShangHeiS-L-GB"/>
                <a:sym typeface="FZPinShangHeiS-L-GB"/>
              </a:defRPr>
            </a:lvl1pPr>
          </a:lstStyle>
          <a:p>
            <a:pPr algn="ctr" defTabSz="144911"/>
            <a:r>
              <a:rPr lang="zh-CN" altLang="en-US" sz="1244" b="1" dirty="0">
                <a:solidFill>
                  <a:schemeClr val="tx2"/>
                </a:solidFill>
                <a:latin typeface="+mn-lt"/>
                <a:ea typeface="微软雅黑" panose="020B0503020204020204" pitchFamily="34" charset="-122"/>
                <a:cs typeface="+mn-cs"/>
              </a:rPr>
              <a:t>数据层面</a:t>
            </a:r>
            <a:endParaRPr sz="1244" b="1" dirty="0">
              <a:solidFill>
                <a:schemeClr val="tx2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8" name="控物流"/>
          <p:cNvSpPr txBox="1"/>
          <p:nvPr/>
        </p:nvSpPr>
        <p:spPr>
          <a:xfrm rot="16200000">
            <a:off x="1962156" y="4841211"/>
            <a:ext cx="659815" cy="20947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8919" tIns="8919" rIns="8919" bIns="8919" numCol="1" anchor="ctr">
            <a:spAutoFit/>
          </a:bodyPr>
          <a:lstStyle>
            <a:lvl1pPr>
              <a:defRPr sz="3600" b="0">
                <a:latin typeface="FZPinShangHeiS-L-GB"/>
                <a:ea typeface="FZPinShangHeiS-L-GB"/>
                <a:cs typeface="FZPinShangHeiS-L-GB"/>
                <a:sym typeface="FZPinShangHeiS-L-GB"/>
              </a:defRPr>
            </a:lvl1pPr>
          </a:lstStyle>
          <a:p>
            <a:pPr algn="ctr" defTabSz="144911"/>
            <a:r>
              <a:rPr lang="zh-CN" altLang="en-US" sz="1244" b="1" dirty="0">
                <a:solidFill>
                  <a:schemeClr val="tx2"/>
                </a:solidFill>
                <a:latin typeface="+mn-lt"/>
                <a:ea typeface="微软雅黑" panose="020B0503020204020204" pitchFamily="34" charset="-122"/>
                <a:cs typeface="+mn-cs"/>
              </a:rPr>
              <a:t>节点</a:t>
            </a:r>
            <a:endParaRPr sz="1244" b="1" dirty="0">
              <a:solidFill>
                <a:schemeClr val="tx2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9" name="下箭头 118"/>
          <p:cNvSpPr/>
          <p:nvPr/>
        </p:nvSpPr>
        <p:spPr>
          <a:xfrm rot="10800000">
            <a:off x="3632360" y="2843176"/>
            <a:ext cx="584412" cy="186387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13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0" name="圆角矩形 119"/>
          <p:cNvSpPr/>
          <p:nvPr/>
        </p:nvSpPr>
        <p:spPr>
          <a:xfrm>
            <a:off x="5018858" y="3073442"/>
            <a:ext cx="1983991" cy="1609621"/>
          </a:xfrm>
          <a:prstGeom prst="roundRect">
            <a:avLst>
              <a:gd name="adj" fmla="val 7821"/>
            </a:avLst>
          </a:prstGeom>
          <a:noFill/>
          <a:ln w="3175" cap="flat" cmpd="sng" algn="ctr">
            <a:solidFill>
              <a:schemeClr val="accent2"/>
            </a:solidFill>
            <a:prstDash val="dash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endParaRPr lang="zh-CN" altLang="en-US" sz="1423"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21" name="圆角矩形 120"/>
          <p:cNvSpPr/>
          <p:nvPr/>
        </p:nvSpPr>
        <p:spPr>
          <a:xfrm>
            <a:off x="5211153" y="3200890"/>
            <a:ext cx="1631697" cy="203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订单金额</a:t>
            </a:r>
          </a:p>
        </p:txBody>
      </p:sp>
      <p:sp>
        <p:nvSpPr>
          <p:cNvPr id="122" name="文本框 121"/>
          <p:cNvSpPr txBox="1"/>
          <p:nvPr/>
        </p:nvSpPr>
        <p:spPr>
          <a:xfrm>
            <a:off x="5946853" y="2797066"/>
            <a:ext cx="1137037" cy="259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4413" tIns="44413" rIns="44413" bIns="44413" numCol="1" spcCol="38100" rtlCol="0" anchor="ctr">
            <a:spAutoFit/>
          </a:bodyPr>
          <a:lstStyle/>
          <a:p>
            <a:pPr algn="ctr" defTabSz="510734"/>
            <a:r>
              <a:rPr lang="zh-CN" altLang="en-US" sz="1105" dirty="0">
                <a:solidFill>
                  <a:srgbClr val="FFFFFF"/>
                </a:solidFill>
                <a:ea typeface="微软雅黑" panose="020B0503020204020204" pitchFamily="34" charset="-122"/>
              </a:rPr>
              <a:t>控流通</a:t>
            </a:r>
          </a:p>
        </p:txBody>
      </p:sp>
      <p:sp>
        <p:nvSpPr>
          <p:cNvPr id="123" name="控物流"/>
          <p:cNvSpPr txBox="1"/>
          <p:nvPr/>
        </p:nvSpPr>
        <p:spPr>
          <a:xfrm>
            <a:off x="5667227" y="4564662"/>
            <a:ext cx="748982" cy="236983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919" tIns="8919" rIns="8919" bIns="8919" numCol="1" anchor="ctr">
            <a:spAutoFit/>
          </a:bodyPr>
          <a:lstStyle>
            <a:lvl1pPr>
              <a:defRPr sz="3600" b="0">
                <a:latin typeface="FZPinShangHeiS-L-GB"/>
                <a:ea typeface="FZPinShangHeiS-L-GB"/>
                <a:cs typeface="FZPinShangHeiS-L-GB"/>
                <a:sym typeface="FZPinShangHeiS-L-GB"/>
              </a:defRPr>
            </a:lvl1pPr>
          </a:lstStyle>
          <a:p>
            <a:pPr algn="ctr" defTabSz="144911"/>
            <a:r>
              <a:rPr lang="zh-CN" altLang="en-US" sz="1423" dirty="0">
                <a:solidFill>
                  <a:schemeClr val="tx2"/>
                </a:solidFill>
                <a:latin typeface="+mn-lt"/>
                <a:ea typeface="微软雅黑" panose="020B0503020204020204" pitchFamily="34" charset="-122"/>
                <a:cs typeface="+mn-cs"/>
              </a:rPr>
              <a:t>订单信息</a:t>
            </a:r>
            <a:endParaRPr sz="1423" dirty="0">
              <a:solidFill>
                <a:schemeClr val="tx2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4" name="圆角矩形 123"/>
          <p:cNvSpPr/>
          <p:nvPr/>
        </p:nvSpPr>
        <p:spPr>
          <a:xfrm>
            <a:off x="5210857" y="3473382"/>
            <a:ext cx="1631697" cy="203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买家信息</a:t>
            </a:r>
          </a:p>
        </p:txBody>
      </p:sp>
      <p:sp>
        <p:nvSpPr>
          <p:cNvPr id="125" name="圆角矩形 124"/>
          <p:cNvSpPr/>
          <p:nvPr/>
        </p:nvSpPr>
        <p:spPr>
          <a:xfrm>
            <a:off x="5210857" y="3750155"/>
            <a:ext cx="1631697" cy="203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卖家信息</a:t>
            </a:r>
          </a:p>
        </p:txBody>
      </p:sp>
      <p:sp>
        <p:nvSpPr>
          <p:cNvPr id="126" name="圆角矩形 125"/>
          <p:cNvSpPr/>
          <p:nvPr/>
        </p:nvSpPr>
        <p:spPr>
          <a:xfrm>
            <a:off x="5210857" y="4043423"/>
            <a:ext cx="1631697" cy="203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交易信息</a:t>
            </a:r>
          </a:p>
        </p:txBody>
      </p:sp>
      <p:sp>
        <p:nvSpPr>
          <p:cNvPr id="127" name="圆角矩形 126"/>
          <p:cNvSpPr/>
          <p:nvPr/>
        </p:nvSpPr>
        <p:spPr>
          <a:xfrm>
            <a:off x="5210857" y="4331422"/>
            <a:ext cx="1631697" cy="203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合同信息</a:t>
            </a:r>
          </a:p>
        </p:txBody>
      </p:sp>
      <p:sp>
        <p:nvSpPr>
          <p:cNvPr id="128" name="下箭头 127"/>
          <p:cNvSpPr/>
          <p:nvPr/>
        </p:nvSpPr>
        <p:spPr>
          <a:xfrm rot="10800000">
            <a:off x="5729391" y="2843175"/>
            <a:ext cx="584412" cy="186387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13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9" name="圆角矩形 128"/>
          <p:cNvSpPr/>
          <p:nvPr/>
        </p:nvSpPr>
        <p:spPr>
          <a:xfrm>
            <a:off x="2978094" y="2431804"/>
            <a:ext cx="4132764" cy="365864"/>
          </a:xfrm>
          <a:prstGeom prst="roundRect">
            <a:avLst>
              <a:gd name="adj" fmla="val 7821"/>
            </a:avLst>
          </a:prstGeom>
          <a:noFill/>
          <a:ln w="3175" cap="flat" cmpd="sng" algn="ctr">
            <a:solidFill>
              <a:schemeClr val="accent2"/>
            </a:solidFill>
            <a:prstDash val="dash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endParaRPr lang="zh-CN" altLang="en-US" sz="1423"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30" name="圆角矩形 129"/>
          <p:cNvSpPr/>
          <p:nvPr/>
        </p:nvSpPr>
        <p:spPr>
          <a:xfrm>
            <a:off x="3385999" y="2523782"/>
            <a:ext cx="3285273" cy="19989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网络货运平台的企业证书</a:t>
            </a:r>
          </a:p>
        </p:txBody>
      </p:sp>
      <p:sp>
        <p:nvSpPr>
          <p:cNvPr id="131" name="控物流"/>
          <p:cNvSpPr txBox="1"/>
          <p:nvPr/>
        </p:nvSpPr>
        <p:spPr>
          <a:xfrm rot="16200000">
            <a:off x="1956011" y="2518904"/>
            <a:ext cx="659815" cy="20947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8919" tIns="8919" rIns="8919" bIns="8919" numCol="1" anchor="ctr">
            <a:spAutoFit/>
          </a:bodyPr>
          <a:lstStyle>
            <a:lvl1pPr>
              <a:defRPr sz="3600" b="0">
                <a:latin typeface="FZPinShangHeiS-L-GB"/>
                <a:ea typeface="FZPinShangHeiS-L-GB"/>
                <a:cs typeface="FZPinShangHeiS-L-GB"/>
                <a:sym typeface="FZPinShangHeiS-L-GB"/>
              </a:defRPr>
            </a:lvl1pPr>
          </a:lstStyle>
          <a:p>
            <a:pPr algn="ctr" defTabSz="144911"/>
            <a:r>
              <a:rPr lang="zh-CN" altLang="en-US" sz="1244" b="1" dirty="0">
                <a:solidFill>
                  <a:schemeClr val="tx2"/>
                </a:solidFill>
                <a:latin typeface="+mn-lt"/>
                <a:ea typeface="微软雅黑" panose="020B0503020204020204" pitchFamily="34" charset="-122"/>
                <a:cs typeface="+mn-cs"/>
              </a:rPr>
              <a:t>证书</a:t>
            </a:r>
            <a:endParaRPr sz="1244" b="1" dirty="0">
              <a:solidFill>
                <a:schemeClr val="tx2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2" name="左大括号 131"/>
          <p:cNvSpPr/>
          <p:nvPr/>
        </p:nvSpPr>
        <p:spPr>
          <a:xfrm>
            <a:off x="2493442" y="2958268"/>
            <a:ext cx="160096" cy="16577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33" name="左大括号 132"/>
          <p:cNvSpPr/>
          <p:nvPr/>
        </p:nvSpPr>
        <p:spPr>
          <a:xfrm>
            <a:off x="2459808" y="4722576"/>
            <a:ext cx="168884" cy="41932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34" name="左大括号 133"/>
          <p:cNvSpPr/>
          <p:nvPr/>
        </p:nvSpPr>
        <p:spPr>
          <a:xfrm>
            <a:off x="2467060" y="2403018"/>
            <a:ext cx="168884" cy="41932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35" name="下箭头 134"/>
          <p:cNvSpPr/>
          <p:nvPr/>
        </p:nvSpPr>
        <p:spPr>
          <a:xfrm rot="10800000">
            <a:off x="4672162" y="2029582"/>
            <a:ext cx="584412" cy="31217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13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5112371" y="2023751"/>
            <a:ext cx="1138455" cy="23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</a:rPr>
              <a:t>签发</a:t>
            </a:r>
            <a:r>
              <a:rPr lang="en-US" altLang="zh-CN" sz="948" b="1" dirty="0">
                <a:ea typeface="微软雅黑" panose="020B0503020204020204" pitchFamily="34" charset="-122"/>
              </a:rPr>
              <a:t>/</a:t>
            </a:r>
            <a:r>
              <a:rPr lang="zh-CN" altLang="en-US" sz="948" b="1" dirty="0">
                <a:ea typeface="微软雅黑" panose="020B0503020204020204" pitchFamily="34" charset="-122"/>
              </a:rPr>
              <a:t>加密</a:t>
            </a:r>
            <a:r>
              <a:rPr lang="en-US" altLang="zh-CN" sz="948" b="1" dirty="0">
                <a:ea typeface="微软雅黑" panose="020B0503020204020204" pitchFamily="34" charset="-122"/>
              </a:rPr>
              <a:t>/</a:t>
            </a:r>
            <a:r>
              <a:rPr lang="zh-CN" altLang="en-US" sz="948" b="1" dirty="0">
                <a:ea typeface="微软雅黑" panose="020B0503020204020204" pitchFamily="34" charset="-122"/>
              </a:rPr>
              <a:t>上传</a:t>
            </a:r>
          </a:p>
        </p:txBody>
      </p:sp>
      <p:sp>
        <p:nvSpPr>
          <p:cNvPr id="137" name="文本框 136"/>
          <p:cNvSpPr txBox="1"/>
          <p:nvPr/>
        </p:nvSpPr>
        <p:spPr>
          <a:xfrm>
            <a:off x="7371923" y="4808061"/>
            <a:ext cx="2288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48965"/>
            <a:r>
              <a:rPr lang="zh-CN" altLang="en-US" sz="1600" b="1" dirty="0">
                <a:solidFill>
                  <a:schemeClr val="tx2"/>
                </a:solidFill>
                <a:ea typeface="微软雅黑" panose="020B0503020204020204" pitchFamily="34" charset="-122"/>
                <a:sym typeface="Helvetica Light"/>
              </a:rPr>
              <a:t>轨迹核验平台</a:t>
            </a:r>
            <a:endParaRPr lang="en-US" altLang="zh-CN" sz="1600" b="1" dirty="0">
              <a:solidFill>
                <a:schemeClr val="tx2"/>
              </a:solidFill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38" name="圆角矩形 137"/>
          <p:cNvSpPr/>
          <p:nvPr/>
        </p:nvSpPr>
        <p:spPr>
          <a:xfrm>
            <a:off x="7418104" y="2524666"/>
            <a:ext cx="1983991" cy="1014864"/>
          </a:xfrm>
          <a:prstGeom prst="roundRect">
            <a:avLst>
              <a:gd name="adj" fmla="val 7821"/>
            </a:avLst>
          </a:prstGeom>
          <a:noFill/>
          <a:ln w="3175" cap="flat" cmpd="sng" algn="ctr">
            <a:solidFill>
              <a:schemeClr val="accent2"/>
            </a:solidFill>
            <a:prstDash val="dash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endParaRPr lang="zh-CN" altLang="en-US" sz="1423"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39" name="圆角矩形 138"/>
          <p:cNvSpPr/>
          <p:nvPr/>
        </p:nvSpPr>
        <p:spPr>
          <a:xfrm>
            <a:off x="7594251" y="2697130"/>
            <a:ext cx="1631697" cy="203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车牌号码</a:t>
            </a:r>
          </a:p>
        </p:txBody>
      </p:sp>
      <p:sp>
        <p:nvSpPr>
          <p:cNvPr id="140" name="控物流"/>
          <p:cNvSpPr txBox="1"/>
          <p:nvPr/>
        </p:nvSpPr>
        <p:spPr>
          <a:xfrm>
            <a:off x="8035607" y="2401356"/>
            <a:ext cx="748982" cy="236983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919" tIns="8919" rIns="8919" bIns="8919" numCol="1" anchor="ctr">
            <a:spAutoFit/>
          </a:bodyPr>
          <a:lstStyle>
            <a:lvl1pPr>
              <a:defRPr sz="3600" b="0">
                <a:latin typeface="FZPinShangHeiS-L-GB"/>
                <a:ea typeface="FZPinShangHeiS-L-GB"/>
                <a:cs typeface="FZPinShangHeiS-L-GB"/>
                <a:sym typeface="FZPinShangHeiS-L-GB"/>
              </a:defRPr>
            </a:lvl1pPr>
          </a:lstStyle>
          <a:p>
            <a:pPr algn="ctr" defTabSz="144911"/>
            <a:r>
              <a:rPr lang="zh-CN" altLang="en-US" sz="1423" dirty="0">
                <a:solidFill>
                  <a:schemeClr val="tx2"/>
                </a:solidFill>
                <a:latin typeface="+mn-lt"/>
                <a:ea typeface="微软雅黑" panose="020B0503020204020204" pitchFamily="34" charset="-122"/>
                <a:cs typeface="+mn-cs"/>
              </a:rPr>
              <a:t>轨迹信息</a:t>
            </a:r>
            <a:endParaRPr sz="1423" dirty="0">
              <a:solidFill>
                <a:schemeClr val="tx2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1" name="圆角矩形 140"/>
          <p:cNvSpPr/>
          <p:nvPr/>
        </p:nvSpPr>
        <p:spPr>
          <a:xfrm>
            <a:off x="7594251" y="2964354"/>
            <a:ext cx="1631697" cy="203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出发地点</a:t>
            </a:r>
            <a:r>
              <a:rPr lang="en-US" altLang="zh-CN" sz="948" b="1" dirty="0">
                <a:ea typeface="微软雅黑" panose="020B0503020204020204" pitchFamily="34" charset="-122"/>
                <a:sym typeface="Helvetica Light"/>
              </a:rPr>
              <a:t>/</a:t>
            </a: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时间</a:t>
            </a:r>
          </a:p>
        </p:txBody>
      </p:sp>
      <p:sp>
        <p:nvSpPr>
          <p:cNvPr id="142" name="圆角矩形 141"/>
          <p:cNvSpPr/>
          <p:nvPr/>
        </p:nvSpPr>
        <p:spPr>
          <a:xfrm>
            <a:off x="7594251" y="3241127"/>
            <a:ext cx="1631697" cy="2032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到达地点</a:t>
            </a:r>
            <a:r>
              <a:rPr lang="en-US" altLang="zh-CN" sz="948" b="1" dirty="0">
                <a:ea typeface="微软雅黑" panose="020B0503020204020204" pitchFamily="34" charset="-122"/>
                <a:sym typeface="Helvetica Light"/>
              </a:rPr>
              <a:t>/</a:t>
            </a: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时间</a:t>
            </a:r>
          </a:p>
        </p:txBody>
      </p:sp>
      <p:sp>
        <p:nvSpPr>
          <p:cNvPr id="143" name="下箭头 142"/>
          <p:cNvSpPr/>
          <p:nvPr/>
        </p:nvSpPr>
        <p:spPr>
          <a:xfrm>
            <a:off x="8117894" y="2029584"/>
            <a:ext cx="584412" cy="31217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13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8458072" y="2023752"/>
            <a:ext cx="1138455" cy="23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</a:rPr>
              <a:t>签收</a:t>
            </a:r>
            <a:r>
              <a:rPr lang="en-US" altLang="zh-CN" sz="948" b="1" dirty="0">
                <a:ea typeface="微软雅黑" panose="020B0503020204020204" pitchFamily="34" charset="-122"/>
              </a:rPr>
              <a:t>/</a:t>
            </a:r>
            <a:r>
              <a:rPr lang="zh-CN" altLang="en-US" sz="948" b="1" dirty="0">
                <a:ea typeface="微软雅黑" panose="020B0503020204020204" pitchFamily="34" charset="-122"/>
              </a:rPr>
              <a:t>解密</a:t>
            </a:r>
          </a:p>
        </p:txBody>
      </p:sp>
      <p:sp>
        <p:nvSpPr>
          <p:cNvPr id="145" name="下箭头 144"/>
          <p:cNvSpPr/>
          <p:nvPr/>
        </p:nvSpPr>
        <p:spPr>
          <a:xfrm>
            <a:off x="8117894" y="3670110"/>
            <a:ext cx="584412" cy="31241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13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6" name="圆角矩形 145"/>
          <p:cNvSpPr/>
          <p:nvPr/>
        </p:nvSpPr>
        <p:spPr>
          <a:xfrm>
            <a:off x="7418104" y="4072111"/>
            <a:ext cx="1983991" cy="610952"/>
          </a:xfrm>
          <a:prstGeom prst="roundRect">
            <a:avLst>
              <a:gd name="adj" fmla="val 7821"/>
            </a:avLst>
          </a:prstGeom>
          <a:noFill/>
          <a:ln w="3175" cap="flat" cmpd="sng" algn="ctr">
            <a:solidFill>
              <a:schemeClr val="accent2"/>
            </a:solidFill>
            <a:prstDash val="dash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endParaRPr lang="zh-CN" altLang="en-US" sz="1423"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8458072" y="3713565"/>
            <a:ext cx="1138455" cy="23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</a:rPr>
              <a:t>读数据</a:t>
            </a:r>
          </a:p>
        </p:txBody>
      </p:sp>
      <p:sp>
        <p:nvSpPr>
          <p:cNvPr id="148" name="文本框 147"/>
          <p:cNvSpPr txBox="1"/>
          <p:nvPr/>
        </p:nvSpPr>
        <p:spPr>
          <a:xfrm>
            <a:off x="7757612" y="4206558"/>
            <a:ext cx="1304975" cy="311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23" b="1" dirty="0"/>
              <a:t>数据库</a:t>
            </a:r>
          </a:p>
        </p:txBody>
      </p:sp>
      <p:sp>
        <p:nvSpPr>
          <p:cNvPr id="174" name="椭圆 173"/>
          <p:cNvSpPr/>
          <p:nvPr/>
        </p:nvSpPr>
        <p:spPr>
          <a:xfrm>
            <a:off x="2696039" y="4913016"/>
            <a:ext cx="163383" cy="159423"/>
          </a:xfrm>
          <a:prstGeom prst="ellipse">
            <a:avLst/>
          </a:prstGeom>
          <a:solidFill>
            <a:schemeClr val="tx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13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75" name="肘形连接符 174"/>
          <p:cNvCxnSpPr>
            <a:stCxn id="174" idx="0"/>
          </p:cNvCxnSpPr>
          <p:nvPr/>
        </p:nvCxnSpPr>
        <p:spPr>
          <a:xfrm rot="5400000" flipH="1" flipV="1">
            <a:off x="1513941" y="3224075"/>
            <a:ext cx="2952731" cy="425153"/>
          </a:xfrm>
          <a:prstGeom prst="bentConnector3">
            <a:avLst>
              <a:gd name="adj1" fmla="val 90319"/>
            </a:avLst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椭圆 175"/>
          <p:cNvSpPr/>
          <p:nvPr/>
        </p:nvSpPr>
        <p:spPr>
          <a:xfrm>
            <a:off x="7179902" y="4913016"/>
            <a:ext cx="163383" cy="159423"/>
          </a:xfrm>
          <a:prstGeom prst="ellipse">
            <a:avLst/>
          </a:prstGeom>
          <a:solidFill>
            <a:schemeClr val="tx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13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77" name="肘形连接符 176"/>
          <p:cNvCxnSpPr>
            <a:stCxn id="176" idx="0"/>
          </p:cNvCxnSpPr>
          <p:nvPr/>
        </p:nvCxnSpPr>
        <p:spPr>
          <a:xfrm rot="5400000" flipH="1" flipV="1">
            <a:off x="5998644" y="3237351"/>
            <a:ext cx="2938615" cy="412715"/>
          </a:xfrm>
          <a:prstGeom prst="bentConnector3">
            <a:avLst>
              <a:gd name="adj1" fmla="val 90513"/>
            </a:avLst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圆角矩形 179"/>
          <p:cNvSpPr/>
          <p:nvPr/>
        </p:nvSpPr>
        <p:spPr>
          <a:xfrm>
            <a:off x="2034258" y="1484784"/>
            <a:ext cx="9176488" cy="3800620"/>
          </a:xfrm>
          <a:prstGeom prst="roundRect">
            <a:avLst>
              <a:gd name="adj" fmla="val 7821"/>
            </a:avLst>
          </a:prstGeom>
          <a:noFill/>
          <a:ln w="3175" cap="flat" cmpd="sng" algn="ctr">
            <a:solidFill>
              <a:schemeClr val="accent2"/>
            </a:solidFill>
            <a:prstDash val="dash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endParaRPr lang="zh-CN" altLang="en-US" sz="1423"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86" name="圆角矩形 185"/>
          <p:cNvSpPr/>
          <p:nvPr/>
        </p:nvSpPr>
        <p:spPr>
          <a:xfrm>
            <a:off x="9497213" y="2601018"/>
            <a:ext cx="947051" cy="4438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 cap="flat" cmpd="sng" algn="ctr">
            <a:solidFill>
              <a:schemeClr val="bg1"/>
            </a:solidFill>
            <a:prstDash val="solid"/>
          </a:ln>
          <a:effectLst/>
        </p:spPr>
        <p:txBody>
          <a:bodyPr lIns="0" rIns="0" rtlCol="0" anchor="ctr"/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轨迹核验平台</a:t>
            </a:r>
            <a:endParaRPr lang="en-US" altLang="zh-CN" sz="948" b="1" dirty="0">
              <a:ea typeface="微软雅黑" panose="020B0503020204020204" pitchFamily="34" charset="-122"/>
              <a:sym typeface="Helvetica Light"/>
            </a:endParaRPr>
          </a:p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  <a:sym typeface="Helvetica Light"/>
              </a:rPr>
              <a:t>的企业证书</a:t>
            </a:r>
          </a:p>
        </p:txBody>
      </p:sp>
      <p:sp>
        <p:nvSpPr>
          <p:cNvPr id="187" name="下箭头 186"/>
          <p:cNvSpPr/>
          <p:nvPr/>
        </p:nvSpPr>
        <p:spPr>
          <a:xfrm rot="10800000">
            <a:off x="9681906" y="2003568"/>
            <a:ext cx="584412" cy="31217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13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88" name="肘形连接符 187"/>
          <p:cNvCxnSpPr>
            <a:stCxn id="146" idx="3"/>
            <a:endCxn id="186" idx="2"/>
          </p:cNvCxnSpPr>
          <p:nvPr/>
        </p:nvCxnSpPr>
        <p:spPr>
          <a:xfrm flipV="1">
            <a:off x="9402095" y="3044886"/>
            <a:ext cx="568644" cy="133270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文本框 188"/>
          <p:cNvSpPr txBox="1"/>
          <p:nvPr/>
        </p:nvSpPr>
        <p:spPr>
          <a:xfrm>
            <a:off x="9595073" y="3474154"/>
            <a:ext cx="715571" cy="3840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948" b="1" dirty="0">
                <a:ea typeface="微软雅黑" panose="020B0503020204020204" pitchFamily="34" charset="-122"/>
              </a:rPr>
              <a:t>核实</a:t>
            </a:r>
            <a:endParaRPr lang="en-US" altLang="zh-CN" sz="948" b="1" dirty="0">
              <a:ea typeface="微软雅黑" panose="020B0503020204020204" pitchFamily="34" charset="-122"/>
            </a:endParaRPr>
          </a:p>
          <a:p>
            <a:pPr algn="ctr"/>
            <a:r>
              <a:rPr lang="zh-CN" altLang="en-US" sz="948" b="1" dirty="0">
                <a:ea typeface="微软雅黑" panose="020B0503020204020204" pitchFamily="34" charset="-122"/>
              </a:rPr>
              <a:t>结果</a:t>
            </a:r>
          </a:p>
        </p:txBody>
      </p:sp>
      <p:sp>
        <p:nvSpPr>
          <p:cNvPr id="190" name="圆角矩形 189"/>
          <p:cNvSpPr/>
          <p:nvPr/>
        </p:nvSpPr>
        <p:spPr>
          <a:xfrm>
            <a:off x="9452450" y="2530576"/>
            <a:ext cx="1023951" cy="568879"/>
          </a:xfrm>
          <a:prstGeom prst="roundRect">
            <a:avLst>
              <a:gd name="adj" fmla="val 7821"/>
            </a:avLst>
          </a:prstGeom>
          <a:noFill/>
          <a:ln w="3175" cap="flat" cmpd="sng" algn="ctr">
            <a:solidFill>
              <a:schemeClr val="accent2"/>
            </a:solidFill>
            <a:prstDash val="dash"/>
          </a:ln>
          <a:effectLst/>
        </p:spPr>
        <p:txBody>
          <a:bodyPr rtlCol="0" anchor="ctr"/>
          <a:lstStyle/>
          <a:p>
            <a:pPr algn="ctr" defTabSz="648965">
              <a:defRPr/>
            </a:pPr>
            <a:endParaRPr lang="zh-CN" altLang="en-US" sz="1423"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10049571" y="2023751"/>
            <a:ext cx="1161174" cy="23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48965">
              <a:defRPr/>
            </a:pPr>
            <a:r>
              <a:rPr lang="zh-CN" altLang="en-US" sz="948" b="1" dirty="0">
                <a:ea typeface="微软雅黑" panose="020B0503020204020204" pitchFamily="34" charset="-122"/>
              </a:rPr>
              <a:t>签发</a:t>
            </a:r>
            <a:r>
              <a:rPr lang="en-US" altLang="zh-CN" sz="948" b="1" dirty="0">
                <a:ea typeface="微软雅黑" panose="020B0503020204020204" pitchFamily="34" charset="-122"/>
              </a:rPr>
              <a:t>/</a:t>
            </a:r>
            <a:r>
              <a:rPr lang="zh-CN" altLang="en-US" sz="948" b="1" dirty="0">
                <a:ea typeface="微软雅黑" panose="020B0503020204020204" pitchFamily="34" charset="-122"/>
              </a:rPr>
              <a:t>加密</a:t>
            </a:r>
            <a:r>
              <a:rPr lang="en-US" altLang="zh-CN" sz="948" b="1" dirty="0">
                <a:ea typeface="微软雅黑" panose="020B0503020204020204" pitchFamily="34" charset="-122"/>
              </a:rPr>
              <a:t>/</a:t>
            </a:r>
            <a:r>
              <a:rPr lang="zh-CN" altLang="en-US" sz="948" b="1" dirty="0">
                <a:ea typeface="微软雅黑" panose="020B0503020204020204" pitchFamily="34" charset="-122"/>
              </a:rPr>
              <a:t>上传</a:t>
            </a:r>
          </a:p>
        </p:txBody>
      </p:sp>
    </p:spTree>
    <p:extLst>
      <p:ext uri="{BB962C8B-B14F-4D97-AF65-F5344CB8AC3E}">
        <p14:creationId xmlns:p14="http://schemas.microsoft.com/office/powerpoint/2010/main" val="2383144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 idx="4294967295"/>
          </p:nvPr>
        </p:nvSpPr>
        <p:spPr>
          <a:xfrm>
            <a:off x="0" y="85725"/>
            <a:ext cx="11401425" cy="615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Sans Serif"/>
              </a:rPr>
              <a:t>以“双轨制”并行推进，打造 “链上监管”新标准，建立服务生态</a:t>
            </a:r>
          </a:p>
        </p:txBody>
      </p:sp>
      <p:graphicFrame>
        <p:nvGraphicFramePr>
          <p:cNvPr id="27" name="对象 26">
            <a:extLst>
              <a:ext uri="{FF2B5EF4-FFF2-40B4-BE49-F238E27FC236}">
                <a16:creationId xmlns="" xmlns:a16="http://schemas.microsoft.com/office/drawing/2014/main" id="{86D20298-FEE0-C842-A27E-B2A30D6931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803500"/>
              </p:ext>
            </p:extLst>
          </p:nvPr>
        </p:nvGraphicFramePr>
        <p:xfrm>
          <a:off x="819720" y="848982"/>
          <a:ext cx="5260425" cy="565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r:id="rId3" imgW="7493000" imgH="8026400" progId="Visio.Drawing.15">
                  <p:embed/>
                </p:oleObj>
              </mc:Choice>
              <mc:Fallback>
                <p:oleObj r:id="rId3" imgW="7493000" imgH="8026400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720" y="848982"/>
                        <a:ext cx="5260425" cy="56515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直角上箭头 25"/>
          <p:cNvSpPr/>
          <p:nvPr/>
        </p:nvSpPr>
        <p:spPr>
          <a:xfrm>
            <a:off x="5172592" y="5596203"/>
            <a:ext cx="1312015" cy="499694"/>
          </a:xfrm>
          <a:prstGeom prst="bentUpArrow">
            <a:avLst>
              <a:gd name="adj1" fmla="val 16952"/>
              <a:gd name="adj2" fmla="val 16975"/>
              <a:gd name="adj3" fmla="val 2500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8" name="图片 73">
            <a:extLst>
              <a:ext uri="{FF2B5EF4-FFF2-40B4-BE49-F238E27FC236}">
                <a16:creationId xmlns="" xmlns:a16="http://schemas.microsoft.com/office/drawing/2014/main" id="{80560DDC-E614-3341-B94E-8B2F1887AE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151" y="5205581"/>
            <a:ext cx="489379" cy="489379"/>
          </a:xfrm>
          <a:prstGeom prst="rect">
            <a:avLst/>
          </a:prstGeom>
        </p:spPr>
      </p:pic>
      <p:pic>
        <p:nvPicPr>
          <p:cNvPr id="29" name="图片 76">
            <a:extLst>
              <a:ext uri="{FF2B5EF4-FFF2-40B4-BE49-F238E27FC236}">
                <a16:creationId xmlns="" xmlns:a16="http://schemas.microsoft.com/office/drawing/2014/main" id="{089CCF22-9F25-3B41-BE83-5458DEA91D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530" y="5205581"/>
            <a:ext cx="489379" cy="489379"/>
          </a:xfrm>
          <a:prstGeom prst="rect">
            <a:avLst/>
          </a:prstGeom>
        </p:spPr>
      </p:pic>
      <p:pic>
        <p:nvPicPr>
          <p:cNvPr id="30" name="图片 73">
            <a:extLst>
              <a:ext uri="{FF2B5EF4-FFF2-40B4-BE49-F238E27FC236}">
                <a16:creationId xmlns="" xmlns:a16="http://schemas.microsoft.com/office/drawing/2014/main" id="{D8610331-311D-5B44-B00D-A88BAE88ED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112" y="5206372"/>
            <a:ext cx="489379" cy="489379"/>
          </a:xfrm>
          <a:prstGeom prst="rect">
            <a:avLst/>
          </a:prstGeom>
        </p:spPr>
      </p:pic>
      <p:pic>
        <p:nvPicPr>
          <p:cNvPr id="31" name="图片 76">
            <a:extLst>
              <a:ext uri="{FF2B5EF4-FFF2-40B4-BE49-F238E27FC236}">
                <a16:creationId xmlns="" xmlns:a16="http://schemas.microsoft.com/office/drawing/2014/main" id="{981A7EDA-A917-114B-B763-99398606B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91" y="5206372"/>
            <a:ext cx="489379" cy="489379"/>
          </a:xfrm>
          <a:prstGeom prst="rect">
            <a:avLst/>
          </a:prstGeom>
        </p:spPr>
      </p:pic>
      <p:pic>
        <p:nvPicPr>
          <p:cNvPr id="32" name="图片 73">
            <a:extLst>
              <a:ext uri="{FF2B5EF4-FFF2-40B4-BE49-F238E27FC236}">
                <a16:creationId xmlns="" xmlns:a16="http://schemas.microsoft.com/office/drawing/2014/main" id="{40E9CF24-268A-224F-8EE1-68CD5F083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220" y="5206372"/>
            <a:ext cx="489379" cy="489379"/>
          </a:xfrm>
          <a:prstGeom prst="rect">
            <a:avLst/>
          </a:prstGeom>
        </p:spPr>
      </p:pic>
      <p:pic>
        <p:nvPicPr>
          <p:cNvPr id="33" name="图片 76">
            <a:extLst>
              <a:ext uri="{FF2B5EF4-FFF2-40B4-BE49-F238E27FC236}">
                <a16:creationId xmlns="" xmlns:a16="http://schemas.microsoft.com/office/drawing/2014/main" id="{F5127D92-9CAA-8943-9173-6E06F425EF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599" y="5206372"/>
            <a:ext cx="489379" cy="489379"/>
          </a:xfrm>
          <a:prstGeom prst="rect">
            <a:avLst/>
          </a:prstGeom>
        </p:spPr>
      </p:pic>
      <p:sp>
        <p:nvSpPr>
          <p:cNvPr id="35" name="左右箭头 34"/>
          <p:cNvSpPr/>
          <p:nvPr/>
        </p:nvSpPr>
        <p:spPr>
          <a:xfrm>
            <a:off x="5233672" y="5333316"/>
            <a:ext cx="875024" cy="233907"/>
          </a:xfrm>
          <a:prstGeom prst="leftRightArrow">
            <a:avLst/>
          </a:prstGeom>
          <a:solidFill>
            <a:srgbClr val="4792E7"/>
          </a:solidFill>
          <a:ln w="12700">
            <a:solidFill>
              <a:schemeClr val="tx1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7" name="图片 76">
            <a:extLst>
              <a:ext uri="{FF2B5EF4-FFF2-40B4-BE49-F238E27FC236}">
                <a16:creationId xmlns="" xmlns:a16="http://schemas.microsoft.com/office/drawing/2014/main" id="{F5127D92-9CAA-8943-9173-6E06F425EF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232" y="5205581"/>
            <a:ext cx="489379" cy="489379"/>
          </a:xfrm>
          <a:prstGeom prst="rect">
            <a:avLst/>
          </a:prstGeom>
        </p:spPr>
      </p:pic>
      <p:pic>
        <p:nvPicPr>
          <p:cNvPr id="38" name="图片 73">
            <a:extLst>
              <a:ext uri="{FF2B5EF4-FFF2-40B4-BE49-F238E27FC236}">
                <a16:creationId xmlns="" xmlns:a16="http://schemas.microsoft.com/office/drawing/2014/main" id="{40E9CF24-268A-224F-8EE1-68CD5F083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501" y="5206372"/>
            <a:ext cx="489379" cy="489379"/>
          </a:xfrm>
          <a:prstGeom prst="rect">
            <a:avLst/>
          </a:prstGeom>
        </p:spPr>
      </p:pic>
      <p:pic>
        <p:nvPicPr>
          <p:cNvPr id="39" name="图片 76">
            <a:extLst>
              <a:ext uri="{FF2B5EF4-FFF2-40B4-BE49-F238E27FC236}">
                <a16:creationId xmlns="" xmlns:a16="http://schemas.microsoft.com/office/drawing/2014/main" id="{F5127D92-9CAA-8943-9173-6E06F425EF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880" y="5206372"/>
            <a:ext cx="489379" cy="489379"/>
          </a:xfrm>
          <a:prstGeom prst="rect">
            <a:avLst/>
          </a:prstGeom>
        </p:spPr>
      </p:pic>
      <p:pic>
        <p:nvPicPr>
          <p:cNvPr id="40" name="图片 76">
            <a:extLst>
              <a:ext uri="{FF2B5EF4-FFF2-40B4-BE49-F238E27FC236}">
                <a16:creationId xmlns="" xmlns:a16="http://schemas.microsoft.com/office/drawing/2014/main" id="{F5127D92-9CAA-8943-9173-6E06F425EF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513" y="5205581"/>
            <a:ext cx="489379" cy="489379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DB7B1E21-DCB4-7346-BCF8-A9D85C418FFF}"/>
              </a:ext>
            </a:extLst>
          </p:cNvPr>
          <p:cNvSpPr txBox="1"/>
          <p:nvPr/>
        </p:nvSpPr>
        <p:spPr>
          <a:xfrm>
            <a:off x="8450042" y="6084791"/>
            <a:ext cx="1253068" cy="523220"/>
          </a:xfrm>
          <a:prstGeom prst="rect">
            <a:avLst/>
          </a:prstGeom>
          <a:solidFill>
            <a:srgbClr val="F7CBA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 smtClean="0"/>
              <a:t>   金融服务</a:t>
            </a:r>
            <a:endParaRPr kumimoji="1" lang="en-US" altLang="zh-CN" sz="1400" b="1" dirty="0" smtClean="0"/>
          </a:p>
          <a:p>
            <a:pPr algn="ctr"/>
            <a:r>
              <a:rPr kumimoji="1" lang="zh-CN" altLang="en-US" sz="1400" dirty="0" smtClean="0"/>
              <a:t>（银行、保险）</a:t>
            </a:r>
            <a:endParaRPr kumimoji="1" lang="zh-CN" altLang="en-US" sz="1400" dirty="0"/>
          </a:p>
        </p:txBody>
      </p:sp>
      <p:sp>
        <p:nvSpPr>
          <p:cNvPr id="51" name="左右箭头 50"/>
          <p:cNvSpPr/>
          <p:nvPr/>
        </p:nvSpPr>
        <p:spPr>
          <a:xfrm rot="5400000">
            <a:off x="8812195" y="5701282"/>
            <a:ext cx="445644" cy="235486"/>
          </a:xfrm>
          <a:prstGeom prst="leftRightArrow">
            <a:avLst/>
          </a:prstGeom>
          <a:solidFill>
            <a:schemeClr val="accent2"/>
          </a:solidFill>
          <a:ln>
            <a:noFill/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4" name="图片 76">
            <a:extLst>
              <a:ext uri="{FF2B5EF4-FFF2-40B4-BE49-F238E27FC236}">
                <a16:creationId xmlns="" xmlns:a16="http://schemas.microsoft.com/office/drawing/2014/main" id="{F5127D92-9CAA-8943-9173-6E06F425EF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2364" y="5204790"/>
            <a:ext cx="489379" cy="489379"/>
          </a:xfrm>
          <a:prstGeom prst="rect">
            <a:avLst/>
          </a:prstGeom>
        </p:spPr>
      </p:pic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5204608" y="480871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实时验证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辅助监测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DB7B1E21-DCB4-7346-BCF8-A9D85C418FFF}"/>
              </a:ext>
            </a:extLst>
          </p:cNvPr>
          <p:cNvSpPr txBox="1"/>
          <p:nvPr/>
        </p:nvSpPr>
        <p:spPr>
          <a:xfrm>
            <a:off x="7024578" y="4270268"/>
            <a:ext cx="58298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 smtClean="0"/>
              <a:t>轨迹验证</a:t>
            </a:r>
            <a:endParaRPr kumimoji="1" lang="zh-CN" altLang="en-US" sz="1400" b="1" dirty="0"/>
          </a:p>
        </p:txBody>
      </p:sp>
      <p:sp>
        <p:nvSpPr>
          <p:cNvPr id="58" name="左右箭头 57"/>
          <p:cNvSpPr/>
          <p:nvPr/>
        </p:nvSpPr>
        <p:spPr>
          <a:xfrm rot="5400000">
            <a:off x="7092726" y="4955191"/>
            <a:ext cx="445644" cy="235486"/>
          </a:xfrm>
          <a:prstGeom prst="leftRightArrow">
            <a:avLst/>
          </a:prstGeom>
          <a:solidFill>
            <a:srgbClr val="4792E7"/>
          </a:solidFill>
          <a:ln>
            <a:noFill/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DB7B1E21-DCB4-7346-BCF8-A9D85C418FFF}"/>
              </a:ext>
            </a:extLst>
          </p:cNvPr>
          <p:cNvSpPr txBox="1"/>
          <p:nvPr/>
        </p:nvSpPr>
        <p:spPr>
          <a:xfrm>
            <a:off x="8197625" y="4270268"/>
            <a:ext cx="58298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 smtClean="0"/>
              <a:t>资金验证</a:t>
            </a:r>
            <a:endParaRPr kumimoji="1" lang="zh-CN" altLang="en-US" sz="1400" b="1" dirty="0"/>
          </a:p>
        </p:txBody>
      </p:sp>
      <p:sp>
        <p:nvSpPr>
          <p:cNvPr id="61" name="左右箭头 60"/>
          <p:cNvSpPr/>
          <p:nvPr/>
        </p:nvSpPr>
        <p:spPr>
          <a:xfrm rot="5400000">
            <a:off x="8268991" y="4950981"/>
            <a:ext cx="445644" cy="235486"/>
          </a:xfrm>
          <a:prstGeom prst="leftRightArrow">
            <a:avLst/>
          </a:prstGeom>
          <a:solidFill>
            <a:srgbClr val="4792E7"/>
          </a:solidFill>
          <a:ln>
            <a:noFill/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DB7B1E21-DCB4-7346-BCF8-A9D85C418FFF}"/>
              </a:ext>
            </a:extLst>
          </p:cNvPr>
          <p:cNvSpPr txBox="1"/>
          <p:nvPr/>
        </p:nvSpPr>
        <p:spPr>
          <a:xfrm>
            <a:off x="9370672" y="4270268"/>
            <a:ext cx="58298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/>
              <a:t>保单</a:t>
            </a:r>
            <a:r>
              <a:rPr kumimoji="1" lang="zh-CN" altLang="en-US" sz="1400" b="1" dirty="0" smtClean="0"/>
              <a:t>验证</a:t>
            </a:r>
            <a:endParaRPr kumimoji="1" lang="zh-CN" altLang="en-US" sz="1400" b="1" dirty="0"/>
          </a:p>
        </p:txBody>
      </p:sp>
      <p:sp>
        <p:nvSpPr>
          <p:cNvPr id="63" name="左右箭头 62"/>
          <p:cNvSpPr/>
          <p:nvPr/>
        </p:nvSpPr>
        <p:spPr>
          <a:xfrm rot="5400000">
            <a:off x="9438752" y="4946970"/>
            <a:ext cx="445644" cy="235486"/>
          </a:xfrm>
          <a:prstGeom prst="leftRightArrow">
            <a:avLst/>
          </a:prstGeom>
          <a:solidFill>
            <a:srgbClr val="4792E7"/>
          </a:solidFill>
          <a:ln>
            <a:noFill/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="" xmlns:a16="http://schemas.microsoft.com/office/drawing/2014/main" id="{DB7B1E21-DCB4-7346-BCF8-A9D85C418FFF}"/>
              </a:ext>
            </a:extLst>
          </p:cNvPr>
          <p:cNvSpPr txBox="1"/>
          <p:nvPr/>
        </p:nvSpPr>
        <p:spPr>
          <a:xfrm>
            <a:off x="10543719" y="4270268"/>
            <a:ext cx="58298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 smtClean="0"/>
              <a:t>司机位置</a:t>
            </a:r>
            <a:endParaRPr kumimoji="1" lang="zh-CN" altLang="en-US" sz="1400" b="1" dirty="0"/>
          </a:p>
        </p:txBody>
      </p:sp>
      <p:sp>
        <p:nvSpPr>
          <p:cNvPr id="66" name="左右箭头 65"/>
          <p:cNvSpPr/>
          <p:nvPr/>
        </p:nvSpPr>
        <p:spPr>
          <a:xfrm rot="5400000">
            <a:off x="10612028" y="4946970"/>
            <a:ext cx="445644" cy="235486"/>
          </a:xfrm>
          <a:prstGeom prst="leftRightArrow">
            <a:avLst/>
          </a:prstGeom>
          <a:solidFill>
            <a:srgbClr val="4792E7"/>
          </a:solidFill>
          <a:ln>
            <a:noFill/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4695" y="3926642"/>
            <a:ext cx="742358" cy="298810"/>
          </a:xfrm>
          <a:prstGeom prst="rect">
            <a:avLst/>
          </a:prstGeom>
        </p:spPr>
      </p:pic>
      <p:pic>
        <p:nvPicPr>
          <p:cNvPr id="69" name="图片 93" descr="图片 93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012750" y="3970901"/>
            <a:ext cx="890492" cy="210293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Picture 6" descr="http://www.cbit.com.cn/zgbxgw/resource/cms/2019/08/img_pc_site/2019082615392446045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896"/>
          <a:stretch/>
        </p:blipFill>
        <p:spPr bwMode="auto">
          <a:xfrm>
            <a:off x="9272944" y="3918847"/>
            <a:ext cx="274910" cy="26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文本框 71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9495929" y="3945242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中保信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6" name="Picture 8" descr="https://www.gghypt.net/images/new_login/logo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545"/>
          <a:stretch/>
        </p:blipFill>
        <p:spPr bwMode="auto">
          <a:xfrm>
            <a:off x="6786786" y="3897052"/>
            <a:ext cx="289810" cy="34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本框 76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7023688" y="3945242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货运平台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5249895" y="572394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运单信息上链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5739820" y="644430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获得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直角上箭头 83"/>
          <p:cNvSpPr/>
          <p:nvPr/>
        </p:nvSpPr>
        <p:spPr>
          <a:xfrm rot="16200000" flipH="1">
            <a:off x="5583886" y="5217010"/>
            <a:ext cx="940134" cy="1640560"/>
          </a:xfrm>
          <a:prstGeom prst="bentUpArrow">
            <a:avLst>
              <a:gd name="adj1" fmla="val 12154"/>
              <a:gd name="adj2" fmla="val 13530"/>
              <a:gd name="adj3" fmla="val 20412"/>
            </a:avLst>
          </a:prstGeom>
          <a:solidFill>
            <a:srgbClr val="C0504D"/>
          </a:solidFill>
          <a:ln w="12700">
            <a:solidFill>
              <a:schemeClr val="tx1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848403" y="1155338"/>
            <a:ext cx="4676576" cy="1938992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 defTabSz="648965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ea typeface="微软雅黑" panose="020B0503020204020204" pitchFamily="34" charset="-122"/>
                <a:sym typeface="Helvetica Light"/>
              </a:rPr>
              <a:t>通过运单的实时验证</a:t>
            </a:r>
            <a:endParaRPr lang="en-US" altLang="zh-CN" sz="2000" b="1" dirty="0" smtClean="0">
              <a:solidFill>
                <a:srgbClr val="C00000"/>
              </a:solidFill>
              <a:ea typeface="微软雅黑" panose="020B0503020204020204" pitchFamily="34" charset="-122"/>
              <a:sym typeface="Helvetica Light"/>
            </a:endParaRPr>
          </a:p>
          <a:p>
            <a:pPr algn="ctr" defTabSz="648965">
              <a:lnSpc>
                <a:spcPct val="150000"/>
              </a:lnSpc>
            </a:pPr>
            <a:endParaRPr lang="en-US" altLang="zh-CN" sz="2000" b="1" dirty="0">
              <a:solidFill>
                <a:srgbClr val="C00000"/>
              </a:solidFill>
              <a:ea typeface="微软雅黑" panose="020B0503020204020204" pitchFamily="34" charset="-122"/>
              <a:sym typeface="Helvetica Light"/>
            </a:endParaRPr>
          </a:p>
          <a:p>
            <a:pPr algn="ctr" defTabSz="648965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ea typeface="微软雅黑" panose="020B0503020204020204" pitchFamily="34" charset="-122"/>
                <a:sym typeface="Helvetica Light"/>
              </a:rPr>
              <a:t>辅助监测平台实现事中监测</a:t>
            </a:r>
            <a:endParaRPr lang="en-US" altLang="zh-CN" sz="2000" b="1" dirty="0" smtClean="0">
              <a:solidFill>
                <a:srgbClr val="C00000"/>
              </a:solidFill>
              <a:ea typeface="微软雅黑" panose="020B0503020204020204" pitchFamily="34" charset="-122"/>
              <a:sym typeface="Helvetica Light"/>
            </a:endParaRPr>
          </a:p>
          <a:p>
            <a:pPr algn="ctr" defTabSz="648965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ea typeface="微软雅黑" panose="020B0503020204020204" pitchFamily="34" charset="-122"/>
                <a:sym typeface="Helvetica Light"/>
              </a:rPr>
              <a:t>达到</a:t>
            </a:r>
            <a:r>
              <a:rPr lang="zh-CN" altLang="en-US" sz="2000" b="1" dirty="0" smtClean="0">
                <a:solidFill>
                  <a:srgbClr val="C00000"/>
                </a:solidFill>
                <a:ea typeface="微软雅黑" panose="020B0503020204020204" pitchFamily="34" charset="-122"/>
                <a:sym typeface="Helvetica Light"/>
              </a:rPr>
              <a:t>金融业务的风控要求</a:t>
            </a:r>
            <a:endParaRPr lang="en-US" altLang="zh-CN" sz="2000" b="1" dirty="0">
              <a:solidFill>
                <a:srgbClr val="C00000"/>
              </a:solidFill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10349781" y="3674732"/>
            <a:ext cx="9701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部平台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SDK/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30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5">
            <a:extLst>
              <a:ext uri="{FF2B5EF4-FFF2-40B4-BE49-F238E27FC236}">
                <a16:creationId xmlns="" xmlns:a16="http://schemas.microsoft.com/office/drawing/2014/main" id="{5E37889D-21F1-9046-B481-AD1379E92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620" y="261938"/>
            <a:ext cx="11496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ct val="140000"/>
              </a:lnSpc>
              <a:buClr>
                <a:srgbClr val="6C6C6C"/>
              </a:buClr>
            </a:pPr>
            <a:r>
              <a:rPr lang="zh-CN" altLang="en-US" sz="2400" b="1">
                <a:solidFill>
                  <a:srgbClr val="FF0000"/>
                </a:solidFill>
                <a:ea typeface="宋体" panose="02010600030101010101" pitchFamily="2" charset="-122"/>
              </a:rPr>
              <a:t>把区块链作为核心技术自主创新重要突破口 加快推动区块链技术和产业创新发展</a:t>
            </a:r>
            <a:endParaRPr lang="zh-CN" altLang="en-US" sz="20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1747" name="文本框 10" hidden="1">
            <a:extLst>
              <a:ext uri="{FF2B5EF4-FFF2-40B4-BE49-F238E27FC236}">
                <a16:creationId xmlns="" xmlns:a16="http://schemas.microsoft.com/office/drawing/2014/main" id="{6CB477C2-9C99-1C42-A687-CB782CF60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794" y="0"/>
            <a:ext cx="0" cy="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sz="1100">
              <a:ea typeface="宋体" panose="02010600030101010101" pitchFamily="2" charset="-122"/>
            </a:endParaRPr>
          </a:p>
          <a:p>
            <a:pPr>
              <a:buClr>
                <a:srgbClr val="FFFFFF"/>
              </a:buClr>
            </a:pPr>
            <a:r>
              <a:rPr lang="en-US" altLang="zh-CN">
                <a:solidFill>
                  <a:srgbClr val="FFFFFF"/>
                </a:solidFill>
                <a:ea typeface="宋体" panose="02010600030101010101" pitchFamily="2" charset="-122"/>
              </a:rPr>
              <a:t>E6636BC20180234D78A0072836F0B4D062B9B207193B3BA0A5D98930B1182B59BB43BC384164DB0A2249230838467EEBD21921BA41D03B311BBFC26A701E14D624FC25AD432CD45774C42C476ED2485167D7E3C773AB52D708CED19C5FA45C98D7962293DE3</a:t>
            </a:r>
          </a:p>
        </p:txBody>
      </p:sp>
      <p:sp>
        <p:nvSpPr>
          <p:cNvPr id="31748" name="矩形 2">
            <a:extLst>
              <a:ext uri="{FF2B5EF4-FFF2-40B4-BE49-F238E27FC236}">
                <a16:creationId xmlns="" xmlns:a16="http://schemas.microsoft.com/office/drawing/2014/main" id="{66566852-0EAF-DB4D-9EF0-506DAC77F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620" y="1039813"/>
            <a:ext cx="11706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1" lang="zh-CN" altLang="en-US">
                <a:ea typeface="宋体" panose="02010600030101010101" pitchFamily="2" charset="-122"/>
              </a:rPr>
              <a:t>新华社北京</a:t>
            </a:r>
            <a:r>
              <a:rPr kumimoji="1" lang="en-US" altLang="zh-CN">
                <a:ea typeface="宋体" panose="02010600030101010101" pitchFamily="2" charset="-122"/>
              </a:rPr>
              <a:t>10</a:t>
            </a:r>
            <a:r>
              <a:rPr kumimoji="1" lang="zh-CN" altLang="en-US">
                <a:ea typeface="宋体" panose="02010600030101010101" pitchFamily="2" charset="-122"/>
              </a:rPr>
              <a:t>月</a:t>
            </a:r>
            <a:r>
              <a:rPr kumimoji="1" lang="en-US" altLang="zh-CN">
                <a:ea typeface="宋体" panose="02010600030101010101" pitchFamily="2" charset="-122"/>
              </a:rPr>
              <a:t>25</a:t>
            </a:r>
            <a:r>
              <a:rPr kumimoji="1" lang="zh-CN" altLang="en-US">
                <a:ea typeface="宋体" panose="02010600030101010101" pitchFamily="2" charset="-122"/>
              </a:rPr>
              <a:t>日电  中共中央政治局</a:t>
            </a:r>
            <a:r>
              <a:rPr kumimoji="1" lang="en-US" altLang="zh-CN">
                <a:ea typeface="宋体" panose="02010600030101010101" pitchFamily="2" charset="-122"/>
              </a:rPr>
              <a:t>10</a:t>
            </a:r>
            <a:r>
              <a:rPr kumimoji="1" lang="zh-CN" altLang="en-US">
                <a:ea typeface="宋体" panose="02010600030101010101" pitchFamily="2" charset="-122"/>
              </a:rPr>
              <a:t>月</a:t>
            </a:r>
            <a:r>
              <a:rPr kumimoji="1" lang="en-US" altLang="zh-CN">
                <a:ea typeface="宋体" panose="02010600030101010101" pitchFamily="2" charset="-122"/>
              </a:rPr>
              <a:t>24</a:t>
            </a:r>
            <a:r>
              <a:rPr kumimoji="1" lang="zh-CN" altLang="en-US">
                <a:ea typeface="宋体" panose="02010600030101010101" pitchFamily="2" charset="-122"/>
              </a:rPr>
              <a:t>日下午就区块链技术发展现状和趋势进行第十八次集体学习。中共中央总书记习近平在主持学习时强调，区块链技术的集成应用在新的技术革新和产业变革中起着重要作用。我们要把区块链作为核心技术自主创新的重要突破口，明确主攻方向，加大投入力度，着力攻克一批关键核心技术，加快推动区块链技术和产业创新发展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4FF4FB5-9C5F-9746-AD9F-E6703EFA38C8}"/>
              </a:ext>
            </a:extLst>
          </p:cNvPr>
          <p:cNvSpPr txBox="1"/>
          <p:nvPr/>
        </p:nvSpPr>
        <p:spPr>
          <a:xfrm>
            <a:off x="1175004" y="2500677"/>
            <a:ext cx="5649788" cy="35496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600" dirty="0"/>
              <a:t>习近平指出，要抓住区块链技术融合、功能拓展、产业细分的契机，发挥区块链在</a:t>
            </a:r>
            <a:r>
              <a:rPr lang="zh-CN" altLang="en-US" sz="1600" dirty="0">
                <a:solidFill>
                  <a:srgbClr val="FF0000"/>
                </a:solidFill>
              </a:rPr>
              <a:t>促进数据共享、优化业务流程、降低运营成本、提升协同效率、建设可信体系</a:t>
            </a:r>
            <a:r>
              <a:rPr lang="zh-CN" altLang="en-US" sz="1600" dirty="0"/>
              <a:t>等方面的作用。</a:t>
            </a:r>
            <a:endParaRPr lang="en-US" altLang="zh-CN" sz="16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zh-CN" sz="16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600" dirty="0"/>
              <a:t>要推动区块链和实体经济深度融合，</a:t>
            </a:r>
            <a:r>
              <a:rPr lang="zh-CN" altLang="en-US" sz="1600" dirty="0">
                <a:solidFill>
                  <a:srgbClr val="FF0000"/>
                </a:solidFill>
              </a:rPr>
              <a:t>解决中小企业贷款融资难、银行风控难、部门监管难</a:t>
            </a:r>
            <a:r>
              <a:rPr lang="zh-CN" altLang="en-US" sz="1600" dirty="0"/>
              <a:t>等问题。</a:t>
            </a:r>
            <a:endParaRPr lang="en-US" altLang="zh-CN" sz="16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zh-CN" sz="16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600" dirty="0"/>
              <a:t>要推动区块链底层技术服务和新型智慧城市建设相结合，探索在</a:t>
            </a:r>
            <a:r>
              <a:rPr lang="zh-CN" altLang="en-US" sz="1600" dirty="0">
                <a:solidFill>
                  <a:srgbClr val="FF0000"/>
                </a:solidFill>
              </a:rPr>
              <a:t>信息基础设施、智慧交通</a:t>
            </a:r>
            <a:r>
              <a:rPr lang="zh-CN" altLang="en-US" sz="1600" dirty="0"/>
              <a:t>、能源电力等领域的推广应用，提升城市管理的智能化、精准化水平。</a:t>
            </a:r>
            <a:endParaRPr lang="en-US" altLang="zh-CN" sz="16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zh-CN" sz="16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zh-CN" altLang="en-US" sz="1600" dirty="0"/>
              <a:t>要利用区块链技术促进城市间在信息、资金、人才、征信等方面更大规模的</a:t>
            </a:r>
            <a:r>
              <a:rPr lang="zh-CN" altLang="en-US" sz="1600" dirty="0">
                <a:solidFill>
                  <a:srgbClr val="FF0000"/>
                </a:solidFill>
              </a:rPr>
              <a:t>互联互通</a:t>
            </a:r>
            <a:r>
              <a:rPr lang="zh-CN" altLang="en-US" sz="1600" dirty="0"/>
              <a:t>，保障生产要素在区域内有序高效流动。</a:t>
            </a:r>
            <a:endParaRPr lang="en-US" altLang="zh-CN" sz="1600" dirty="0"/>
          </a:p>
        </p:txBody>
      </p:sp>
      <p:pic>
        <p:nvPicPr>
          <p:cNvPr id="31750" name="图片 2">
            <a:extLst>
              <a:ext uri="{FF2B5EF4-FFF2-40B4-BE49-F238E27FC236}">
                <a16:creationId xmlns="" xmlns:a16="http://schemas.microsoft.com/office/drawing/2014/main" id="{4D95A381-8A70-D642-8A76-5E5EC508D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595" y="2495550"/>
            <a:ext cx="4824413" cy="367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4819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3">
            <a:extLst>
              <a:ext uri="{FF2B5EF4-FFF2-40B4-BE49-F238E27FC236}">
                <a16:creationId xmlns:a16="http://schemas.microsoft.com/office/drawing/2014/main" xmlns="" id="{B87C2AC8-4707-FD49-A267-1074365AB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2218" y="709012"/>
            <a:ext cx="8295285" cy="2821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72232" tIns="36116" rIns="72232" bIns="36116" rtlCol="0" anchor="ctr">
            <a:no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2133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蚂蚁金服集团简介</a:t>
            </a:r>
            <a:endParaRPr lang="zh-CN" alt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蚂蚁家族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814" y="991172"/>
            <a:ext cx="8255961" cy="234594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26147" y="3972998"/>
            <a:ext cx="11419274" cy="1603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762" indent="-304762" defTabSz="812698">
              <a:spcBef>
                <a:spcPct val="20000"/>
              </a:spcBef>
              <a:buFont typeface="Arial" pitchFamily="34" charset="0"/>
              <a:buChar char="•"/>
            </a:pPr>
            <a:r>
              <a:rPr lang="zh-CN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平台经过多年的积淀与发展，达到金融企业级水平，具有独特的高性能、高安全特性。</a:t>
            </a:r>
            <a:endParaRPr lang="en-US" altLang="zh-CN" sz="1067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304762" indent="-304762" defTabSz="812698"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1067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304762" indent="-304762" defTabSz="812698">
              <a:spcBef>
                <a:spcPct val="20000"/>
              </a:spcBef>
              <a:buFont typeface="Arial" pitchFamily="34" charset="0"/>
              <a:buChar char="•"/>
            </a:pPr>
            <a:r>
              <a:rPr lang="zh-CN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核心技术方面，在共识机制、网络扩容、可验证存储、智能合约、高并发交易处理、隐私保护、链外数据交互、跨链交互、多方安全计算、区块链治理、网络和基础实现、安全机制等领域取得重大突破。</a:t>
            </a:r>
            <a:endParaRPr lang="en-US" altLang="zh-CN" sz="1067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304762" indent="-304762" defTabSz="812698"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1067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304762" indent="-304762" defTabSz="812698">
              <a:spcBef>
                <a:spcPct val="20000"/>
              </a:spcBef>
              <a:buFont typeface="Arial" pitchFamily="34" charset="0"/>
              <a:buChar char="•"/>
            </a:pPr>
            <a:r>
              <a:rPr lang="zh-CN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目前蚂蚁区块链已公布的全球专利申请数量达</a:t>
            </a:r>
            <a:r>
              <a:rPr lang="en-US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545</a:t>
            </a:r>
            <a:r>
              <a:rPr lang="zh-CN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项，专利方案数量达</a:t>
            </a:r>
            <a:r>
              <a:rPr lang="en-US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366</a:t>
            </a:r>
            <a:r>
              <a:rPr lang="zh-CN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项，自</a:t>
            </a:r>
            <a:r>
              <a:rPr lang="en-US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2017</a:t>
            </a:r>
            <a:r>
              <a:rPr lang="zh-CN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年至</a:t>
            </a:r>
            <a:r>
              <a:rPr lang="en-US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2019</a:t>
            </a:r>
            <a:r>
              <a:rPr lang="zh-CN" altLang="zh-CN" sz="1067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年连续三年蝉联全球专利申请排行榜第一名。 </a:t>
            </a:r>
            <a:endParaRPr lang="en-US" altLang="zh-CN" sz="1067" dirty="0" smtClean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304762" indent="-304762" defTabSz="812698"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1067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defTabSz="812698">
              <a:spcBef>
                <a:spcPct val="20000"/>
              </a:spcBef>
            </a:pPr>
            <a:endParaRPr lang="zh-CN" altLang="en-US" sz="1067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7" name="标题 2">
            <a:extLst>
              <a:ext uri="{FF2B5EF4-FFF2-40B4-BE49-F238E27FC236}">
                <a16:creationId xmlns:a16="http://schemas.microsoft.com/office/drawing/2014/main" xmlns="" id="{1EABB944-8C41-5B47-8657-28223833A6C9}"/>
              </a:ext>
            </a:extLst>
          </p:cNvPr>
          <p:cNvSpPr txBox="1">
            <a:spLocks/>
          </p:cNvSpPr>
          <p:nvPr/>
        </p:nvSpPr>
        <p:spPr>
          <a:xfrm>
            <a:off x="1422190" y="3499635"/>
            <a:ext cx="4415980" cy="4267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940" b="1" kern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 sz="1600" dirty="0">
                <a:solidFill>
                  <a:srgbClr val="002060"/>
                </a:solidFill>
                <a:latin typeface="Microsoft YaHei"/>
                <a:ea typeface="Microsoft YaHei"/>
                <a:cs typeface="Microsoft YaHei"/>
              </a:rPr>
              <a:t>蚂蚁区块链简介</a:t>
            </a:r>
            <a:endParaRPr kumimoji="1" lang="zh-CN" altLang="en-US" sz="1333" dirty="0">
              <a:solidFill>
                <a:srgbClr val="002060"/>
              </a:solidFill>
              <a:latin typeface="+mn-ea"/>
              <a:ea typeface="+mn-ea"/>
              <a:cs typeface="SimHei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424" y="3600527"/>
            <a:ext cx="895996" cy="27928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7401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image28.png" descr="image28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06303" y="3865780"/>
            <a:ext cx="348930" cy="348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image23.png" descr="image23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8704895" y="3900005"/>
            <a:ext cx="454477" cy="29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image24.png" descr="image24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87092" y="3861174"/>
            <a:ext cx="358142" cy="3581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image25.png" descr="image25.pn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52604" y="3865852"/>
            <a:ext cx="412230" cy="412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age26.png" descr="image26.png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41893" y="3834130"/>
            <a:ext cx="412230" cy="412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27.png" descr="image27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034139" y="3874911"/>
            <a:ext cx="407453" cy="407453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优势一"/>
          <p:cNvSpPr txBox="1"/>
          <p:nvPr/>
        </p:nvSpPr>
        <p:spPr>
          <a:xfrm>
            <a:off x="8089664" y="4297888"/>
            <a:ext cx="1678602" cy="281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lnSpc>
                <a:spcPct val="140000"/>
              </a:lnSpc>
              <a:defRPr sz="2400" b="0" spc="69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1200" dirty="0" err="1"/>
              <a:t>新型区块链存储</a:t>
            </a:r>
            <a:endParaRPr sz="1200" dirty="0"/>
          </a:p>
        </p:txBody>
      </p:sp>
      <p:sp>
        <p:nvSpPr>
          <p:cNvPr id="340" name="优势一"/>
          <p:cNvSpPr txBox="1"/>
          <p:nvPr/>
        </p:nvSpPr>
        <p:spPr>
          <a:xfrm>
            <a:off x="2453596" y="4267552"/>
            <a:ext cx="825133" cy="281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lnSpc>
                <a:spcPct val="140000"/>
              </a:lnSpc>
              <a:defRPr sz="2400" b="0" spc="69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1200"/>
              <a:t>双层网络</a:t>
            </a:r>
          </a:p>
        </p:txBody>
      </p:sp>
      <p:sp>
        <p:nvSpPr>
          <p:cNvPr id="341" name="优势一"/>
          <p:cNvSpPr txBox="1"/>
          <p:nvPr/>
        </p:nvSpPr>
        <p:spPr>
          <a:xfrm>
            <a:off x="1153038" y="4267551"/>
            <a:ext cx="1199232" cy="281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140000"/>
              </a:lnSpc>
              <a:defRPr sz="2400" b="0" spc="69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1200" dirty="0" err="1"/>
              <a:t>可扩展共识网络</a:t>
            </a:r>
            <a:endParaRPr sz="1200" dirty="0"/>
          </a:p>
        </p:txBody>
      </p:sp>
      <p:sp>
        <p:nvSpPr>
          <p:cNvPr id="342" name="优势一"/>
          <p:cNvSpPr txBox="1"/>
          <p:nvPr/>
        </p:nvSpPr>
        <p:spPr>
          <a:xfrm>
            <a:off x="3227551" y="4267552"/>
            <a:ext cx="1440914" cy="281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lnSpc>
                <a:spcPct val="140000"/>
              </a:lnSpc>
              <a:defRPr sz="2400" b="0" spc="69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1200"/>
              <a:t>高效智能合约引擎</a:t>
            </a:r>
          </a:p>
        </p:txBody>
      </p:sp>
      <p:sp>
        <p:nvSpPr>
          <p:cNvPr id="343" name="优势一"/>
          <p:cNvSpPr txBox="1"/>
          <p:nvPr/>
        </p:nvSpPr>
        <p:spPr>
          <a:xfrm>
            <a:off x="10764031" y="4297888"/>
            <a:ext cx="1027717" cy="281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lnSpc>
                <a:spcPct val="140000"/>
              </a:lnSpc>
              <a:defRPr sz="2400" b="0" spc="69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1200" dirty="0" err="1"/>
              <a:t>多类跨链服务</a:t>
            </a:r>
            <a:endParaRPr sz="1200" dirty="0"/>
          </a:p>
        </p:txBody>
      </p:sp>
      <p:sp>
        <p:nvSpPr>
          <p:cNvPr id="344" name="优势一"/>
          <p:cNvSpPr txBox="1"/>
          <p:nvPr/>
        </p:nvSpPr>
        <p:spPr>
          <a:xfrm>
            <a:off x="5419418" y="4297889"/>
            <a:ext cx="1678602" cy="281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lnSpc>
                <a:spcPct val="140000"/>
              </a:lnSpc>
              <a:defRPr sz="2400" b="0" spc="69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1200" dirty="0" err="1"/>
              <a:t>全面隐私保护</a:t>
            </a:r>
            <a:endParaRPr sz="1200" dirty="0"/>
          </a:p>
        </p:txBody>
      </p:sp>
      <p:sp>
        <p:nvSpPr>
          <p:cNvPr id="345" name="优势一"/>
          <p:cNvSpPr txBox="1"/>
          <p:nvPr/>
        </p:nvSpPr>
        <p:spPr>
          <a:xfrm>
            <a:off x="4864212" y="1981145"/>
            <a:ext cx="1485429" cy="581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lnSpc>
                <a:spcPct val="140000"/>
              </a:lnSpc>
              <a:defRPr sz="2600" b="0" spc="74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l"/>
            <a:r>
              <a:rPr sz="1300" dirty="0"/>
              <a:t>PAILLIER99，加法同态加密算法</a:t>
            </a:r>
          </a:p>
        </p:txBody>
      </p:sp>
      <p:sp>
        <p:nvSpPr>
          <p:cNvPr id="346" name="倍"/>
          <p:cNvSpPr txBox="1"/>
          <p:nvPr/>
        </p:nvSpPr>
        <p:spPr>
          <a:xfrm>
            <a:off x="6423629" y="1518685"/>
            <a:ext cx="256480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3200" b="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1600"/>
              <a:t>倍</a:t>
            </a:r>
          </a:p>
        </p:txBody>
      </p:sp>
      <p:sp>
        <p:nvSpPr>
          <p:cNvPr id="347" name="万PPS"/>
          <p:cNvSpPr txBox="1"/>
          <p:nvPr/>
        </p:nvSpPr>
        <p:spPr>
          <a:xfrm>
            <a:off x="11535930" y="1578375"/>
            <a:ext cx="62517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3200" b="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1600"/>
              <a:t>万PPS</a:t>
            </a:r>
          </a:p>
        </p:txBody>
      </p:sp>
      <p:sp>
        <p:nvSpPr>
          <p:cNvPr id="348" name="成本下降"/>
          <p:cNvSpPr txBox="1"/>
          <p:nvPr/>
        </p:nvSpPr>
        <p:spPr>
          <a:xfrm>
            <a:off x="8509865" y="2055016"/>
            <a:ext cx="769441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2800" b="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1400"/>
              <a:t>成本下降</a:t>
            </a:r>
          </a:p>
        </p:txBody>
      </p:sp>
      <p:sp>
        <p:nvSpPr>
          <p:cNvPr id="349" name="%"/>
          <p:cNvSpPr txBox="1"/>
          <p:nvPr/>
        </p:nvSpPr>
        <p:spPr>
          <a:xfrm>
            <a:off x="9321841" y="1584725"/>
            <a:ext cx="23403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3200" b="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1600"/>
              <a:t>%</a:t>
            </a:r>
          </a:p>
        </p:txBody>
      </p:sp>
      <p:sp>
        <p:nvSpPr>
          <p:cNvPr id="350" name="10亿账户规模  x  10亿日交易量"/>
          <p:cNvSpPr txBox="1"/>
          <p:nvPr/>
        </p:nvSpPr>
        <p:spPr>
          <a:xfrm>
            <a:off x="1785564" y="1893044"/>
            <a:ext cx="2393284" cy="552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457200">
              <a:lnSpc>
                <a:spcPts val="4800"/>
              </a:lnSpc>
              <a:defRPr sz="2600" b="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1300"/>
              <a:t>10亿账户规模  x  10亿日交易量</a:t>
            </a:r>
          </a:p>
        </p:txBody>
      </p:sp>
      <p:sp>
        <p:nvSpPr>
          <p:cNvPr id="351" name="线条"/>
          <p:cNvSpPr/>
          <p:nvPr/>
        </p:nvSpPr>
        <p:spPr>
          <a:xfrm flipV="1">
            <a:off x="4758480" y="1169804"/>
            <a:ext cx="1" cy="3430278"/>
          </a:xfrm>
          <a:prstGeom prst="line">
            <a:avLst/>
          </a:prstGeom>
          <a:ln w="12700">
            <a:solidFill>
              <a:srgbClr val="A7A7A7"/>
            </a:solidFill>
          </a:ln>
        </p:spPr>
        <p:txBody>
          <a:bodyPr lIns="22859" tIns="22859" rIns="22859" bIns="22859"/>
          <a:lstStyle/>
          <a:p>
            <a:pPr>
              <a:defRPr sz="50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/>
          </a:p>
        </p:txBody>
      </p:sp>
      <p:sp>
        <p:nvSpPr>
          <p:cNvPr id="352" name="线条"/>
          <p:cNvSpPr/>
          <p:nvPr/>
        </p:nvSpPr>
        <p:spPr>
          <a:xfrm flipV="1">
            <a:off x="7971587" y="1102002"/>
            <a:ext cx="1" cy="3430279"/>
          </a:xfrm>
          <a:prstGeom prst="line">
            <a:avLst/>
          </a:prstGeom>
          <a:ln w="12700">
            <a:solidFill>
              <a:srgbClr val="A7A7A7"/>
            </a:solidFill>
          </a:ln>
        </p:spPr>
        <p:txBody>
          <a:bodyPr lIns="22859" tIns="22859" rIns="22859" bIns="22859"/>
          <a:lstStyle/>
          <a:p>
            <a:pPr>
              <a:defRPr sz="50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/>
          </a:p>
        </p:txBody>
      </p:sp>
      <p:sp>
        <p:nvSpPr>
          <p:cNvPr id="353" name="线条"/>
          <p:cNvSpPr/>
          <p:nvPr/>
        </p:nvSpPr>
        <p:spPr>
          <a:xfrm flipV="1">
            <a:off x="10046101" y="1158412"/>
            <a:ext cx="1" cy="3430279"/>
          </a:xfrm>
          <a:prstGeom prst="line">
            <a:avLst/>
          </a:prstGeom>
          <a:ln w="12700">
            <a:solidFill>
              <a:srgbClr val="A7A7A7"/>
            </a:solidFill>
          </a:ln>
        </p:spPr>
        <p:txBody>
          <a:bodyPr lIns="22859" tIns="22859" rIns="22859" bIns="22859"/>
          <a:lstStyle/>
          <a:p>
            <a:pPr>
              <a:defRPr sz="5000" b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/>
          </a:p>
        </p:txBody>
      </p:sp>
      <p:sp>
        <p:nvSpPr>
          <p:cNvPr id="354" name="箭头"/>
          <p:cNvSpPr/>
          <p:nvPr/>
        </p:nvSpPr>
        <p:spPr>
          <a:xfrm rot="16200000">
            <a:off x="2418071" y="2920230"/>
            <a:ext cx="889834" cy="810788"/>
          </a:xfrm>
          <a:prstGeom prst="rightArrow">
            <a:avLst>
              <a:gd name="adj1" fmla="val 49913"/>
              <a:gd name="adj2" fmla="val 47835"/>
            </a:avLst>
          </a:prstGeom>
          <a:gradFill>
            <a:gsLst>
              <a:gs pos="14000">
                <a:schemeClr val="tx1"/>
              </a:gs>
              <a:gs pos="100000">
                <a:srgbClr val="FFFFFF">
                  <a:alpha val="70257"/>
                </a:srgbClr>
              </a:gs>
            </a:gsLst>
          </a:gradFill>
          <a:ln w="12700">
            <a:miter lim="400000"/>
          </a:ln>
        </p:spPr>
        <p:txBody>
          <a:bodyPr lIns="15975" tIns="15975" rIns="15975" bIns="15975" anchor="ctr"/>
          <a:lstStyle/>
          <a:p>
            <a:pPr defTabSz="382176">
              <a:defRPr sz="28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355" name="箭头"/>
          <p:cNvSpPr/>
          <p:nvPr/>
        </p:nvSpPr>
        <p:spPr>
          <a:xfrm rot="16200000">
            <a:off x="5813802" y="2920230"/>
            <a:ext cx="889834" cy="810788"/>
          </a:xfrm>
          <a:prstGeom prst="rightArrow">
            <a:avLst>
              <a:gd name="adj1" fmla="val 49913"/>
              <a:gd name="adj2" fmla="val 47835"/>
            </a:avLst>
          </a:prstGeom>
          <a:gradFill>
            <a:gsLst>
              <a:gs pos="14000">
                <a:schemeClr val="tx1"/>
              </a:gs>
              <a:gs pos="100000">
                <a:srgbClr val="FFFFFF">
                  <a:alpha val="70257"/>
                </a:srgbClr>
              </a:gs>
            </a:gsLst>
          </a:gradFill>
          <a:ln w="12700">
            <a:miter lim="400000"/>
          </a:ln>
        </p:spPr>
        <p:txBody>
          <a:bodyPr lIns="15975" tIns="15975" rIns="15975" bIns="15975" anchor="ctr"/>
          <a:lstStyle/>
          <a:p>
            <a:pPr defTabSz="382176">
              <a:defRPr sz="28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356" name="箭头"/>
          <p:cNvSpPr/>
          <p:nvPr/>
        </p:nvSpPr>
        <p:spPr>
          <a:xfrm rot="16200000">
            <a:off x="8484048" y="2920230"/>
            <a:ext cx="889834" cy="810788"/>
          </a:xfrm>
          <a:prstGeom prst="rightArrow">
            <a:avLst>
              <a:gd name="adj1" fmla="val 49913"/>
              <a:gd name="adj2" fmla="val 47835"/>
            </a:avLst>
          </a:prstGeom>
          <a:gradFill>
            <a:gsLst>
              <a:gs pos="14000">
                <a:schemeClr val="tx1"/>
              </a:gs>
              <a:gs pos="100000">
                <a:srgbClr val="FFFFFF">
                  <a:alpha val="70257"/>
                </a:srgbClr>
              </a:gs>
            </a:gsLst>
          </a:gradFill>
          <a:ln w="12700">
            <a:miter lim="400000"/>
          </a:ln>
        </p:spPr>
        <p:txBody>
          <a:bodyPr lIns="15975" tIns="15975" rIns="15975" bIns="15975" anchor="ctr"/>
          <a:lstStyle/>
          <a:p>
            <a:pPr defTabSz="382176">
              <a:defRPr sz="28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357" name="箭头"/>
          <p:cNvSpPr/>
          <p:nvPr/>
        </p:nvSpPr>
        <p:spPr>
          <a:xfrm rot="16200000">
            <a:off x="10799205" y="2920230"/>
            <a:ext cx="889834" cy="810788"/>
          </a:xfrm>
          <a:prstGeom prst="rightArrow">
            <a:avLst>
              <a:gd name="adj1" fmla="val 49913"/>
              <a:gd name="adj2" fmla="val 47835"/>
            </a:avLst>
          </a:prstGeom>
          <a:gradFill>
            <a:gsLst>
              <a:gs pos="14000">
                <a:schemeClr val="tx1"/>
              </a:gs>
              <a:gs pos="100000">
                <a:srgbClr val="FFFFFF">
                  <a:alpha val="70257"/>
                </a:srgbClr>
              </a:gs>
            </a:gsLst>
          </a:gradFill>
          <a:ln w="12700">
            <a:miter lim="400000"/>
          </a:ln>
        </p:spPr>
        <p:txBody>
          <a:bodyPr lIns="15975" tIns="15975" rIns="15975" bIns="15975" anchor="ctr"/>
          <a:lstStyle/>
          <a:p>
            <a:pPr defTabSz="382176">
              <a:defRPr sz="2800" b="0">
                <a:latin typeface="+mn-lt"/>
                <a:ea typeface="+mn-ea"/>
                <a:cs typeface="+mn-cs"/>
                <a:sym typeface="Helvetica Neue Medium"/>
              </a:defRPr>
            </a:pPr>
            <a:endParaRPr sz="1400"/>
          </a:p>
        </p:txBody>
      </p:sp>
      <p:sp>
        <p:nvSpPr>
          <p:cNvPr id="358" name="弹性扩容每秒10万以上…"/>
          <p:cNvSpPr txBox="1"/>
          <p:nvPr/>
        </p:nvSpPr>
        <p:spPr>
          <a:xfrm>
            <a:off x="10504799" y="2091405"/>
            <a:ext cx="1878719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2800" b="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1400"/>
              <a:t>弹性扩容每秒10万以上</a:t>
            </a:r>
          </a:p>
          <a:p>
            <a:pPr>
              <a:defRPr sz="2800" b="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1400"/>
              <a:t>跨链消息处理能力</a:t>
            </a:r>
          </a:p>
        </p:txBody>
      </p:sp>
      <p:sp>
        <p:nvSpPr>
          <p:cNvPr id="359" name="蚂蚁区块链 : 自主研发的金融级区块链引擎"/>
          <p:cNvSpPr txBox="1"/>
          <p:nvPr/>
        </p:nvSpPr>
        <p:spPr>
          <a:xfrm>
            <a:off x="477791" y="297473"/>
            <a:ext cx="6831998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>
              <a:defRPr sz="5400" b="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sz="2800" b="1" dirty="0" err="1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cs typeface="+mn-ea"/>
              </a:rPr>
              <a:t>蚂蚁区块链</a:t>
            </a:r>
            <a:r>
              <a:rPr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cs typeface="+mn-ea"/>
              </a:rPr>
              <a:t> : </a:t>
            </a:r>
            <a:r>
              <a:rPr sz="2800" b="1" dirty="0" err="1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cs typeface="+mn-ea"/>
              </a:rPr>
              <a:t>自主研发的金融级区块链引擎</a:t>
            </a:r>
            <a:endParaRPr sz="2800" b="1" dirty="0">
              <a:solidFill>
                <a:srgbClr val="002060"/>
              </a:solidFill>
              <a:uFill>
                <a:solidFill>
                  <a:srgbClr val="000000"/>
                </a:solidFill>
              </a:uFill>
              <a:cs typeface="+mn-ea"/>
            </a:endParaRPr>
          </a:p>
        </p:txBody>
      </p:sp>
      <p:pic>
        <p:nvPicPr>
          <p:cNvPr id="360" name="图像" descr="图像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2608" y="1259910"/>
            <a:ext cx="9893301" cy="635001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3" name="直接连接符 2"/>
          <p:cNvCxnSpPr/>
          <p:nvPr/>
        </p:nvCxnSpPr>
        <p:spPr>
          <a:xfrm flipH="1">
            <a:off x="4767015" y="1133507"/>
            <a:ext cx="2486643" cy="3447935"/>
          </a:xfrm>
          <a:prstGeom prst="line">
            <a:avLst/>
          </a:prstGeom>
          <a:noFill/>
          <a:ln w="2540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文本框 8"/>
          <p:cNvSpPr txBox="1"/>
          <p:nvPr/>
        </p:nvSpPr>
        <p:spPr>
          <a:xfrm>
            <a:off x="6728593" y="1981145"/>
            <a:ext cx="1162392" cy="86113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lnSpc>
                <a:spcPct val="140000"/>
              </a:lnSpc>
              <a:defRPr sz="2600" b="0" spc="74">
                <a:latin typeface="Microsoft YaHei"/>
                <a:ea typeface="Microsoft YaHei"/>
                <a:cs typeface="Microsoft YaHei"/>
              </a:defRPr>
            </a:lvl1pPr>
          </a:lstStyle>
          <a:p>
            <a:r>
              <a:rPr lang="zh-CN" altLang="en-US" sz="1300" dirty="0"/>
              <a:t>信任根依赖</a:t>
            </a:r>
            <a:endParaRPr lang="en-US" altLang="zh-CN" sz="1300" dirty="0"/>
          </a:p>
          <a:p>
            <a:r>
              <a:rPr lang="zh-CN" altLang="en-US" sz="1300" dirty="0"/>
              <a:t>自研硬件隐私合约执行引擎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901047" y="1052736"/>
            <a:ext cx="1153227" cy="11131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altLang="zh-CN" sz="6900" b="1" dirty="0">
                <a:solidFill>
                  <a:srgbClr val="479A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Arial Unicode MS" panose="020B0604020202020204" pitchFamily="34" charset="-122"/>
                <a:sym typeface="Helvetica Neue"/>
              </a:rPr>
              <a:t>0</a:t>
            </a:r>
            <a:endParaRPr lang="zh-CN" altLang="en-US" sz="6900" b="1" dirty="0">
              <a:solidFill>
                <a:srgbClr val="479A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Arial Unicode MS" panose="020B0604020202020204" pitchFamily="34" charset="-122"/>
              <a:sym typeface="Helvetica Neue"/>
            </a:endParaRPr>
          </a:p>
        </p:txBody>
      </p:sp>
      <p:sp>
        <p:nvSpPr>
          <p:cNvPr id="33" name="这是一句话内容版式">
            <a:extLst>
              <a:ext uri="{FF2B5EF4-FFF2-40B4-BE49-F238E27FC236}">
                <a16:creationId xmlns="" xmlns:a16="http://schemas.microsoft.com/office/drawing/2014/main" id="{0B8DF700-6932-E444-8B9A-B6E3C630F17D}"/>
              </a:ext>
            </a:extLst>
          </p:cNvPr>
          <p:cNvSpPr txBox="1">
            <a:spLocks/>
          </p:cNvSpPr>
          <p:nvPr/>
        </p:nvSpPr>
        <p:spPr>
          <a:xfrm>
            <a:off x="3474418" y="5258617"/>
            <a:ext cx="6346348" cy="83467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80601" tIns="180601" rIns="180601" bIns="180601" anchor="ctr">
            <a:noAutofit/>
          </a:bodyPr>
          <a:lstStyle>
            <a:lvl1pPr marL="1019735" marR="0" indent="-1019735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ct val="150000"/>
              <a:buFontTx/>
              <a:buAutoNum type="arabicPeriod"/>
              <a:tabLst/>
              <a:defRPr sz="5200" b="1" i="0" u="none" strike="noStrike" cap="none" spc="200" baseline="0">
                <a:ln>
                  <a:noFill/>
                </a:ln>
                <a:solidFill>
                  <a:srgbClr val="FFFFFF"/>
                </a:solidFill>
                <a:uFillTx/>
                <a:latin typeface="FZLanTingHeiS-L-GB" charset="-122"/>
                <a:ea typeface="FZLanTingHeiS-L-GB" charset="-122"/>
                <a:cs typeface="FZLanTingHeiS-L-GB" charset="-122"/>
                <a:sym typeface="Microsoft YaHei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209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Microsoft YaHei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209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Microsoft YaHei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209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Microsoft YaHei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209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Microsoft YaHei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209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Microsoft YaHei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209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Microsoft YaHei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209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Microsoft YaHei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1" i="0" u="none" strike="noStrike" cap="none" spc="209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Microsoft YaHei"/>
              </a:defRPr>
            </a:lvl9pPr>
          </a:lstStyle>
          <a:p>
            <a:pPr marL="0" indent="0" algn="ctr">
              <a:spcBef>
                <a:spcPts val="2133"/>
              </a:spcBef>
              <a:buNone/>
            </a:pPr>
            <a:r>
              <a:rPr lang="zh-CN" altLang="en-US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蚂蚁金服</a:t>
            </a:r>
            <a:r>
              <a:rPr lang="en-US" altLang="zh-CN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2017</a:t>
            </a:r>
            <a:r>
              <a:rPr lang="zh-CN" altLang="en-US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年、</a:t>
            </a:r>
            <a:r>
              <a:rPr lang="en-US" altLang="zh-CN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2018</a:t>
            </a:r>
            <a:r>
              <a:rPr lang="zh-CN" altLang="en-US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年区块链专利申请量全球第一</a:t>
            </a:r>
            <a:endParaRPr lang="en-US" altLang="zh-CN" sz="1422" b="0" dirty="0">
              <a:solidFill>
                <a:prstClr val="white"/>
              </a:solidFill>
              <a:latin typeface="Microsoft YaHei"/>
              <a:ea typeface="Microsoft YaHei"/>
            </a:endParaRPr>
          </a:p>
          <a:p>
            <a:pPr marL="0" indent="0" algn="ctr">
              <a:spcBef>
                <a:spcPts val="2133"/>
              </a:spcBef>
              <a:buNone/>
            </a:pPr>
            <a:r>
              <a:rPr lang="zh-CN" altLang="en-US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截止</a:t>
            </a:r>
            <a:r>
              <a:rPr lang="en-US" altLang="zh-CN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2019</a:t>
            </a:r>
            <a:r>
              <a:rPr lang="zh-CN" altLang="en-US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年</a:t>
            </a:r>
            <a:r>
              <a:rPr lang="en-US" altLang="zh-CN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10</a:t>
            </a:r>
            <a:r>
              <a:rPr lang="zh-CN" altLang="en-US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月</a:t>
            </a:r>
            <a:r>
              <a:rPr lang="en-US" altLang="zh-CN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25</a:t>
            </a:r>
            <a:r>
              <a:rPr lang="zh-CN" altLang="en-US" sz="1422" b="0" dirty="0">
                <a:solidFill>
                  <a:prstClr val="white"/>
                </a:solidFill>
                <a:latin typeface="Microsoft YaHei"/>
                <a:ea typeface="Microsoft YaHei"/>
              </a:rPr>
              <a:t>日区块链专利申请量全球第一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690FFDEB-4734-EE4F-8B72-90F8B6CBFE69}"/>
              </a:ext>
            </a:extLst>
          </p:cNvPr>
          <p:cNvSpPr/>
          <p:nvPr/>
        </p:nvSpPr>
        <p:spPr>
          <a:xfrm>
            <a:off x="7690499" y="6124783"/>
            <a:ext cx="3669915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altLang="zh-CN" sz="1067" spc="178" dirty="0">
                <a:solidFill>
                  <a:prstClr val="black"/>
                </a:solidFill>
                <a:latin typeface="Microsoft YaHei"/>
                <a:ea typeface="Microsoft YaHei"/>
              </a:rPr>
              <a:t>*(</a:t>
            </a:r>
            <a:r>
              <a:rPr lang="en-US" altLang="zh-CN" sz="1067" spc="178" dirty="0" err="1">
                <a:solidFill>
                  <a:prstClr val="black"/>
                </a:solidFill>
                <a:latin typeface="Microsoft YaHei"/>
                <a:ea typeface="Microsoft YaHei"/>
              </a:rPr>
              <a:t>IPRdaily</a:t>
            </a:r>
            <a:r>
              <a:rPr lang="zh-CN" altLang="en-US" sz="1067" spc="178" dirty="0">
                <a:solidFill>
                  <a:prstClr val="black"/>
                </a:solidFill>
                <a:latin typeface="Microsoft YaHei"/>
                <a:ea typeface="Microsoft YaHei"/>
              </a:rPr>
              <a:t>联合</a:t>
            </a:r>
            <a:r>
              <a:rPr lang="en-US" altLang="zh-CN" sz="1067" spc="178" dirty="0" err="1">
                <a:solidFill>
                  <a:prstClr val="black"/>
                </a:solidFill>
                <a:latin typeface="Microsoft YaHei"/>
                <a:ea typeface="Microsoft YaHei"/>
              </a:rPr>
              <a:t>incoPat</a:t>
            </a:r>
            <a:r>
              <a:rPr lang="zh-CN" altLang="en-US" sz="1067" spc="178" dirty="0">
                <a:solidFill>
                  <a:prstClr val="black"/>
                </a:solidFill>
                <a:latin typeface="Microsoft YaHei"/>
                <a:ea typeface="Microsoft YaHei"/>
              </a:rPr>
              <a:t>创新指数研究中心发布</a:t>
            </a:r>
            <a:r>
              <a:rPr lang="en-US" altLang="zh-CN" sz="1067" spc="178" dirty="0">
                <a:solidFill>
                  <a:prstClr val="black"/>
                </a:solidFill>
                <a:latin typeface="Microsoft YaHei"/>
                <a:ea typeface="Microsoft YaHei"/>
              </a:rPr>
              <a:t>)</a:t>
            </a:r>
            <a:endParaRPr lang="zh-CN" altLang="en-US" sz="1067" spc="178" dirty="0">
              <a:solidFill>
                <a:prstClr val="black"/>
              </a:solidFill>
              <a:latin typeface="Microsoft YaHei"/>
              <a:ea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377685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910CF701-905B-6E48-BCC7-220C5113D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294" y="1861514"/>
            <a:ext cx="565245" cy="53294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F5AA6A35-7186-944D-9B04-3077B1331000}"/>
              </a:ext>
            </a:extLst>
          </p:cNvPr>
          <p:cNvSpPr txBox="1"/>
          <p:nvPr/>
        </p:nvSpPr>
        <p:spPr>
          <a:xfrm>
            <a:off x="6570762" y="1088740"/>
            <a:ext cx="1597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支付宝小程序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41A9425-6DC2-4742-BA58-D0961B02D9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077" y="1987738"/>
            <a:ext cx="739463" cy="73946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57B0C90-ECB7-5D44-8C49-2E16E9228955}"/>
              </a:ext>
            </a:extLst>
          </p:cNvPr>
          <p:cNvSpPr txBox="1"/>
          <p:nvPr/>
        </p:nvSpPr>
        <p:spPr>
          <a:xfrm>
            <a:off x="4544068" y="1095030"/>
            <a:ext cx="118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货车司机</a:t>
            </a:r>
          </a:p>
        </p:txBody>
      </p:sp>
      <p:sp>
        <p:nvSpPr>
          <p:cNvPr id="5" name="右箭头 4">
            <a:extLst>
              <a:ext uri="{FF2B5EF4-FFF2-40B4-BE49-F238E27FC236}">
                <a16:creationId xmlns="" xmlns:a16="http://schemas.microsoft.com/office/drawing/2014/main" id="{40BA831B-6612-6F45-A53A-1A5C55608DD1}"/>
              </a:ext>
            </a:extLst>
          </p:cNvPr>
          <p:cNvSpPr/>
          <p:nvPr/>
        </p:nvSpPr>
        <p:spPr>
          <a:xfrm>
            <a:off x="5685342" y="1987738"/>
            <a:ext cx="540060" cy="263015"/>
          </a:xfrm>
          <a:prstGeom prst="rightArrow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73">
            <a:extLst>
              <a:ext uri="{FF2B5EF4-FFF2-40B4-BE49-F238E27FC236}">
                <a16:creationId xmlns="" xmlns:a16="http://schemas.microsoft.com/office/drawing/2014/main" id="{7E29DAED-B156-8E46-9C33-C0D80FF917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263" y="4581658"/>
            <a:ext cx="489379" cy="489379"/>
          </a:xfrm>
          <a:prstGeom prst="rect">
            <a:avLst/>
          </a:prstGeom>
        </p:spPr>
      </p:pic>
      <p:pic>
        <p:nvPicPr>
          <p:cNvPr id="14" name="图片 74">
            <a:extLst>
              <a:ext uri="{FF2B5EF4-FFF2-40B4-BE49-F238E27FC236}">
                <a16:creationId xmlns="" xmlns:a16="http://schemas.microsoft.com/office/drawing/2014/main" id="{EAC195F9-5237-1E45-84BE-454343CD6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884" y="4581658"/>
            <a:ext cx="489379" cy="489379"/>
          </a:xfrm>
          <a:prstGeom prst="rect">
            <a:avLst/>
          </a:prstGeom>
        </p:spPr>
      </p:pic>
      <p:pic>
        <p:nvPicPr>
          <p:cNvPr id="15" name="图片 75">
            <a:extLst>
              <a:ext uri="{FF2B5EF4-FFF2-40B4-BE49-F238E27FC236}">
                <a16:creationId xmlns="" xmlns:a16="http://schemas.microsoft.com/office/drawing/2014/main" id="{CAE78BD7-E6B4-0A40-AD32-49C379CD09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021" y="4581658"/>
            <a:ext cx="489379" cy="489379"/>
          </a:xfrm>
          <a:prstGeom prst="rect">
            <a:avLst/>
          </a:prstGeom>
        </p:spPr>
      </p:pic>
      <p:pic>
        <p:nvPicPr>
          <p:cNvPr id="16" name="图片 76">
            <a:extLst>
              <a:ext uri="{FF2B5EF4-FFF2-40B4-BE49-F238E27FC236}">
                <a16:creationId xmlns="" xmlns:a16="http://schemas.microsoft.com/office/drawing/2014/main" id="{AB77ACC1-95ED-2747-8333-8EAB8107B9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642" y="4581658"/>
            <a:ext cx="489379" cy="489379"/>
          </a:xfrm>
          <a:prstGeom prst="rect">
            <a:avLst/>
          </a:prstGeom>
        </p:spPr>
      </p:pic>
      <p:pic>
        <p:nvPicPr>
          <p:cNvPr id="17" name="图片 77">
            <a:extLst>
              <a:ext uri="{FF2B5EF4-FFF2-40B4-BE49-F238E27FC236}">
                <a16:creationId xmlns="" xmlns:a16="http://schemas.microsoft.com/office/drawing/2014/main" id="{1BD3C876-E2CF-5F41-8EB7-6A123CC0F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779" y="4581658"/>
            <a:ext cx="489379" cy="489379"/>
          </a:xfrm>
          <a:prstGeom prst="rect">
            <a:avLst/>
          </a:prstGeom>
        </p:spPr>
      </p:pic>
      <p:pic>
        <p:nvPicPr>
          <p:cNvPr id="18" name="图片 78">
            <a:extLst>
              <a:ext uri="{FF2B5EF4-FFF2-40B4-BE49-F238E27FC236}">
                <a16:creationId xmlns="" xmlns:a16="http://schemas.microsoft.com/office/drawing/2014/main" id="{A043C890-9271-2F4A-BB2E-64D773A670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400" y="4581658"/>
            <a:ext cx="489379" cy="489379"/>
          </a:xfrm>
          <a:prstGeom prst="rect">
            <a:avLst/>
          </a:prstGeom>
        </p:spPr>
      </p:pic>
      <p:pic>
        <p:nvPicPr>
          <p:cNvPr id="19" name="图片 73">
            <a:extLst>
              <a:ext uri="{FF2B5EF4-FFF2-40B4-BE49-F238E27FC236}">
                <a16:creationId xmlns="" xmlns:a16="http://schemas.microsoft.com/office/drawing/2014/main" id="{BA62706D-269D-9544-8E4F-8AAC3C3630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667" y="4581658"/>
            <a:ext cx="489379" cy="489379"/>
          </a:xfrm>
          <a:prstGeom prst="rect">
            <a:avLst/>
          </a:prstGeom>
        </p:spPr>
      </p:pic>
      <p:pic>
        <p:nvPicPr>
          <p:cNvPr id="20" name="图片 74">
            <a:extLst>
              <a:ext uri="{FF2B5EF4-FFF2-40B4-BE49-F238E27FC236}">
                <a16:creationId xmlns="" xmlns:a16="http://schemas.microsoft.com/office/drawing/2014/main" id="{8689D090-BCA9-C240-AA36-6B79DDFE4C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288" y="4581658"/>
            <a:ext cx="489379" cy="489379"/>
          </a:xfrm>
          <a:prstGeom prst="rect">
            <a:avLst/>
          </a:prstGeom>
        </p:spPr>
      </p:pic>
      <p:pic>
        <p:nvPicPr>
          <p:cNvPr id="21" name="图片 75">
            <a:extLst>
              <a:ext uri="{FF2B5EF4-FFF2-40B4-BE49-F238E27FC236}">
                <a16:creationId xmlns="" xmlns:a16="http://schemas.microsoft.com/office/drawing/2014/main" id="{48EE5882-087B-CA41-8EF3-9D98E7CF8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425" y="4581658"/>
            <a:ext cx="489379" cy="489379"/>
          </a:xfrm>
          <a:prstGeom prst="rect">
            <a:avLst/>
          </a:prstGeom>
        </p:spPr>
      </p:pic>
      <p:pic>
        <p:nvPicPr>
          <p:cNvPr id="22" name="图片 76">
            <a:extLst>
              <a:ext uri="{FF2B5EF4-FFF2-40B4-BE49-F238E27FC236}">
                <a16:creationId xmlns="" xmlns:a16="http://schemas.microsoft.com/office/drawing/2014/main" id="{CB572F73-5ED7-564F-A56B-B5D914FAF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046" y="4581658"/>
            <a:ext cx="489379" cy="489379"/>
          </a:xfrm>
          <a:prstGeom prst="rect">
            <a:avLst/>
          </a:prstGeom>
        </p:spPr>
      </p:pic>
      <p:pic>
        <p:nvPicPr>
          <p:cNvPr id="23" name="图片 77">
            <a:extLst>
              <a:ext uri="{FF2B5EF4-FFF2-40B4-BE49-F238E27FC236}">
                <a16:creationId xmlns="" xmlns:a16="http://schemas.microsoft.com/office/drawing/2014/main" id="{E8A3897F-479C-E644-BD86-6AECCF9D4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183" y="4581658"/>
            <a:ext cx="489379" cy="489379"/>
          </a:xfrm>
          <a:prstGeom prst="rect">
            <a:avLst/>
          </a:prstGeom>
        </p:spPr>
      </p:pic>
      <p:pic>
        <p:nvPicPr>
          <p:cNvPr id="24" name="图片 78">
            <a:extLst>
              <a:ext uri="{FF2B5EF4-FFF2-40B4-BE49-F238E27FC236}">
                <a16:creationId xmlns="" xmlns:a16="http://schemas.microsoft.com/office/drawing/2014/main" id="{A137D5F7-8E11-1941-BF9B-B64685B40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804" y="4581658"/>
            <a:ext cx="489379" cy="489379"/>
          </a:xfrm>
          <a:prstGeom prst="rect">
            <a:avLst/>
          </a:prstGeom>
        </p:spPr>
      </p:pic>
      <p:pic>
        <p:nvPicPr>
          <p:cNvPr id="25" name="图片 72">
            <a:extLst>
              <a:ext uri="{FF2B5EF4-FFF2-40B4-BE49-F238E27FC236}">
                <a16:creationId xmlns="" xmlns:a16="http://schemas.microsoft.com/office/drawing/2014/main" id="{ACA0519F-6A21-BB4F-87B7-DD667DD721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6249" y="4598395"/>
            <a:ext cx="492608" cy="484583"/>
          </a:xfrm>
          <a:prstGeom prst="rect">
            <a:avLst/>
          </a:prstGeom>
        </p:spPr>
      </p:pic>
      <p:pic>
        <p:nvPicPr>
          <p:cNvPr id="26" name="图片 73">
            <a:extLst>
              <a:ext uri="{FF2B5EF4-FFF2-40B4-BE49-F238E27FC236}">
                <a16:creationId xmlns="" xmlns:a16="http://schemas.microsoft.com/office/drawing/2014/main" id="{D8B5F943-00E0-3F47-800D-1BAC0C30DB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794" y="4581658"/>
            <a:ext cx="489379" cy="489379"/>
          </a:xfrm>
          <a:prstGeom prst="rect">
            <a:avLst/>
          </a:prstGeom>
        </p:spPr>
      </p:pic>
      <p:pic>
        <p:nvPicPr>
          <p:cNvPr id="27" name="图片 74">
            <a:extLst>
              <a:ext uri="{FF2B5EF4-FFF2-40B4-BE49-F238E27FC236}">
                <a16:creationId xmlns="" xmlns:a16="http://schemas.microsoft.com/office/drawing/2014/main" id="{8B3DEC7B-8C1C-2A4B-9FE2-49E14F219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415" y="4581658"/>
            <a:ext cx="489379" cy="489379"/>
          </a:xfrm>
          <a:prstGeom prst="rect">
            <a:avLst/>
          </a:prstGeom>
        </p:spPr>
      </p:pic>
      <p:pic>
        <p:nvPicPr>
          <p:cNvPr id="28" name="图片 75">
            <a:extLst>
              <a:ext uri="{FF2B5EF4-FFF2-40B4-BE49-F238E27FC236}">
                <a16:creationId xmlns="" xmlns:a16="http://schemas.microsoft.com/office/drawing/2014/main" id="{D220E694-1619-7E43-B679-B8E837B427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552" y="4581658"/>
            <a:ext cx="489379" cy="489379"/>
          </a:xfrm>
          <a:prstGeom prst="rect">
            <a:avLst/>
          </a:prstGeom>
        </p:spPr>
      </p:pic>
      <p:pic>
        <p:nvPicPr>
          <p:cNvPr id="29" name="图片 76">
            <a:extLst>
              <a:ext uri="{FF2B5EF4-FFF2-40B4-BE49-F238E27FC236}">
                <a16:creationId xmlns="" xmlns:a16="http://schemas.microsoft.com/office/drawing/2014/main" id="{39FC6A05-BFCE-5441-82D0-5972361EBC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173" y="4581658"/>
            <a:ext cx="489379" cy="489379"/>
          </a:xfrm>
          <a:prstGeom prst="rect">
            <a:avLst/>
          </a:prstGeom>
        </p:spPr>
      </p:pic>
      <p:pic>
        <p:nvPicPr>
          <p:cNvPr id="30" name="图片 77">
            <a:extLst>
              <a:ext uri="{FF2B5EF4-FFF2-40B4-BE49-F238E27FC236}">
                <a16:creationId xmlns="" xmlns:a16="http://schemas.microsoft.com/office/drawing/2014/main" id="{CEB353FC-3A62-F24A-8C8B-44FC055225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310" y="4581658"/>
            <a:ext cx="489379" cy="489379"/>
          </a:xfrm>
          <a:prstGeom prst="rect">
            <a:avLst/>
          </a:prstGeom>
        </p:spPr>
      </p:pic>
      <p:pic>
        <p:nvPicPr>
          <p:cNvPr id="31" name="图片 78">
            <a:extLst>
              <a:ext uri="{FF2B5EF4-FFF2-40B4-BE49-F238E27FC236}">
                <a16:creationId xmlns="" xmlns:a16="http://schemas.microsoft.com/office/drawing/2014/main" id="{8443E5EE-AC0D-6B4C-941B-6CF66E7370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931" y="4581658"/>
            <a:ext cx="489379" cy="48937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CFD19B32-E1BA-E94C-8FA5-6DB107DF67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8576" y="1967651"/>
            <a:ext cx="1481089" cy="724096"/>
          </a:xfrm>
          <a:prstGeom prst="rect">
            <a:avLst/>
          </a:prstGeom>
          <a:ln>
            <a:noFill/>
          </a:ln>
        </p:spPr>
      </p:pic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8FF10FB6-081D-5E41-994C-8D5B936F3F3F}"/>
              </a:ext>
            </a:extLst>
          </p:cNvPr>
          <p:cNvSpPr txBox="1"/>
          <p:nvPr/>
        </p:nvSpPr>
        <p:spPr>
          <a:xfrm>
            <a:off x="9871582" y="1088740"/>
            <a:ext cx="1597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网络货运平台</a:t>
            </a:r>
          </a:p>
        </p:txBody>
      </p:sp>
      <p:sp>
        <p:nvSpPr>
          <p:cNvPr id="34" name="右箭头 33">
            <a:extLst>
              <a:ext uri="{FF2B5EF4-FFF2-40B4-BE49-F238E27FC236}">
                <a16:creationId xmlns="" xmlns:a16="http://schemas.microsoft.com/office/drawing/2014/main" id="{5D5271D3-0CA7-3B4A-859F-E743034942F4}"/>
              </a:ext>
            </a:extLst>
          </p:cNvPr>
          <p:cNvSpPr/>
          <p:nvPr/>
        </p:nvSpPr>
        <p:spPr>
          <a:xfrm>
            <a:off x="8841377" y="1698512"/>
            <a:ext cx="540060" cy="263015"/>
          </a:xfrm>
          <a:prstGeom prst="rightArrow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AFE97D45-5818-7146-AA65-09C58E66FBDF}"/>
              </a:ext>
            </a:extLst>
          </p:cNvPr>
          <p:cNvSpPr txBox="1"/>
          <p:nvPr/>
        </p:nvSpPr>
        <p:spPr>
          <a:xfrm>
            <a:off x="8661880" y="1364884"/>
            <a:ext cx="987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33CCCC"/>
                </a:solidFill>
              </a:rPr>
              <a:t>1</a:t>
            </a:r>
            <a:r>
              <a:rPr kumimoji="1" lang="zh-CN" altLang="en-US" dirty="0">
                <a:solidFill>
                  <a:srgbClr val="33CCCC"/>
                </a:solidFill>
              </a:rPr>
              <a:t> 注册</a:t>
            </a:r>
          </a:p>
        </p:txBody>
      </p:sp>
      <p:sp>
        <p:nvSpPr>
          <p:cNvPr id="35" name="左箭头 34">
            <a:extLst>
              <a:ext uri="{FF2B5EF4-FFF2-40B4-BE49-F238E27FC236}">
                <a16:creationId xmlns="" xmlns:a16="http://schemas.microsoft.com/office/drawing/2014/main" id="{7D1EDF8D-BCAA-8541-A679-43E25C752590}"/>
              </a:ext>
            </a:extLst>
          </p:cNvPr>
          <p:cNvSpPr/>
          <p:nvPr/>
        </p:nvSpPr>
        <p:spPr>
          <a:xfrm>
            <a:off x="8843501" y="2508325"/>
            <a:ext cx="540060" cy="307093"/>
          </a:xfrm>
          <a:prstGeom prst="leftArrow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33D4EA1C-5739-5F4A-81DE-20A5CBCBB6D2}"/>
              </a:ext>
            </a:extLst>
          </p:cNvPr>
          <p:cNvSpPr txBox="1"/>
          <p:nvPr/>
        </p:nvSpPr>
        <p:spPr>
          <a:xfrm>
            <a:off x="8724640" y="2793094"/>
            <a:ext cx="1313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33CCCC"/>
                </a:solidFill>
              </a:rPr>
              <a:t>2</a:t>
            </a:r>
            <a:r>
              <a:rPr kumimoji="1" lang="zh-CN" altLang="en-US" dirty="0">
                <a:solidFill>
                  <a:srgbClr val="33CCCC"/>
                </a:solidFill>
              </a:rPr>
              <a:t> 接收订单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33E00116-4B96-6A40-AFCA-E953A6FFA9D6}"/>
              </a:ext>
            </a:extLst>
          </p:cNvPr>
          <p:cNvSpPr txBox="1"/>
          <p:nvPr/>
        </p:nvSpPr>
        <p:spPr>
          <a:xfrm>
            <a:off x="5753694" y="3373125"/>
            <a:ext cx="1364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33CCCC"/>
                </a:solidFill>
              </a:rPr>
              <a:t>3</a:t>
            </a:r>
            <a:r>
              <a:rPr kumimoji="1" lang="zh-CN" altLang="en-US" dirty="0">
                <a:solidFill>
                  <a:srgbClr val="33CCCC"/>
                </a:solidFill>
              </a:rPr>
              <a:t> 发车</a:t>
            </a:r>
            <a:r>
              <a:rPr kumimoji="1" lang="en-US" altLang="zh-CN" dirty="0">
                <a:solidFill>
                  <a:srgbClr val="33CCCC"/>
                </a:solidFill>
              </a:rPr>
              <a:t>GPS</a:t>
            </a:r>
            <a:endParaRPr kumimoji="1" lang="zh-CN" altLang="en-US" dirty="0">
              <a:solidFill>
                <a:srgbClr val="33CCCC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EE687468-531C-F14A-BDCC-0C57D18E2D82}"/>
              </a:ext>
            </a:extLst>
          </p:cNvPr>
          <p:cNvSpPr txBox="1"/>
          <p:nvPr/>
        </p:nvSpPr>
        <p:spPr>
          <a:xfrm>
            <a:off x="7775085" y="3373952"/>
            <a:ext cx="1453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33CCCC"/>
                </a:solidFill>
              </a:rPr>
              <a:t>4</a:t>
            </a:r>
            <a:r>
              <a:rPr kumimoji="1" lang="zh-CN" altLang="en-US" dirty="0">
                <a:solidFill>
                  <a:srgbClr val="33CCCC"/>
                </a:solidFill>
              </a:rPr>
              <a:t> 到达</a:t>
            </a:r>
            <a:r>
              <a:rPr kumimoji="1" lang="en-US" altLang="zh-CN" dirty="0">
                <a:solidFill>
                  <a:srgbClr val="33CCCC"/>
                </a:solidFill>
              </a:rPr>
              <a:t>GPS</a:t>
            </a:r>
            <a:endParaRPr kumimoji="1" lang="zh-CN" altLang="en-US" dirty="0">
              <a:solidFill>
                <a:srgbClr val="33CCCC"/>
              </a:solidFill>
            </a:endParaRPr>
          </a:p>
        </p:txBody>
      </p:sp>
      <p:sp>
        <p:nvSpPr>
          <p:cNvPr id="39" name="下箭头 38">
            <a:extLst>
              <a:ext uri="{FF2B5EF4-FFF2-40B4-BE49-F238E27FC236}">
                <a16:creationId xmlns="" xmlns:a16="http://schemas.microsoft.com/office/drawing/2014/main" id="{D557A123-CBE6-A944-BB2A-7445231E66CC}"/>
              </a:ext>
            </a:extLst>
          </p:cNvPr>
          <p:cNvSpPr/>
          <p:nvPr/>
        </p:nvSpPr>
        <p:spPr>
          <a:xfrm>
            <a:off x="10425882" y="3106123"/>
            <a:ext cx="342006" cy="1401896"/>
          </a:xfrm>
          <a:prstGeom prst="downArrow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2731E93B-DF53-BF48-B702-C383E474A9BD}"/>
              </a:ext>
            </a:extLst>
          </p:cNvPr>
          <p:cNvSpPr txBox="1"/>
          <p:nvPr/>
        </p:nvSpPr>
        <p:spPr>
          <a:xfrm>
            <a:off x="10740004" y="3845432"/>
            <a:ext cx="132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运单数据</a:t>
            </a:r>
          </a:p>
        </p:txBody>
      </p:sp>
      <p:sp>
        <p:nvSpPr>
          <p:cNvPr id="41" name="下箭头 40">
            <a:extLst>
              <a:ext uri="{FF2B5EF4-FFF2-40B4-BE49-F238E27FC236}">
                <a16:creationId xmlns="" xmlns:a16="http://schemas.microsoft.com/office/drawing/2014/main" id="{DB27CBEB-50FF-C942-8D02-399E44B9635A}"/>
              </a:ext>
            </a:extLst>
          </p:cNvPr>
          <p:cNvSpPr/>
          <p:nvPr/>
        </p:nvSpPr>
        <p:spPr>
          <a:xfrm>
            <a:off x="6178931" y="3736324"/>
            <a:ext cx="320138" cy="777920"/>
          </a:xfrm>
          <a:prstGeom prst="downArrow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下箭头 41">
            <a:extLst>
              <a:ext uri="{FF2B5EF4-FFF2-40B4-BE49-F238E27FC236}">
                <a16:creationId xmlns="" xmlns:a16="http://schemas.microsoft.com/office/drawing/2014/main" id="{638A50FE-43AC-F940-9CE1-814315B77F9E}"/>
              </a:ext>
            </a:extLst>
          </p:cNvPr>
          <p:cNvSpPr/>
          <p:nvPr/>
        </p:nvSpPr>
        <p:spPr>
          <a:xfrm>
            <a:off x="8251661" y="3728708"/>
            <a:ext cx="320138" cy="777920"/>
          </a:xfrm>
          <a:prstGeom prst="downArrow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下箭头 42">
            <a:extLst>
              <a:ext uri="{FF2B5EF4-FFF2-40B4-BE49-F238E27FC236}">
                <a16:creationId xmlns="" xmlns:a16="http://schemas.microsoft.com/office/drawing/2014/main" id="{F6EEE407-A228-484D-A614-10AA380B4C92}"/>
              </a:ext>
            </a:extLst>
          </p:cNvPr>
          <p:cNvSpPr/>
          <p:nvPr/>
        </p:nvSpPr>
        <p:spPr>
          <a:xfrm>
            <a:off x="5080887" y="3086870"/>
            <a:ext cx="342006" cy="1401896"/>
          </a:xfrm>
          <a:prstGeom prst="downArrow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955A1099-827A-004C-BA39-702C6900DD94}"/>
              </a:ext>
            </a:extLst>
          </p:cNvPr>
          <p:cNvSpPr txBox="1"/>
          <p:nvPr/>
        </p:nvSpPr>
        <p:spPr>
          <a:xfrm>
            <a:off x="1429226" y="3809231"/>
            <a:ext cx="1558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车辆轨迹数据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554A116A-8A7C-4045-ABEE-CF692E4B1116}"/>
              </a:ext>
            </a:extLst>
          </p:cNvPr>
          <p:cNvSpPr txBox="1"/>
          <p:nvPr/>
        </p:nvSpPr>
        <p:spPr>
          <a:xfrm>
            <a:off x="6527428" y="3904854"/>
            <a:ext cx="1884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小程序定位数据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638BCB84-7CC9-D144-9F5A-0D1BA4E95D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1874" y="2004192"/>
            <a:ext cx="1481089" cy="724096"/>
          </a:xfrm>
          <a:prstGeom prst="rect">
            <a:avLst/>
          </a:prstGeom>
          <a:ln>
            <a:noFill/>
          </a:ln>
        </p:spPr>
      </p:pic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7E05835A-7813-F947-AC64-CC5B9F80578F}"/>
              </a:ext>
            </a:extLst>
          </p:cNvPr>
          <p:cNvSpPr txBox="1"/>
          <p:nvPr/>
        </p:nvSpPr>
        <p:spPr>
          <a:xfrm>
            <a:off x="2452951" y="1088740"/>
            <a:ext cx="1597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轨迹核验方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101B689C-5BE0-424F-A47E-CC202C7B2540}"/>
              </a:ext>
            </a:extLst>
          </p:cNvPr>
          <p:cNvSpPr/>
          <p:nvPr/>
        </p:nvSpPr>
        <p:spPr>
          <a:xfrm>
            <a:off x="2118136" y="5116177"/>
            <a:ext cx="1884796" cy="41072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轨迹存证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706C06D9-09E1-954E-B730-8CC60CAD0017}"/>
              </a:ext>
            </a:extLst>
          </p:cNvPr>
          <p:cNvSpPr/>
          <p:nvPr/>
        </p:nvSpPr>
        <p:spPr>
          <a:xfrm>
            <a:off x="6535605" y="5129623"/>
            <a:ext cx="1892621" cy="41072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GPS</a:t>
            </a:r>
            <a:r>
              <a:rPr kumimoji="1"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存证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F1282DD3-8FF9-8442-986B-50758A9B05D5}"/>
              </a:ext>
            </a:extLst>
          </p:cNvPr>
          <p:cNvSpPr/>
          <p:nvPr/>
        </p:nvSpPr>
        <p:spPr>
          <a:xfrm>
            <a:off x="9096542" y="5105563"/>
            <a:ext cx="1884796" cy="41072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运单存证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58C3DFF9-F2FA-1E4C-B418-D61C78E78246}"/>
              </a:ext>
            </a:extLst>
          </p:cNvPr>
          <p:cNvSpPr/>
          <p:nvPr/>
        </p:nvSpPr>
        <p:spPr>
          <a:xfrm>
            <a:off x="2118136" y="5697014"/>
            <a:ext cx="8863201" cy="41072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人车轨迹核验中心</a:t>
            </a:r>
          </a:p>
        </p:txBody>
      </p:sp>
      <p:sp>
        <p:nvSpPr>
          <p:cNvPr id="54" name="下箭头 53">
            <a:extLst>
              <a:ext uri="{FF2B5EF4-FFF2-40B4-BE49-F238E27FC236}">
                <a16:creationId xmlns="" xmlns:a16="http://schemas.microsoft.com/office/drawing/2014/main" id="{D04B7C6C-EAAD-314B-8923-FCE3454556DE}"/>
              </a:ext>
            </a:extLst>
          </p:cNvPr>
          <p:cNvSpPr/>
          <p:nvPr/>
        </p:nvSpPr>
        <p:spPr>
          <a:xfrm>
            <a:off x="2958956" y="3086870"/>
            <a:ext cx="342006" cy="1401896"/>
          </a:xfrm>
          <a:prstGeom prst="downArrow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7EB2695F-BE29-4D4A-9CA1-6D0AD68327CD}"/>
              </a:ext>
            </a:extLst>
          </p:cNvPr>
          <p:cNvSpPr/>
          <p:nvPr/>
        </p:nvSpPr>
        <p:spPr>
          <a:xfrm>
            <a:off x="4286310" y="5138451"/>
            <a:ext cx="1892621" cy="41072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承运人身份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E52426DD-4F91-9140-B1FE-E7F4DF61C75A}"/>
              </a:ext>
            </a:extLst>
          </p:cNvPr>
          <p:cNvSpPr txBox="1"/>
          <p:nvPr/>
        </p:nvSpPr>
        <p:spPr>
          <a:xfrm>
            <a:off x="3352796" y="3809231"/>
            <a:ext cx="1811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手机号运动数据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BE33EF2E-20FB-544D-A391-0A54D83F00EA}"/>
              </a:ext>
            </a:extLst>
          </p:cNvPr>
          <p:cNvSpPr txBox="1"/>
          <p:nvPr/>
        </p:nvSpPr>
        <p:spPr>
          <a:xfrm>
            <a:off x="7230705" y="1823802"/>
            <a:ext cx="10887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200" dirty="0"/>
              <a:t>接单</a:t>
            </a:r>
            <a:endParaRPr kumimoji="1" lang="en-US" altLang="zh-CN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200" dirty="0"/>
              <a:t>运输</a:t>
            </a:r>
            <a:endParaRPr kumimoji="1" lang="en-US" altLang="zh-CN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200" dirty="0"/>
              <a:t>卸货</a:t>
            </a:r>
            <a:endParaRPr kumimoji="1" lang="en-US" altLang="zh-CN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200" dirty="0"/>
              <a:t>提现到卡</a:t>
            </a:r>
            <a:endParaRPr kumimoji="1" lang="en-US" altLang="zh-CN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1200" dirty="0"/>
              <a:t>订单查询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EC6B6778-9F4E-C34D-B750-BAE322EAF259}"/>
              </a:ext>
            </a:extLst>
          </p:cNvPr>
          <p:cNvSpPr/>
          <p:nvPr/>
        </p:nvSpPr>
        <p:spPr>
          <a:xfrm>
            <a:off x="2118136" y="6217711"/>
            <a:ext cx="8863201" cy="41072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运单核验匹配中心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D3A8918-3D27-154D-9EB2-651309BD199E}"/>
              </a:ext>
            </a:extLst>
          </p:cNvPr>
          <p:cNvSpPr/>
          <p:nvPr/>
        </p:nvSpPr>
        <p:spPr>
          <a:xfrm>
            <a:off x="371150" y="224644"/>
            <a:ext cx="81676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+mj-ea"/>
                <a:cs typeface="+mn-ea"/>
              </a:rPr>
              <a:t>支持</a:t>
            </a:r>
            <a:r>
              <a:rPr lang="en" altLang="zh-CN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+mj-ea"/>
                <a:cs typeface="+mn-ea"/>
              </a:rPr>
              <a:t>LBS</a:t>
            </a:r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+mj-ea"/>
                <a:cs typeface="+mn-ea"/>
              </a:rPr>
              <a:t>定位信息的支付宝小程序 赋能 人车匹配</a:t>
            </a:r>
          </a:p>
        </p:txBody>
      </p:sp>
    </p:spTree>
    <p:extLst>
      <p:ext uri="{BB962C8B-B14F-4D97-AF65-F5344CB8AC3E}">
        <p14:creationId xmlns:p14="http://schemas.microsoft.com/office/powerpoint/2010/main" val="319558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曲线连接符 70"/>
          <p:cNvCxnSpPr/>
          <p:nvPr/>
        </p:nvCxnSpPr>
        <p:spPr>
          <a:xfrm flipH="1" flipV="1">
            <a:off x="7160165" y="2541629"/>
            <a:ext cx="2399723" cy="83190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3338810" y="3269005"/>
            <a:ext cx="6839984" cy="1000196"/>
            <a:chOff x="583269" y="2082362"/>
            <a:chExt cx="5771904" cy="84401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821" y="2139131"/>
              <a:ext cx="473519" cy="47351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1198" y="2082362"/>
              <a:ext cx="587059" cy="587059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583269" y="2686893"/>
              <a:ext cx="561637" cy="239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44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托运人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3011006" y="2686893"/>
              <a:ext cx="967444" cy="239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44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网络货运平台</a:t>
              </a:r>
              <a:endParaRPr lang="en-US" altLang="zh-CN" sz="1244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850889" y="2686893"/>
              <a:ext cx="426368" cy="239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44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司机</a:t>
              </a:r>
            </a:p>
          </p:txBody>
        </p:sp>
        <p:cxnSp>
          <p:nvCxnSpPr>
            <p:cNvPr id="11" name="直接箭头连接符 10"/>
            <p:cNvCxnSpPr/>
            <p:nvPr/>
          </p:nvCxnSpPr>
          <p:spPr>
            <a:xfrm>
              <a:off x="1474368" y="2484394"/>
              <a:ext cx="1349557" cy="0"/>
            </a:xfrm>
            <a:prstGeom prst="straightConnector1">
              <a:avLst/>
            </a:prstGeom>
            <a:ln w="19050">
              <a:solidFill>
                <a:schemeClr val="accent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>
              <a:off x="4147665" y="2484394"/>
              <a:ext cx="1349557" cy="0"/>
            </a:xfrm>
            <a:prstGeom prst="straightConnector1">
              <a:avLst/>
            </a:prstGeom>
            <a:ln w="19050">
              <a:solidFill>
                <a:schemeClr val="accent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0576" y="2098592"/>
              <a:ext cx="554597" cy="554597"/>
            </a:xfrm>
            <a:prstGeom prst="rect">
              <a:avLst/>
            </a:prstGeom>
          </p:spPr>
        </p:pic>
      </p:grpSp>
      <p:sp>
        <p:nvSpPr>
          <p:cNvPr id="18" name="标题 17"/>
          <p:cNvSpPr>
            <a:spLocks noGrp="1"/>
          </p:cNvSpPr>
          <p:nvPr>
            <p:ph type="title" idx="4294967295"/>
          </p:nvPr>
        </p:nvSpPr>
        <p:spPr>
          <a:xfrm>
            <a:off x="0" y="85725"/>
            <a:ext cx="11401425" cy="6159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zh-CN" altLang="en-US" sz="2800" b="1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YaHei"/>
              </a:rPr>
              <a:t>基于区块链的</a:t>
            </a:r>
            <a:r>
              <a:rPr lang="zh-CN" altLang="en-US" sz="2800" b="1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YaHei"/>
              </a:rPr>
              <a:t>网络</a:t>
            </a:r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YaHei"/>
              </a:rPr>
              <a:t>货运</a:t>
            </a:r>
            <a:r>
              <a:rPr lang="zh-CN" altLang="en-US" sz="2800" b="1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  <a:sym typeface="Microsoft YaHei"/>
              </a:rPr>
              <a:t>平台融资解决方案</a:t>
            </a:r>
            <a:endParaRPr lang="zh-CN" altLang="en-US" sz="2800" b="1" dirty="0">
              <a:solidFill>
                <a:srgbClr val="002060"/>
              </a:solidFill>
              <a:uFill>
                <a:solidFill>
                  <a:srgbClr val="000000"/>
                </a:solidFill>
              </a:uFill>
              <a:latin typeface="Microsoft YaHei"/>
              <a:ea typeface="Microsoft YaHei"/>
              <a:cs typeface="+mn-ea"/>
              <a:sym typeface="Microsoft YaHei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4506381" y="3386982"/>
            <a:ext cx="1136850" cy="317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、发起运输需求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5661254" y="2803500"/>
            <a:ext cx="1136850" cy="317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、同步运单信息</a:t>
            </a:r>
          </a:p>
        </p:txBody>
      </p:sp>
      <p:pic>
        <p:nvPicPr>
          <p:cNvPr id="45" name="图片 93" descr="图片 9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13192" y="2283893"/>
            <a:ext cx="1104919" cy="260931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7" name="直接箭头连接符 16"/>
          <p:cNvCxnSpPr/>
          <p:nvPr/>
        </p:nvCxnSpPr>
        <p:spPr>
          <a:xfrm flipV="1">
            <a:off x="6781511" y="2639135"/>
            <a:ext cx="0" cy="697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7885831" y="3385235"/>
            <a:ext cx="886781" cy="317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、开始运输</a:t>
            </a:r>
          </a:p>
        </p:txBody>
      </p:sp>
      <p:cxnSp>
        <p:nvCxnSpPr>
          <p:cNvPr id="50" name="曲线连接符 49"/>
          <p:cNvCxnSpPr/>
          <p:nvPr/>
        </p:nvCxnSpPr>
        <p:spPr>
          <a:xfrm rot="15480000" flipH="1">
            <a:off x="6787887" y="2009986"/>
            <a:ext cx="130465" cy="552460"/>
          </a:xfrm>
          <a:prstGeom prst="curvedConnector4">
            <a:avLst>
              <a:gd name="adj1" fmla="val -275354"/>
              <a:gd name="adj2" fmla="val 10967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5681558" y="1563447"/>
            <a:ext cx="2387192" cy="317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、完成运单、车辆轨迹、人车轨迹核验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7480271" y="2933035"/>
            <a:ext cx="1636987" cy="317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、司机发起运输完成确认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DA059B86-9C2E-5F46-9184-56E5FAD01273}"/>
              </a:ext>
            </a:extLst>
          </p:cNvPr>
          <p:cNvSpPr txBox="1"/>
          <p:nvPr/>
        </p:nvSpPr>
        <p:spPr>
          <a:xfrm>
            <a:off x="8656173" y="2340242"/>
            <a:ext cx="1011815" cy="317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97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、向司机放款</a:t>
            </a:r>
          </a:p>
        </p:txBody>
      </p:sp>
      <p:cxnSp>
        <p:nvCxnSpPr>
          <p:cNvPr id="67" name="曲线连接符 66"/>
          <p:cNvCxnSpPr/>
          <p:nvPr/>
        </p:nvCxnSpPr>
        <p:spPr>
          <a:xfrm>
            <a:off x="7318110" y="2378497"/>
            <a:ext cx="2532072" cy="95988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圆角矩形 72"/>
          <p:cNvSpPr/>
          <p:nvPr/>
        </p:nvSpPr>
        <p:spPr>
          <a:xfrm>
            <a:off x="1222856" y="4580997"/>
            <a:ext cx="2234521" cy="1237492"/>
          </a:xfrm>
          <a:prstGeom prst="roundRect">
            <a:avLst/>
          </a:prstGeom>
          <a:solidFill>
            <a:srgbClr val="00A2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2661" tIns="54180" rIns="42661" bIns="541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23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条件一</a:t>
            </a:r>
            <a:endParaRPr lang="en-US" altLang="zh-CN" sz="1423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2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历史累计真实性运单数据</a:t>
            </a:r>
            <a:endParaRPr lang="en-US" altLang="zh-CN" sz="1423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2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23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数据建模</a:t>
            </a:r>
          </a:p>
        </p:txBody>
      </p:sp>
      <p:sp>
        <p:nvSpPr>
          <p:cNvPr id="74" name="圆角矩形 73"/>
          <p:cNvSpPr/>
          <p:nvPr/>
        </p:nvSpPr>
        <p:spPr>
          <a:xfrm>
            <a:off x="4684834" y="4576561"/>
            <a:ext cx="2234521" cy="1232571"/>
          </a:xfrm>
          <a:prstGeom prst="roundRect">
            <a:avLst/>
          </a:prstGeom>
          <a:solidFill>
            <a:srgbClr val="00A2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2661" tIns="54180" rIns="42661" bIns="541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23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条件二</a:t>
            </a:r>
            <a:endParaRPr lang="en-US" altLang="zh-CN" sz="1423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2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实时运单真实性校验</a:t>
            </a:r>
            <a:endParaRPr lang="en-US" altLang="zh-CN" sz="1423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2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23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过程风控</a:t>
            </a:r>
          </a:p>
        </p:txBody>
      </p:sp>
      <p:sp>
        <p:nvSpPr>
          <p:cNvPr id="75" name="圆角矩形 74"/>
          <p:cNvSpPr/>
          <p:nvPr/>
        </p:nvSpPr>
        <p:spPr>
          <a:xfrm>
            <a:off x="8103216" y="4585711"/>
            <a:ext cx="3922489" cy="1223421"/>
          </a:xfrm>
          <a:prstGeom prst="roundRect">
            <a:avLst/>
          </a:prstGeom>
          <a:solidFill>
            <a:srgbClr val="00A2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2661" tIns="54180" rIns="42661" bIns="541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23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条件三</a:t>
            </a:r>
            <a:endParaRPr lang="en-US" altLang="zh-CN" sz="1423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2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平台不碰资金，司机直接发起，司机直接接收</a:t>
            </a:r>
            <a:endParaRPr lang="en-US" altLang="zh-CN" sz="1423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2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23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用途及真实性风控</a:t>
            </a:r>
          </a:p>
        </p:txBody>
      </p:sp>
    </p:spTree>
    <p:extLst>
      <p:ext uri="{BB962C8B-B14F-4D97-AF65-F5344CB8AC3E}">
        <p14:creationId xmlns:p14="http://schemas.microsoft.com/office/powerpoint/2010/main" val="248068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1"/>
          <p:cNvSpPr txBox="1">
            <a:spLocks/>
          </p:cNvSpPr>
          <p:nvPr/>
        </p:nvSpPr>
        <p:spPr>
          <a:xfrm>
            <a:off x="906821" y="549014"/>
            <a:ext cx="11807947" cy="491351"/>
          </a:xfrm>
          <a:prstGeom prst="rect">
            <a:avLst/>
          </a:prstGeom>
        </p:spPr>
        <p:txBody>
          <a:bodyPr/>
          <a:lstStyle>
            <a:lvl1pPr algn="ctr" defTabSz="1005189" rtl="0" eaLnBrk="1" latinLnBrk="0" hangingPunct="1">
              <a:spcBef>
                <a:spcPct val="0"/>
              </a:spcBef>
              <a:buNone/>
              <a:defRPr sz="483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7499" indent="-957499" algn="l" defTabSz="802608">
              <a:defRPr/>
            </a:pPr>
            <a:endParaRPr lang="zh-CN" altLang="en-US" sz="2133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圆角矩形 67">
            <a:extLst>
              <a:ext uri="{FF2B5EF4-FFF2-40B4-BE49-F238E27FC236}">
                <a16:creationId xmlns:a16="http://schemas.microsoft.com/office/drawing/2014/main" xmlns="" id="{CE732740-2223-0A40-BF63-89D765D34788}"/>
              </a:ext>
            </a:extLst>
          </p:cNvPr>
          <p:cNvSpPr/>
          <p:nvPr/>
        </p:nvSpPr>
        <p:spPr>
          <a:xfrm>
            <a:off x="9546782" y="1541009"/>
            <a:ext cx="2608331" cy="1680145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zh-CN" altLang="en-US" sz="1423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区块链在此项目的价值：</a:t>
            </a:r>
            <a:endParaRPr kumimoji="1" lang="en-US" altLang="zh-CN" sz="142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423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kumimoji="1" lang="zh-CN" altLang="en-US" sz="1423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、隐私保护，链上计算</a:t>
            </a:r>
            <a:endParaRPr kumimoji="1" lang="en-US" altLang="zh-CN" sz="142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423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kumimoji="1" lang="zh-CN" altLang="en-US" sz="1423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、链上理赔，效率提升</a:t>
            </a:r>
            <a:endParaRPr kumimoji="1" lang="en-US" altLang="zh-CN" sz="142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423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kumimoji="1" lang="zh-CN" altLang="en-US" sz="1423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、数据真实，助力保险精算</a:t>
            </a:r>
            <a:endParaRPr kumimoji="1" lang="en-US" altLang="zh-CN" sz="1423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4" name="图片 73">
            <a:extLst>
              <a:ext uri="{FF2B5EF4-FFF2-40B4-BE49-F238E27FC236}">
                <a16:creationId xmlns:a16="http://schemas.microsoft.com/office/drawing/2014/main" xmlns="" id="{0DB464F4-C2BA-2140-88EF-9A1C3B860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955" y="2935686"/>
            <a:ext cx="434953" cy="434953"/>
          </a:xfrm>
          <a:prstGeom prst="rect">
            <a:avLst/>
          </a:prstGeom>
        </p:spPr>
      </p:pic>
      <p:pic>
        <p:nvPicPr>
          <p:cNvPr id="40" name="图片 74">
            <a:extLst>
              <a:ext uri="{FF2B5EF4-FFF2-40B4-BE49-F238E27FC236}">
                <a16:creationId xmlns:a16="http://schemas.microsoft.com/office/drawing/2014/main" xmlns="" id="{04C47A76-C4EB-5341-847C-33C9975C3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02" y="2935686"/>
            <a:ext cx="434953" cy="434953"/>
          </a:xfrm>
          <a:prstGeom prst="rect">
            <a:avLst/>
          </a:prstGeom>
        </p:spPr>
      </p:pic>
      <p:pic>
        <p:nvPicPr>
          <p:cNvPr id="47" name="图片 75">
            <a:extLst>
              <a:ext uri="{FF2B5EF4-FFF2-40B4-BE49-F238E27FC236}">
                <a16:creationId xmlns:a16="http://schemas.microsoft.com/office/drawing/2014/main" xmlns="" id="{300AA8E8-DA77-EC4D-AC39-46DB7B638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862" y="2935686"/>
            <a:ext cx="434953" cy="434953"/>
          </a:xfrm>
          <a:prstGeom prst="rect">
            <a:avLst/>
          </a:prstGeom>
        </p:spPr>
      </p:pic>
      <p:pic>
        <p:nvPicPr>
          <p:cNvPr id="59" name="图片 76">
            <a:extLst>
              <a:ext uri="{FF2B5EF4-FFF2-40B4-BE49-F238E27FC236}">
                <a16:creationId xmlns:a16="http://schemas.microsoft.com/office/drawing/2014/main" xmlns="" id="{8D4DF012-FBCF-7B47-8F1C-5C6D31648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08" y="2935686"/>
            <a:ext cx="434953" cy="434953"/>
          </a:xfrm>
          <a:prstGeom prst="rect">
            <a:avLst/>
          </a:prstGeom>
        </p:spPr>
      </p:pic>
      <p:pic>
        <p:nvPicPr>
          <p:cNvPr id="66" name="图片 77">
            <a:extLst>
              <a:ext uri="{FF2B5EF4-FFF2-40B4-BE49-F238E27FC236}">
                <a16:creationId xmlns:a16="http://schemas.microsoft.com/office/drawing/2014/main" xmlns="" id="{07BB7EF0-75D9-2C49-B4D2-B0E11C404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768" y="2935686"/>
            <a:ext cx="434953" cy="434953"/>
          </a:xfrm>
          <a:prstGeom prst="rect">
            <a:avLst/>
          </a:prstGeom>
        </p:spPr>
      </p:pic>
      <p:pic>
        <p:nvPicPr>
          <p:cNvPr id="67" name="图片 78">
            <a:extLst>
              <a:ext uri="{FF2B5EF4-FFF2-40B4-BE49-F238E27FC236}">
                <a16:creationId xmlns:a16="http://schemas.microsoft.com/office/drawing/2014/main" xmlns="" id="{47B36858-485E-8043-91A2-479C0DBD4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815" y="2935686"/>
            <a:ext cx="434953" cy="434953"/>
          </a:xfrm>
          <a:prstGeom prst="rect">
            <a:avLst/>
          </a:prstGeom>
        </p:spPr>
      </p:pic>
      <p:sp>
        <p:nvSpPr>
          <p:cNvPr id="70" name="文本框 129">
            <a:extLst>
              <a:ext uri="{FF2B5EF4-FFF2-40B4-BE49-F238E27FC236}">
                <a16:creationId xmlns:a16="http://schemas.microsoft.com/office/drawing/2014/main" xmlns="" id="{C0B4D73E-9F0B-BF4F-A0D9-4B34E8538FA0}"/>
              </a:ext>
            </a:extLst>
          </p:cNvPr>
          <p:cNvSpPr txBox="1"/>
          <p:nvPr/>
        </p:nvSpPr>
        <p:spPr>
          <a:xfrm>
            <a:off x="4896242" y="4955165"/>
            <a:ext cx="1096217" cy="543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77" b="1" dirty="0">
                <a:solidFill>
                  <a:srgbClr val="FF9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链上建模计算（加密）、保单上链，理赔上链</a:t>
            </a:r>
          </a:p>
        </p:txBody>
      </p:sp>
      <p:pic>
        <p:nvPicPr>
          <p:cNvPr id="71" name="图片 73">
            <a:extLst>
              <a:ext uri="{FF2B5EF4-FFF2-40B4-BE49-F238E27FC236}">
                <a16:creationId xmlns:a16="http://schemas.microsoft.com/office/drawing/2014/main" xmlns="" id="{A9F59DF3-E958-8A43-B786-89BEFD1ED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050" y="2935686"/>
            <a:ext cx="434953" cy="434953"/>
          </a:xfrm>
          <a:prstGeom prst="rect">
            <a:avLst/>
          </a:prstGeom>
        </p:spPr>
      </p:pic>
      <p:pic>
        <p:nvPicPr>
          <p:cNvPr id="72" name="图片 74">
            <a:extLst>
              <a:ext uri="{FF2B5EF4-FFF2-40B4-BE49-F238E27FC236}">
                <a16:creationId xmlns:a16="http://schemas.microsoft.com/office/drawing/2014/main" xmlns="" id="{08586929-E751-8C47-BCC2-80596F3CB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096" y="2935686"/>
            <a:ext cx="434953" cy="434953"/>
          </a:xfrm>
          <a:prstGeom prst="rect">
            <a:avLst/>
          </a:prstGeom>
        </p:spPr>
      </p:pic>
      <p:pic>
        <p:nvPicPr>
          <p:cNvPr id="73" name="图片 75">
            <a:extLst>
              <a:ext uri="{FF2B5EF4-FFF2-40B4-BE49-F238E27FC236}">
                <a16:creationId xmlns:a16="http://schemas.microsoft.com/office/drawing/2014/main" xmlns="" id="{73BE4CE8-937D-F649-A8FA-F3661F402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956" y="2935686"/>
            <a:ext cx="434953" cy="434953"/>
          </a:xfrm>
          <a:prstGeom prst="rect">
            <a:avLst/>
          </a:prstGeom>
        </p:spPr>
      </p:pic>
      <p:pic>
        <p:nvPicPr>
          <p:cNvPr id="74" name="图片 76">
            <a:extLst>
              <a:ext uri="{FF2B5EF4-FFF2-40B4-BE49-F238E27FC236}">
                <a16:creationId xmlns:a16="http://schemas.microsoft.com/office/drawing/2014/main" xmlns="" id="{C9FFE1D0-D39B-8C42-B93E-A6EF9C409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003" y="2935686"/>
            <a:ext cx="434953" cy="434953"/>
          </a:xfrm>
          <a:prstGeom prst="rect">
            <a:avLst/>
          </a:prstGeom>
        </p:spPr>
      </p:pic>
      <p:pic>
        <p:nvPicPr>
          <p:cNvPr id="75" name="图片 77">
            <a:extLst>
              <a:ext uri="{FF2B5EF4-FFF2-40B4-BE49-F238E27FC236}">
                <a16:creationId xmlns:a16="http://schemas.microsoft.com/office/drawing/2014/main" xmlns="" id="{73E181C6-1E53-5549-A7D4-22F21219A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63" y="2935686"/>
            <a:ext cx="434953" cy="434953"/>
          </a:xfrm>
          <a:prstGeom prst="rect">
            <a:avLst/>
          </a:prstGeom>
        </p:spPr>
      </p:pic>
      <p:pic>
        <p:nvPicPr>
          <p:cNvPr id="76" name="图片 78">
            <a:extLst>
              <a:ext uri="{FF2B5EF4-FFF2-40B4-BE49-F238E27FC236}">
                <a16:creationId xmlns:a16="http://schemas.microsoft.com/office/drawing/2014/main" xmlns="" id="{71B1E161-F345-AF40-9AB5-567439B70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910" y="2935686"/>
            <a:ext cx="434953" cy="434953"/>
          </a:xfrm>
          <a:prstGeom prst="rect">
            <a:avLst/>
          </a:prstGeom>
        </p:spPr>
      </p:pic>
      <p:sp>
        <p:nvSpPr>
          <p:cNvPr id="77" name="矩形 90">
            <a:extLst>
              <a:ext uri="{FF2B5EF4-FFF2-40B4-BE49-F238E27FC236}">
                <a16:creationId xmlns:a16="http://schemas.microsoft.com/office/drawing/2014/main" xmlns="" id="{524356E7-4E66-7A4B-B011-9CD5D59EBDA2}"/>
              </a:ext>
            </a:extLst>
          </p:cNvPr>
          <p:cNvSpPr/>
          <p:nvPr/>
        </p:nvSpPr>
        <p:spPr>
          <a:xfrm>
            <a:off x="4607635" y="1909383"/>
            <a:ext cx="1089915" cy="301034"/>
          </a:xfrm>
          <a:prstGeom prst="rect">
            <a:avLst/>
          </a:prstGeom>
          <a:noFill/>
          <a:ln w="12700" cap="flat">
            <a:solidFill>
              <a:schemeClr val="accent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635" tIns="40635" rIns="40635" bIns="40635" numCol="1" spcCol="38100" rtlCol="0" anchor="ctr">
            <a:spAutoFit/>
          </a:bodyPr>
          <a:lstStyle/>
          <a:p>
            <a:pPr algn="ctr" defTabSz="733686" hangingPunct="0"/>
            <a:r>
              <a:rPr lang="zh-CN" altLang="en-US" sz="1423" dirty="0">
                <a:solidFill>
                  <a:srgbClr val="000000"/>
                </a:solidFill>
                <a:latin typeface="微软雅黑 Light"/>
                <a:ea typeface="微软雅黑 Light"/>
                <a:cs typeface="微软雅黑 Light"/>
                <a:sym typeface="微软雅黑 Light"/>
              </a:rPr>
              <a:t>运单数据</a:t>
            </a:r>
          </a:p>
        </p:txBody>
      </p:sp>
      <p:sp>
        <p:nvSpPr>
          <p:cNvPr id="78" name="Up-Down Arrow 73">
            <a:extLst>
              <a:ext uri="{FF2B5EF4-FFF2-40B4-BE49-F238E27FC236}">
                <a16:creationId xmlns:a16="http://schemas.microsoft.com/office/drawing/2014/main" xmlns="" id="{239B951A-1B18-F043-9DC3-035A8AB9D5F4}"/>
              </a:ext>
            </a:extLst>
          </p:cNvPr>
          <p:cNvSpPr/>
          <p:nvPr/>
        </p:nvSpPr>
        <p:spPr>
          <a:xfrm>
            <a:off x="4720787" y="2321181"/>
            <a:ext cx="218912" cy="588019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9" name="Up-Down Arrow 74">
            <a:extLst>
              <a:ext uri="{FF2B5EF4-FFF2-40B4-BE49-F238E27FC236}">
                <a16:creationId xmlns:a16="http://schemas.microsoft.com/office/drawing/2014/main" xmlns="" id="{E5DCD81E-9D75-2243-B5AC-CE6D9DC8B0E8}"/>
              </a:ext>
            </a:extLst>
          </p:cNvPr>
          <p:cNvSpPr/>
          <p:nvPr/>
        </p:nvSpPr>
        <p:spPr>
          <a:xfrm>
            <a:off x="7786409" y="2323591"/>
            <a:ext cx="218912" cy="588019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0" name="文本框 89">
            <a:extLst>
              <a:ext uri="{FF2B5EF4-FFF2-40B4-BE49-F238E27FC236}">
                <a16:creationId xmlns:a16="http://schemas.microsoft.com/office/drawing/2014/main" xmlns="" id="{74E522D0-5372-894D-9FAB-D9D9BC222AF5}"/>
              </a:ext>
            </a:extLst>
          </p:cNvPr>
          <p:cNvSpPr txBox="1"/>
          <p:nvPr/>
        </p:nvSpPr>
        <p:spPr>
          <a:xfrm>
            <a:off x="2587170" y="1893008"/>
            <a:ext cx="1471893" cy="32828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635" tIns="40635" rIns="40635" bIns="40635" numCol="1" spcCol="38100" rtlCol="0" anchor="t">
            <a:spAutoFit/>
          </a:bodyPr>
          <a:lstStyle/>
          <a:p>
            <a:pPr algn="ctr" defTabSz="812698" hangingPunct="0"/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/>
              </a:rPr>
              <a:t>物流行业数据</a:t>
            </a:r>
          </a:p>
        </p:txBody>
      </p:sp>
      <p:sp>
        <p:nvSpPr>
          <p:cNvPr id="82" name="矩形 90">
            <a:extLst>
              <a:ext uri="{FF2B5EF4-FFF2-40B4-BE49-F238E27FC236}">
                <a16:creationId xmlns:a16="http://schemas.microsoft.com/office/drawing/2014/main" xmlns="" id="{96CBA5EB-33D7-854A-84D5-C7FD14A7DDAE}"/>
              </a:ext>
            </a:extLst>
          </p:cNvPr>
          <p:cNvSpPr/>
          <p:nvPr/>
        </p:nvSpPr>
        <p:spPr>
          <a:xfrm>
            <a:off x="5820891" y="1904064"/>
            <a:ext cx="1089915" cy="301034"/>
          </a:xfrm>
          <a:prstGeom prst="rect">
            <a:avLst/>
          </a:prstGeom>
          <a:noFill/>
          <a:ln w="12700" cap="flat">
            <a:solidFill>
              <a:schemeClr val="accent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635" tIns="40635" rIns="40635" bIns="40635" numCol="1" spcCol="38100" rtlCol="0" anchor="ctr">
            <a:spAutoFit/>
          </a:bodyPr>
          <a:lstStyle/>
          <a:p>
            <a:pPr algn="ctr" defTabSz="733686" hangingPunct="0"/>
            <a:r>
              <a:rPr lang="zh-CN" altLang="en-US" sz="1423" dirty="0">
                <a:solidFill>
                  <a:srgbClr val="000000"/>
                </a:solidFill>
                <a:latin typeface="微软雅黑 Light"/>
                <a:ea typeface="微软雅黑 Light"/>
                <a:cs typeface="微软雅黑 Light"/>
                <a:sym typeface="微软雅黑 Light"/>
              </a:rPr>
              <a:t>轨迹数据</a:t>
            </a:r>
          </a:p>
        </p:txBody>
      </p:sp>
      <p:sp>
        <p:nvSpPr>
          <p:cNvPr id="83" name="矩形 90">
            <a:extLst>
              <a:ext uri="{FF2B5EF4-FFF2-40B4-BE49-F238E27FC236}">
                <a16:creationId xmlns:a16="http://schemas.microsoft.com/office/drawing/2014/main" xmlns="" id="{184AA8EE-3A3D-C740-858D-58AADD391C2B}"/>
              </a:ext>
            </a:extLst>
          </p:cNvPr>
          <p:cNvSpPr/>
          <p:nvPr/>
        </p:nvSpPr>
        <p:spPr>
          <a:xfrm>
            <a:off x="7013879" y="1909383"/>
            <a:ext cx="1089915" cy="301034"/>
          </a:xfrm>
          <a:prstGeom prst="rect">
            <a:avLst/>
          </a:prstGeom>
          <a:noFill/>
          <a:ln w="12700" cap="flat">
            <a:solidFill>
              <a:schemeClr val="accent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635" tIns="40635" rIns="40635" bIns="40635" numCol="1" spcCol="38100" rtlCol="0" anchor="ctr">
            <a:spAutoFit/>
          </a:bodyPr>
          <a:lstStyle/>
          <a:p>
            <a:pPr algn="ctr" defTabSz="733686" hangingPunct="0"/>
            <a:r>
              <a:rPr lang="zh-CN" altLang="en-US" sz="1423" dirty="0">
                <a:solidFill>
                  <a:srgbClr val="000000"/>
                </a:solidFill>
                <a:latin typeface="微软雅黑 Light"/>
                <a:ea typeface="微软雅黑 Light"/>
                <a:cs typeface="微软雅黑 Light"/>
                <a:sym typeface="微软雅黑 Light"/>
              </a:rPr>
              <a:t>资金数据</a:t>
            </a:r>
          </a:p>
        </p:txBody>
      </p:sp>
      <p:pic>
        <p:nvPicPr>
          <p:cNvPr id="84" name="图片 72">
            <a:extLst>
              <a:ext uri="{FF2B5EF4-FFF2-40B4-BE49-F238E27FC236}">
                <a16:creationId xmlns:a16="http://schemas.microsoft.com/office/drawing/2014/main" xmlns="" id="{65A192E8-D9A1-CE4A-8667-2D3A1E3B9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497" y="2950561"/>
            <a:ext cx="437823" cy="430691"/>
          </a:xfrm>
          <a:prstGeom prst="rect">
            <a:avLst/>
          </a:prstGeom>
        </p:spPr>
      </p:pic>
      <p:sp>
        <p:nvSpPr>
          <p:cNvPr id="85" name="文本框 92">
            <a:extLst>
              <a:ext uri="{FF2B5EF4-FFF2-40B4-BE49-F238E27FC236}">
                <a16:creationId xmlns:a16="http://schemas.microsoft.com/office/drawing/2014/main" xmlns="" id="{42E4E586-C5D7-CE47-B78C-F5373D380BE6}"/>
              </a:ext>
            </a:extLst>
          </p:cNvPr>
          <p:cNvSpPr txBox="1"/>
          <p:nvPr/>
        </p:nvSpPr>
        <p:spPr>
          <a:xfrm>
            <a:off x="4921985" y="2498933"/>
            <a:ext cx="2818984" cy="242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77" dirty="0">
                <a:latin typeface="黑体" panose="02010609060101010101" pitchFamily="49" charset="-122"/>
                <a:ea typeface="黑体" panose="02010609060101010101" pitchFamily="49" charset="-122"/>
              </a:rPr>
              <a:t>物流运单信息、核验状态信息上链</a:t>
            </a:r>
          </a:p>
        </p:txBody>
      </p:sp>
      <p:pic>
        <p:nvPicPr>
          <p:cNvPr id="86" name="图片 73">
            <a:extLst>
              <a:ext uri="{FF2B5EF4-FFF2-40B4-BE49-F238E27FC236}">
                <a16:creationId xmlns:a16="http://schemas.microsoft.com/office/drawing/2014/main" xmlns="" id="{1C743751-DBC8-384F-8496-36BB66541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572" y="2935686"/>
            <a:ext cx="434953" cy="434953"/>
          </a:xfrm>
          <a:prstGeom prst="rect">
            <a:avLst/>
          </a:prstGeom>
        </p:spPr>
      </p:pic>
      <p:pic>
        <p:nvPicPr>
          <p:cNvPr id="87" name="图片 74">
            <a:extLst>
              <a:ext uri="{FF2B5EF4-FFF2-40B4-BE49-F238E27FC236}">
                <a16:creationId xmlns:a16="http://schemas.microsoft.com/office/drawing/2014/main" xmlns="" id="{E3500A3C-264E-8F43-A37A-AA4330430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619" y="2935686"/>
            <a:ext cx="434953" cy="434953"/>
          </a:xfrm>
          <a:prstGeom prst="rect">
            <a:avLst/>
          </a:prstGeom>
        </p:spPr>
      </p:pic>
      <p:pic>
        <p:nvPicPr>
          <p:cNvPr id="88" name="图片 75">
            <a:extLst>
              <a:ext uri="{FF2B5EF4-FFF2-40B4-BE49-F238E27FC236}">
                <a16:creationId xmlns:a16="http://schemas.microsoft.com/office/drawing/2014/main" xmlns="" id="{2DC792C5-79D5-D544-9605-78828B4A1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479" y="2935686"/>
            <a:ext cx="434953" cy="434953"/>
          </a:xfrm>
          <a:prstGeom prst="rect">
            <a:avLst/>
          </a:prstGeom>
        </p:spPr>
      </p:pic>
      <p:pic>
        <p:nvPicPr>
          <p:cNvPr id="89" name="图片 76">
            <a:extLst>
              <a:ext uri="{FF2B5EF4-FFF2-40B4-BE49-F238E27FC236}">
                <a16:creationId xmlns:a16="http://schemas.microsoft.com/office/drawing/2014/main" xmlns="" id="{1C8992A4-9283-FB41-9B05-A1982B024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526" y="2935686"/>
            <a:ext cx="434953" cy="434953"/>
          </a:xfrm>
          <a:prstGeom prst="rect">
            <a:avLst/>
          </a:prstGeom>
        </p:spPr>
      </p:pic>
      <p:pic>
        <p:nvPicPr>
          <p:cNvPr id="90" name="图片 77">
            <a:extLst>
              <a:ext uri="{FF2B5EF4-FFF2-40B4-BE49-F238E27FC236}">
                <a16:creationId xmlns:a16="http://schemas.microsoft.com/office/drawing/2014/main" xmlns="" id="{A91B16EA-6FB6-C044-9444-1099118BA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386" y="2935686"/>
            <a:ext cx="434953" cy="434953"/>
          </a:xfrm>
          <a:prstGeom prst="rect">
            <a:avLst/>
          </a:prstGeom>
        </p:spPr>
      </p:pic>
      <p:pic>
        <p:nvPicPr>
          <p:cNvPr id="91" name="图片 78">
            <a:extLst>
              <a:ext uri="{FF2B5EF4-FFF2-40B4-BE49-F238E27FC236}">
                <a16:creationId xmlns:a16="http://schemas.microsoft.com/office/drawing/2014/main" xmlns="" id="{13B5E7E9-DC8F-334E-912C-B6A6FB49D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432" y="2935686"/>
            <a:ext cx="434953" cy="434953"/>
          </a:xfrm>
          <a:prstGeom prst="rect">
            <a:avLst/>
          </a:prstGeom>
        </p:spPr>
      </p:pic>
      <p:sp>
        <p:nvSpPr>
          <p:cNvPr id="92" name="文本框 89">
            <a:extLst>
              <a:ext uri="{FF2B5EF4-FFF2-40B4-BE49-F238E27FC236}">
                <a16:creationId xmlns:a16="http://schemas.microsoft.com/office/drawing/2014/main" xmlns="" id="{3515108E-315D-5544-8C8F-8C4F37BCE0C7}"/>
              </a:ext>
            </a:extLst>
          </p:cNvPr>
          <p:cNvSpPr txBox="1"/>
          <p:nvPr/>
        </p:nvSpPr>
        <p:spPr>
          <a:xfrm>
            <a:off x="2587170" y="4905492"/>
            <a:ext cx="1471893" cy="32828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635" tIns="40635" rIns="40635" bIns="40635" numCol="1" spcCol="38100" rtlCol="0" anchor="t">
            <a:spAutoFit/>
          </a:bodyPr>
          <a:lstStyle/>
          <a:p>
            <a:pPr algn="ctr" defTabSz="812698" hangingPunct="0"/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/>
              </a:rPr>
              <a:t>保险公司</a:t>
            </a:r>
          </a:p>
        </p:txBody>
      </p:sp>
      <p:sp>
        <p:nvSpPr>
          <p:cNvPr id="93" name="文本框 89">
            <a:extLst>
              <a:ext uri="{FF2B5EF4-FFF2-40B4-BE49-F238E27FC236}">
                <a16:creationId xmlns:a16="http://schemas.microsoft.com/office/drawing/2014/main" xmlns="" id="{918A1AA0-9BC4-374E-AE87-03421F167850}"/>
              </a:ext>
            </a:extLst>
          </p:cNvPr>
          <p:cNvSpPr txBox="1"/>
          <p:nvPr/>
        </p:nvSpPr>
        <p:spPr>
          <a:xfrm>
            <a:off x="8389485" y="4905492"/>
            <a:ext cx="1471893" cy="32828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635" tIns="40635" rIns="40635" bIns="40635" numCol="1" spcCol="38100" rtlCol="0" anchor="t">
            <a:spAutoFit/>
          </a:bodyPr>
          <a:lstStyle/>
          <a:p>
            <a:pPr algn="ctr" defTabSz="812698" hangingPunct="0"/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/>
              </a:rPr>
              <a:t>司机、货主</a:t>
            </a:r>
          </a:p>
        </p:txBody>
      </p:sp>
      <p:sp>
        <p:nvSpPr>
          <p:cNvPr id="94" name="矩形 90">
            <a:extLst>
              <a:ext uri="{FF2B5EF4-FFF2-40B4-BE49-F238E27FC236}">
                <a16:creationId xmlns:a16="http://schemas.microsoft.com/office/drawing/2014/main" xmlns="" id="{050D7959-7B79-B245-880B-716134791F60}"/>
              </a:ext>
            </a:extLst>
          </p:cNvPr>
          <p:cNvSpPr/>
          <p:nvPr/>
        </p:nvSpPr>
        <p:spPr>
          <a:xfrm>
            <a:off x="4720788" y="3996526"/>
            <a:ext cx="3186705" cy="607929"/>
          </a:xfrm>
          <a:prstGeom prst="rect">
            <a:avLst/>
          </a:prstGeom>
          <a:noFill/>
          <a:ln w="12700" cap="flat">
            <a:solidFill>
              <a:schemeClr val="accent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635" tIns="40635" rIns="40635" bIns="40635" numCol="1" spcCol="38100" rtlCol="0" anchor="ctr">
            <a:noAutofit/>
          </a:bodyPr>
          <a:lstStyle/>
          <a:p>
            <a:pPr algn="ctr" defTabSz="733686" hangingPunct="0"/>
            <a:endParaRPr lang="zh-CN" altLang="en-US" sz="2667">
              <a:solidFill>
                <a:srgbClr val="000000"/>
              </a:solidFill>
              <a:latin typeface="微软雅黑 Light"/>
              <a:ea typeface="微软雅黑 Light"/>
              <a:cs typeface="微软雅黑 Light"/>
              <a:sym typeface="微软雅黑 Light"/>
            </a:endParaRPr>
          </a:p>
        </p:txBody>
      </p:sp>
      <p:pic>
        <p:nvPicPr>
          <p:cNvPr id="95" name="图片 128">
            <a:extLst>
              <a:ext uri="{FF2B5EF4-FFF2-40B4-BE49-F238E27FC236}">
                <a16:creationId xmlns:a16="http://schemas.microsoft.com/office/drawing/2014/main" xmlns="" id="{BDCCDB43-F20B-0342-8E3D-A7542536D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199" y="4991756"/>
            <a:ext cx="349063" cy="328529"/>
          </a:xfrm>
          <a:prstGeom prst="rect">
            <a:avLst/>
          </a:prstGeom>
        </p:spPr>
      </p:pic>
      <p:sp>
        <p:nvSpPr>
          <p:cNvPr id="96" name="文本框 129">
            <a:extLst>
              <a:ext uri="{FF2B5EF4-FFF2-40B4-BE49-F238E27FC236}">
                <a16:creationId xmlns:a16="http://schemas.microsoft.com/office/drawing/2014/main" xmlns="" id="{A1EF0DC5-438A-924C-B013-A56698A59963}"/>
              </a:ext>
            </a:extLst>
          </p:cNvPr>
          <p:cNvSpPr txBox="1"/>
          <p:nvPr/>
        </p:nvSpPr>
        <p:spPr>
          <a:xfrm>
            <a:off x="6450774" y="4937318"/>
            <a:ext cx="1393293" cy="39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77" b="1" dirty="0">
                <a:solidFill>
                  <a:srgbClr val="FF9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链上购买意外险、健康险、车险、货险等</a:t>
            </a:r>
          </a:p>
        </p:txBody>
      </p:sp>
      <p:pic>
        <p:nvPicPr>
          <p:cNvPr id="97" name="图片 128">
            <a:extLst>
              <a:ext uri="{FF2B5EF4-FFF2-40B4-BE49-F238E27FC236}">
                <a16:creationId xmlns:a16="http://schemas.microsoft.com/office/drawing/2014/main" xmlns="" id="{E37D3181-913F-944E-B4A3-4277A9A03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53" y="4962682"/>
            <a:ext cx="349063" cy="328529"/>
          </a:xfrm>
          <a:prstGeom prst="rect">
            <a:avLst/>
          </a:prstGeom>
        </p:spPr>
      </p:pic>
      <p:pic>
        <p:nvPicPr>
          <p:cNvPr id="98" name="图形 97" descr="锁">
            <a:extLst>
              <a:ext uri="{FF2B5EF4-FFF2-40B4-BE49-F238E27FC236}">
                <a16:creationId xmlns:a16="http://schemas.microsoft.com/office/drawing/2014/main" xmlns="" id="{280715D9-CAB7-FE45-A100-AE4A1033D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345221" y="4098527"/>
            <a:ext cx="203271" cy="203271"/>
          </a:xfrm>
          <a:prstGeom prst="rect">
            <a:avLst/>
          </a:prstGeom>
        </p:spPr>
      </p:pic>
      <p:sp>
        <p:nvSpPr>
          <p:cNvPr id="99" name="文本框 129">
            <a:extLst>
              <a:ext uri="{FF2B5EF4-FFF2-40B4-BE49-F238E27FC236}">
                <a16:creationId xmlns:a16="http://schemas.microsoft.com/office/drawing/2014/main" xmlns="" id="{19C4D8B6-6792-2E42-B45C-DF9AE7747F9D}"/>
              </a:ext>
            </a:extLst>
          </p:cNvPr>
          <p:cNvSpPr txBox="1"/>
          <p:nvPr/>
        </p:nvSpPr>
        <p:spPr>
          <a:xfrm>
            <a:off x="5872644" y="3485080"/>
            <a:ext cx="820188" cy="39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77" b="1" dirty="0">
                <a:solidFill>
                  <a:srgbClr val="FF9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物流运单详情（加密）</a:t>
            </a:r>
          </a:p>
        </p:txBody>
      </p:sp>
      <p:pic>
        <p:nvPicPr>
          <p:cNvPr id="100" name="图片 128">
            <a:extLst>
              <a:ext uri="{FF2B5EF4-FFF2-40B4-BE49-F238E27FC236}">
                <a16:creationId xmlns:a16="http://schemas.microsoft.com/office/drawing/2014/main" xmlns="" id="{86C6707F-A38E-3B43-9572-206AF6EDB9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733" y="3496538"/>
            <a:ext cx="349063" cy="328529"/>
          </a:xfrm>
          <a:prstGeom prst="rect">
            <a:avLst/>
          </a:prstGeom>
        </p:spPr>
      </p:pic>
      <p:sp>
        <p:nvSpPr>
          <p:cNvPr id="101" name="下箭头 100">
            <a:extLst>
              <a:ext uri="{FF2B5EF4-FFF2-40B4-BE49-F238E27FC236}">
                <a16:creationId xmlns:a16="http://schemas.microsoft.com/office/drawing/2014/main" xmlns="" id="{3B62DB9F-EC97-AB47-970B-9359CB674524}"/>
              </a:ext>
            </a:extLst>
          </p:cNvPr>
          <p:cNvSpPr/>
          <p:nvPr/>
        </p:nvSpPr>
        <p:spPr>
          <a:xfrm>
            <a:off x="5257358" y="3436755"/>
            <a:ext cx="217477" cy="4479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102" name="下箭头 101">
            <a:extLst>
              <a:ext uri="{FF2B5EF4-FFF2-40B4-BE49-F238E27FC236}">
                <a16:creationId xmlns:a16="http://schemas.microsoft.com/office/drawing/2014/main" xmlns="" id="{AAD4C1A7-B033-AB4E-9161-2D1D7C49F0CD}"/>
              </a:ext>
            </a:extLst>
          </p:cNvPr>
          <p:cNvSpPr/>
          <p:nvPr/>
        </p:nvSpPr>
        <p:spPr>
          <a:xfrm rot="14503716">
            <a:off x="4375848" y="4645179"/>
            <a:ext cx="206185" cy="493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103" name="下箭头 102">
            <a:extLst>
              <a:ext uri="{FF2B5EF4-FFF2-40B4-BE49-F238E27FC236}">
                <a16:creationId xmlns:a16="http://schemas.microsoft.com/office/drawing/2014/main" xmlns="" id="{DC701324-6E98-FA47-A61C-2F6DD2C20AA1}"/>
              </a:ext>
            </a:extLst>
          </p:cNvPr>
          <p:cNvSpPr/>
          <p:nvPr/>
        </p:nvSpPr>
        <p:spPr>
          <a:xfrm rot="7363663">
            <a:off x="7941446" y="4630631"/>
            <a:ext cx="206185" cy="493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104" name="文本框 129">
            <a:extLst>
              <a:ext uri="{FF2B5EF4-FFF2-40B4-BE49-F238E27FC236}">
                <a16:creationId xmlns:a16="http://schemas.microsoft.com/office/drawing/2014/main" xmlns="" id="{AC2E4DE1-F4E1-1C48-910B-A4DEFF594157}"/>
              </a:ext>
            </a:extLst>
          </p:cNvPr>
          <p:cNvSpPr txBox="1"/>
          <p:nvPr/>
        </p:nvSpPr>
        <p:spPr>
          <a:xfrm>
            <a:off x="5478170" y="4083904"/>
            <a:ext cx="2429323" cy="242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77" b="1" dirty="0">
                <a:solidFill>
                  <a:srgbClr val="FF9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可信计算环境中进行保险精算及理赔</a:t>
            </a:r>
            <a:endParaRPr lang="en-US" altLang="zh-CN" sz="977" b="1" dirty="0">
              <a:solidFill>
                <a:srgbClr val="FF99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5" name="下箭头 104">
            <a:extLst>
              <a:ext uri="{FF2B5EF4-FFF2-40B4-BE49-F238E27FC236}">
                <a16:creationId xmlns:a16="http://schemas.microsoft.com/office/drawing/2014/main" xmlns="" id="{A34A065C-3984-8B42-B533-9CF3EB958461}"/>
              </a:ext>
            </a:extLst>
          </p:cNvPr>
          <p:cNvSpPr/>
          <p:nvPr/>
        </p:nvSpPr>
        <p:spPr>
          <a:xfrm rot="10800000">
            <a:off x="6975396" y="3452564"/>
            <a:ext cx="217477" cy="4479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106" name="文本框 129">
            <a:extLst>
              <a:ext uri="{FF2B5EF4-FFF2-40B4-BE49-F238E27FC236}">
                <a16:creationId xmlns:a16="http://schemas.microsoft.com/office/drawing/2014/main" xmlns="" id="{ACFD2AAD-6BBA-9245-A546-682BBB233CE6}"/>
              </a:ext>
            </a:extLst>
          </p:cNvPr>
          <p:cNvSpPr txBox="1"/>
          <p:nvPr/>
        </p:nvSpPr>
        <p:spPr>
          <a:xfrm>
            <a:off x="7510244" y="3501787"/>
            <a:ext cx="820188" cy="39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77" b="1" dirty="0">
                <a:solidFill>
                  <a:srgbClr val="FF9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运单核验结果上链存证</a:t>
            </a:r>
          </a:p>
        </p:txBody>
      </p:sp>
      <p:pic>
        <p:nvPicPr>
          <p:cNvPr id="107" name="图形 106" descr="核对清单">
            <a:extLst>
              <a:ext uri="{FF2B5EF4-FFF2-40B4-BE49-F238E27FC236}">
                <a16:creationId xmlns:a16="http://schemas.microsoft.com/office/drawing/2014/main" xmlns="" id="{1FB178AE-257E-B344-9A73-B45132556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204348" y="3509050"/>
            <a:ext cx="349063" cy="349063"/>
          </a:xfrm>
          <a:prstGeom prst="rect">
            <a:avLst/>
          </a:prstGeom>
        </p:spPr>
      </p:pic>
      <p:sp>
        <p:nvSpPr>
          <p:cNvPr id="108" name="文本框 129">
            <a:extLst>
              <a:ext uri="{FF2B5EF4-FFF2-40B4-BE49-F238E27FC236}">
                <a16:creationId xmlns:a16="http://schemas.microsoft.com/office/drawing/2014/main" xmlns="" id="{304CE58B-8FCC-7A46-8C83-F902BCEA1B2F}"/>
              </a:ext>
            </a:extLst>
          </p:cNvPr>
          <p:cNvSpPr txBox="1"/>
          <p:nvPr/>
        </p:nvSpPr>
        <p:spPr>
          <a:xfrm>
            <a:off x="5279384" y="4331431"/>
            <a:ext cx="9764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费率精算</a:t>
            </a:r>
            <a:endParaRPr lang="en-US" altLang="zh-CN" sz="800" b="1" dirty="0">
              <a:solidFill>
                <a:schemeClr val="tx1">
                  <a:lumMod val="50000"/>
                  <a:lumOff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9" name="文本框 129">
            <a:extLst>
              <a:ext uri="{FF2B5EF4-FFF2-40B4-BE49-F238E27FC236}">
                <a16:creationId xmlns:a16="http://schemas.microsoft.com/office/drawing/2014/main" xmlns="" id="{36E689D1-2E3B-0C42-9B85-806F36C90981}"/>
              </a:ext>
            </a:extLst>
          </p:cNvPr>
          <p:cNvSpPr txBox="1"/>
          <p:nvPr/>
        </p:nvSpPr>
        <p:spPr>
          <a:xfrm>
            <a:off x="5962573" y="4331431"/>
            <a:ext cx="9764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保险销售记录</a:t>
            </a:r>
            <a:endParaRPr lang="en-US" altLang="zh-CN" sz="800" b="1" dirty="0">
              <a:solidFill>
                <a:schemeClr val="tx1">
                  <a:lumMod val="50000"/>
                  <a:lumOff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0" name="文本框 129">
            <a:extLst>
              <a:ext uri="{FF2B5EF4-FFF2-40B4-BE49-F238E27FC236}">
                <a16:creationId xmlns:a16="http://schemas.microsoft.com/office/drawing/2014/main" xmlns="" id="{1C8C6657-F6F3-2148-AE79-14BCF7D37578}"/>
              </a:ext>
            </a:extLst>
          </p:cNvPr>
          <p:cNvSpPr txBox="1"/>
          <p:nvPr/>
        </p:nvSpPr>
        <p:spPr>
          <a:xfrm>
            <a:off x="6831776" y="4324996"/>
            <a:ext cx="9764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理赔核验</a:t>
            </a:r>
            <a:endParaRPr lang="en-US" altLang="zh-CN" sz="800" b="1" dirty="0">
              <a:solidFill>
                <a:schemeClr val="tx1">
                  <a:lumMod val="50000"/>
                  <a:lumOff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1" name="图形 110" descr="选中标记">
            <a:extLst>
              <a:ext uri="{FF2B5EF4-FFF2-40B4-BE49-F238E27FC236}">
                <a16:creationId xmlns:a16="http://schemas.microsoft.com/office/drawing/2014/main" xmlns="" id="{DDF0B624-A67B-4B4E-AE6A-A52767BD65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253407" y="4394685"/>
            <a:ext cx="95431" cy="95431"/>
          </a:xfrm>
          <a:prstGeom prst="rect">
            <a:avLst/>
          </a:prstGeom>
        </p:spPr>
      </p:pic>
      <p:pic>
        <p:nvPicPr>
          <p:cNvPr id="112" name="图形 111" descr="选中标记">
            <a:extLst>
              <a:ext uri="{FF2B5EF4-FFF2-40B4-BE49-F238E27FC236}">
                <a16:creationId xmlns:a16="http://schemas.microsoft.com/office/drawing/2014/main" xmlns="" id="{8F1E42C9-A763-ED40-AA35-FB08B1CD22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924835" y="4394685"/>
            <a:ext cx="95431" cy="95431"/>
          </a:xfrm>
          <a:prstGeom prst="rect">
            <a:avLst/>
          </a:prstGeom>
        </p:spPr>
      </p:pic>
      <p:pic>
        <p:nvPicPr>
          <p:cNvPr id="113" name="图形 112" descr="选中标记">
            <a:extLst>
              <a:ext uri="{FF2B5EF4-FFF2-40B4-BE49-F238E27FC236}">
                <a16:creationId xmlns:a16="http://schemas.microsoft.com/office/drawing/2014/main" xmlns="" id="{AFE49E30-DCAD-5943-91FE-4E21BC7B83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789400" y="4394685"/>
            <a:ext cx="95431" cy="95431"/>
          </a:xfrm>
          <a:prstGeom prst="rect">
            <a:avLst/>
          </a:prstGeom>
        </p:spPr>
      </p:pic>
      <p:sp>
        <p:nvSpPr>
          <p:cNvPr id="114" name="文本框 89">
            <a:extLst>
              <a:ext uri="{FF2B5EF4-FFF2-40B4-BE49-F238E27FC236}">
                <a16:creationId xmlns:a16="http://schemas.microsoft.com/office/drawing/2014/main" xmlns="" id="{1113FE48-C604-794F-B3AD-71649DE50B4B}"/>
              </a:ext>
            </a:extLst>
          </p:cNvPr>
          <p:cNvSpPr txBox="1"/>
          <p:nvPr/>
        </p:nvSpPr>
        <p:spPr>
          <a:xfrm>
            <a:off x="1711382" y="5722114"/>
            <a:ext cx="8938905" cy="32828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635" tIns="40635" rIns="40635" bIns="40635" numCol="1" spcCol="38100" rtlCol="0" anchor="t">
            <a:spAutoFit/>
          </a:bodyPr>
          <a:lstStyle/>
          <a:p>
            <a:pPr algn="ctr" defTabSz="812698" hangingPunct="0"/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/>
              </a:rPr>
              <a:t>费率精算、链上投保、链上理赔，平台收取服务费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85725"/>
            <a:ext cx="11071262" cy="615950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r>
              <a:rPr lang="zh-CN" altLang="en-US" sz="2800" b="1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</a:rPr>
              <a:t>基于区块链的平台</a:t>
            </a:r>
            <a:r>
              <a:rPr lang="zh-CN" altLang="en-US" sz="2800" b="1" dirty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</a:rPr>
              <a:t>保险</a:t>
            </a:r>
            <a:r>
              <a:rPr lang="zh-CN" altLang="en-US" sz="2800" b="1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ea typeface="Microsoft YaHei"/>
                <a:cs typeface="+mn-ea"/>
              </a:rPr>
              <a:t>服务</a:t>
            </a:r>
            <a:endParaRPr lang="zh-CN" altLang="en-US" sz="2800" b="1" dirty="0">
              <a:solidFill>
                <a:srgbClr val="002060"/>
              </a:solidFill>
              <a:uFill>
                <a:solidFill>
                  <a:srgbClr val="000000"/>
                </a:solidFill>
              </a:uFill>
              <a:latin typeface="Microsoft YaHei"/>
              <a:ea typeface="Microsoft YaHei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2198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 idx="4294967295"/>
          </p:nvPr>
        </p:nvSpPr>
        <p:spPr bwMode="auto">
          <a:xfrm>
            <a:off x="130936" y="161821"/>
            <a:ext cx="11582400" cy="617537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algn="l"/>
            <a:r>
              <a:rPr lang="zh-CN" altLang="en-US" sz="2800" b="1" dirty="0" smtClean="0">
                <a:solidFill>
                  <a:srgbClr val="002060"/>
                </a:solidFill>
                <a:uFill>
                  <a:solidFill>
                    <a:srgbClr val="000000"/>
                  </a:solidFill>
                </a:uFill>
                <a:latin typeface="Microsoft YaHei"/>
                <a:cs typeface="+mn-ea"/>
                <a:sym typeface="微软雅黑" pitchFamily="34" charset="-122"/>
              </a:rPr>
              <a:t>全流程物流信息在链带来的商业模式变革与经营空间扩展</a:t>
            </a:r>
            <a:endParaRPr lang="zh-CN" altLang="en-US" sz="2800" b="1" dirty="0">
              <a:solidFill>
                <a:srgbClr val="002060"/>
              </a:solidFill>
              <a:uFill>
                <a:solidFill>
                  <a:srgbClr val="000000"/>
                </a:solidFill>
              </a:uFill>
              <a:latin typeface="Microsoft YaHei"/>
              <a:cs typeface="+mn-ea"/>
              <a:sym typeface="微软雅黑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5208" y="1124820"/>
            <a:ext cx="2571993" cy="369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3" b="1" dirty="0" smtClean="0"/>
              <a:t>综合物流区块链平台</a:t>
            </a:r>
            <a:endParaRPr lang="zh-CN" altLang="en-US" sz="1803" b="1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B969619-DF3B-204A-9829-03F85F1BF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514" y="2238846"/>
            <a:ext cx="903373" cy="76718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B79A8173-8C73-264D-A948-E0143D600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738" y="2238867"/>
            <a:ext cx="815936" cy="803383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0A39E64F-BB75-B34B-819A-AF47453F92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0124" y="2260447"/>
            <a:ext cx="797338" cy="77519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E70FCE61-BD0B-5348-A62B-14808CA46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759" y="2220748"/>
            <a:ext cx="815936" cy="803383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265A3AD6-B0CA-764D-A16F-3E52D55532B6}"/>
              </a:ext>
            </a:extLst>
          </p:cNvPr>
          <p:cNvSpPr txBox="1"/>
          <p:nvPr/>
        </p:nvSpPr>
        <p:spPr>
          <a:xfrm>
            <a:off x="1348988" y="3098782"/>
            <a:ext cx="647530" cy="277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2" dirty="0"/>
              <a:t>托运人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391F949F-9215-0E4D-B462-4023BFD24C76}"/>
              </a:ext>
            </a:extLst>
          </p:cNvPr>
          <p:cNvSpPr txBox="1"/>
          <p:nvPr/>
        </p:nvSpPr>
        <p:spPr>
          <a:xfrm>
            <a:off x="2870761" y="3047013"/>
            <a:ext cx="801704" cy="277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2" dirty="0"/>
              <a:t>货运代理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C9182EFA-41C3-C84C-981F-1C7C432794FA}"/>
              </a:ext>
            </a:extLst>
          </p:cNvPr>
          <p:cNvSpPr txBox="1"/>
          <p:nvPr/>
        </p:nvSpPr>
        <p:spPr>
          <a:xfrm>
            <a:off x="5968949" y="3097193"/>
            <a:ext cx="493357" cy="277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2" dirty="0"/>
              <a:t>港口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670E37BA-74C8-C742-A8C8-5CD839F31A2E}"/>
              </a:ext>
            </a:extLst>
          </p:cNvPr>
          <p:cNvSpPr txBox="1"/>
          <p:nvPr/>
        </p:nvSpPr>
        <p:spPr>
          <a:xfrm>
            <a:off x="7455706" y="3065252"/>
            <a:ext cx="955877" cy="277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2" dirty="0"/>
              <a:t>实际运输人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109241DD-EC85-1647-A91F-223A41DC1DF0}"/>
              </a:ext>
            </a:extLst>
          </p:cNvPr>
          <p:cNvSpPr txBox="1"/>
          <p:nvPr/>
        </p:nvSpPr>
        <p:spPr>
          <a:xfrm>
            <a:off x="9116971" y="3073217"/>
            <a:ext cx="493357" cy="277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2" dirty="0"/>
              <a:t>港口</a:t>
            </a:r>
          </a:p>
        </p:txBody>
      </p:sp>
      <p:cxnSp>
        <p:nvCxnSpPr>
          <p:cNvPr id="56" name="曲线连接符 55">
            <a:extLst>
              <a:ext uri="{FF2B5EF4-FFF2-40B4-BE49-F238E27FC236}">
                <a16:creationId xmlns:a16="http://schemas.microsoft.com/office/drawing/2014/main" xmlns="" id="{D7B5CF4A-5CAE-434A-A279-6CCF0C37CC1C}"/>
              </a:ext>
            </a:extLst>
          </p:cNvPr>
          <p:cNvCxnSpPr>
            <a:stCxn id="20" idx="0"/>
            <a:endCxn id="31" idx="0"/>
          </p:cNvCxnSpPr>
          <p:nvPr/>
        </p:nvCxnSpPr>
        <p:spPr>
          <a:xfrm rot="16200000" flipH="1">
            <a:off x="7071460" y="1443114"/>
            <a:ext cx="21580" cy="1613087"/>
          </a:xfrm>
          <a:prstGeom prst="curvedConnector3">
            <a:avLst>
              <a:gd name="adj1" fmla="val -1061281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44" name="肘形连接符 31743">
            <a:extLst>
              <a:ext uri="{FF2B5EF4-FFF2-40B4-BE49-F238E27FC236}">
                <a16:creationId xmlns:a16="http://schemas.microsoft.com/office/drawing/2014/main" xmlns="" id="{05801678-E27D-6743-898C-FC01EEDCB94F}"/>
              </a:ext>
            </a:extLst>
          </p:cNvPr>
          <p:cNvCxnSpPr>
            <a:cxnSpLocks/>
            <a:stCxn id="3" idx="0"/>
            <a:endCxn id="55" idx="0"/>
          </p:cNvCxnSpPr>
          <p:nvPr/>
        </p:nvCxnSpPr>
        <p:spPr>
          <a:xfrm rot="16200000" flipH="1">
            <a:off x="6528895" y="-2823350"/>
            <a:ext cx="92897" cy="9805178"/>
          </a:xfrm>
          <a:prstGeom prst="bentConnector3">
            <a:avLst>
              <a:gd name="adj1" fmla="val -246535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70" name="直线连接符 31769">
            <a:extLst>
              <a:ext uri="{FF2B5EF4-FFF2-40B4-BE49-F238E27FC236}">
                <a16:creationId xmlns:a16="http://schemas.microsoft.com/office/drawing/2014/main" xmlns="" id="{CD6FCC8A-548F-874C-B38F-29828798AED7}"/>
              </a:ext>
            </a:extLst>
          </p:cNvPr>
          <p:cNvCxnSpPr/>
          <p:nvPr/>
        </p:nvCxnSpPr>
        <p:spPr>
          <a:xfrm>
            <a:off x="765208" y="5033228"/>
            <a:ext cx="12081104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文本框 96">
            <a:extLst>
              <a:ext uri="{FF2B5EF4-FFF2-40B4-BE49-F238E27FC236}">
                <a16:creationId xmlns:a16="http://schemas.microsoft.com/office/drawing/2014/main" xmlns="" id="{28808318-029E-444F-9399-6A08D73EA274}"/>
              </a:ext>
            </a:extLst>
          </p:cNvPr>
          <p:cNvSpPr txBox="1"/>
          <p:nvPr/>
        </p:nvSpPr>
        <p:spPr>
          <a:xfrm>
            <a:off x="894248" y="4038485"/>
            <a:ext cx="11517862" cy="3391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3" dirty="0"/>
              <a:t>数字物流综合服务平台</a:t>
            </a:r>
            <a:endParaRPr lang="en-US" altLang="zh-CN" sz="1603" dirty="0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xmlns="" id="{AAF60EE5-F20C-1E45-B7E9-D9DE5A9F4E5B}"/>
              </a:ext>
            </a:extLst>
          </p:cNvPr>
          <p:cNvSpPr txBox="1"/>
          <p:nvPr/>
        </p:nvSpPr>
        <p:spPr>
          <a:xfrm>
            <a:off x="904896" y="3650217"/>
            <a:ext cx="1629251" cy="3391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3" dirty="0"/>
              <a:t>参与者身份管理</a:t>
            </a:r>
            <a:endParaRPr lang="en-US" altLang="zh-CN" sz="1603" dirty="0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xmlns="" id="{74FFFE53-1C36-6149-BBEC-609EF764E4BD}"/>
              </a:ext>
            </a:extLst>
          </p:cNvPr>
          <p:cNvSpPr txBox="1"/>
          <p:nvPr/>
        </p:nvSpPr>
        <p:spPr>
          <a:xfrm>
            <a:off x="2670455" y="3650217"/>
            <a:ext cx="1963837" cy="3391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3" dirty="0"/>
              <a:t>订单管理</a:t>
            </a:r>
            <a:endParaRPr lang="en-US" altLang="zh-CN" sz="1603" dirty="0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xmlns="" id="{5E38D718-3170-514F-866B-C053284809AE}"/>
              </a:ext>
            </a:extLst>
          </p:cNvPr>
          <p:cNvSpPr txBox="1"/>
          <p:nvPr/>
        </p:nvSpPr>
        <p:spPr>
          <a:xfrm>
            <a:off x="4733645" y="3640575"/>
            <a:ext cx="2131218" cy="3391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3" dirty="0"/>
              <a:t>运单管理</a:t>
            </a:r>
            <a:endParaRPr lang="en-US" altLang="zh-CN" sz="1603" dirty="0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xmlns="" id="{5FB622C4-C7A2-984B-A93A-95CFE1747341}"/>
              </a:ext>
            </a:extLst>
          </p:cNvPr>
          <p:cNvSpPr txBox="1"/>
          <p:nvPr/>
        </p:nvSpPr>
        <p:spPr>
          <a:xfrm>
            <a:off x="9266057" y="3649083"/>
            <a:ext cx="1565530" cy="3391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3" dirty="0"/>
              <a:t>保险融资</a:t>
            </a:r>
            <a:endParaRPr lang="en-US" altLang="zh-CN" sz="1603" dirty="0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xmlns="" id="{4FB4E3C6-C28B-8D4E-9538-5E140EE18186}"/>
              </a:ext>
            </a:extLst>
          </p:cNvPr>
          <p:cNvSpPr txBox="1"/>
          <p:nvPr/>
        </p:nvSpPr>
        <p:spPr>
          <a:xfrm>
            <a:off x="11047134" y="3646424"/>
            <a:ext cx="1364976" cy="3391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3" dirty="0"/>
              <a:t>数据分析</a:t>
            </a:r>
            <a:endParaRPr lang="en-US" altLang="zh-CN" sz="1603" dirty="0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xmlns="" id="{8F7BF428-B114-EA4F-8F39-1A68E6C62789}"/>
              </a:ext>
            </a:extLst>
          </p:cNvPr>
          <p:cNvSpPr txBox="1"/>
          <p:nvPr/>
        </p:nvSpPr>
        <p:spPr>
          <a:xfrm>
            <a:off x="6967895" y="3640575"/>
            <a:ext cx="2131218" cy="3391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3" dirty="0"/>
              <a:t>货物监控</a:t>
            </a:r>
            <a:endParaRPr lang="en-US" altLang="zh-CN" sz="1603" dirty="0"/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xmlns="" id="{C7DA2903-7F22-4743-B731-E885DA5744F0}"/>
              </a:ext>
            </a:extLst>
          </p:cNvPr>
          <p:cNvSpPr txBox="1"/>
          <p:nvPr/>
        </p:nvSpPr>
        <p:spPr>
          <a:xfrm>
            <a:off x="883803" y="4447547"/>
            <a:ext cx="3979338" cy="3391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3" dirty="0"/>
              <a:t>可信存证</a:t>
            </a:r>
            <a:endParaRPr lang="en-US" altLang="zh-CN" sz="1603" dirty="0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xmlns="" id="{B810B045-EE25-F74F-B883-A0AC48D06458}"/>
              </a:ext>
            </a:extLst>
          </p:cNvPr>
          <p:cNvSpPr txBox="1"/>
          <p:nvPr/>
        </p:nvSpPr>
        <p:spPr>
          <a:xfrm>
            <a:off x="5004962" y="4438026"/>
            <a:ext cx="3979338" cy="3391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3" dirty="0"/>
              <a:t>智能合约</a:t>
            </a:r>
            <a:endParaRPr lang="en-US" altLang="zh-CN" sz="1603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xmlns="" id="{36D19642-2A01-DA4E-9327-C343BC3DEDB2}"/>
              </a:ext>
            </a:extLst>
          </p:cNvPr>
          <p:cNvSpPr txBox="1"/>
          <p:nvPr/>
        </p:nvSpPr>
        <p:spPr>
          <a:xfrm>
            <a:off x="9101062" y="4438026"/>
            <a:ext cx="3311049" cy="3391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3" dirty="0" err="1"/>
              <a:t>AIoT</a:t>
            </a:r>
            <a:endParaRPr lang="en-US" altLang="zh-CN" sz="1603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548F295-BF93-D94C-AA9B-975C267749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349" y="2032792"/>
            <a:ext cx="906810" cy="916561"/>
          </a:xfrm>
          <a:prstGeom prst="rect">
            <a:avLst/>
          </a:prstGeom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xmlns="" id="{509ADC14-F2E2-894A-AADE-A1B490BE45E1}"/>
              </a:ext>
            </a:extLst>
          </p:cNvPr>
          <p:cNvSpPr txBox="1"/>
          <p:nvPr/>
        </p:nvSpPr>
        <p:spPr>
          <a:xfrm>
            <a:off x="11277275" y="3086409"/>
            <a:ext cx="647530" cy="277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2" dirty="0"/>
              <a:t>收货人</a:t>
            </a:r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xmlns="" id="{229BEB72-94F7-264C-8A4A-A81267F9D9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4527" y="2125689"/>
            <a:ext cx="906810" cy="916561"/>
          </a:xfrm>
          <a:prstGeom prst="rect">
            <a:avLst/>
          </a:prstGeom>
        </p:spPr>
      </p:pic>
      <p:cxnSp>
        <p:nvCxnSpPr>
          <p:cNvPr id="21" name="曲线连接符 20">
            <a:extLst>
              <a:ext uri="{FF2B5EF4-FFF2-40B4-BE49-F238E27FC236}">
                <a16:creationId xmlns:a16="http://schemas.microsoft.com/office/drawing/2014/main" xmlns="" id="{73DAF0D4-242F-5246-8BDF-962BF5D23CD8}"/>
              </a:ext>
            </a:extLst>
          </p:cNvPr>
          <p:cNvCxnSpPr>
            <a:stCxn id="31" idx="0"/>
            <a:endCxn id="38" idx="0"/>
          </p:cNvCxnSpPr>
          <p:nvPr/>
        </p:nvCxnSpPr>
        <p:spPr>
          <a:xfrm rot="5400000" flipH="1" flipV="1">
            <a:off x="8586410" y="1523131"/>
            <a:ext cx="39700" cy="1434933"/>
          </a:xfrm>
          <a:prstGeom prst="curvedConnector3">
            <a:avLst>
              <a:gd name="adj1" fmla="val 676894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图片 64">
            <a:extLst>
              <a:ext uri="{FF2B5EF4-FFF2-40B4-BE49-F238E27FC236}">
                <a16:creationId xmlns:a16="http://schemas.microsoft.com/office/drawing/2014/main" xmlns="" id="{4FC62311-0E91-A547-B7F4-6696874843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5000" y="2278198"/>
            <a:ext cx="819611" cy="734824"/>
          </a:xfrm>
          <a:prstGeom prst="rect">
            <a:avLst/>
          </a:prstGeom>
        </p:spPr>
      </p:pic>
      <p:cxnSp>
        <p:nvCxnSpPr>
          <p:cNvPr id="25" name="曲线连接符 24">
            <a:extLst>
              <a:ext uri="{FF2B5EF4-FFF2-40B4-BE49-F238E27FC236}">
                <a16:creationId xmlns:a16="http://schemas.microsoft.com/office/drawing/2014/main" xmlns="" id="{E3E3D1CC-FA9B-C342-B6A6-01F6ED3EE910}"/>
              </a:ext>
            </a:extLst>
          </p:cNvPr>
          <p:cNvCxnSpPr>
            <a:stCxn id="17" idx="0"/>
            <a:endCxn id="65" idx="0"/>
          </p:cNvCxnSpPr>
          <p:nvPr/>
        </p:nvCxnSpPr>
        <p:spPr>
          <a:xfrm rot="16200000" flipH="1">
            <a:off x="4041327" y="1534719"/>
            <a:ext cx="39352" cy="1447605"/>
          </a:xfrm>
          <a:prstGeom prst="curvedConnector3">
            <a:avLst>
              <a:gd name="adj1" fmla="val -58199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39B51982-D8BF-3547-A4AC-EC91D292BBFC}"/>
              </a:ext>
            </a:extLst>
          </p:cNvPr>
          <p:cNvSpPr txBox="1"/>
          <p:nvPr/>
        </p:nvSpPr>
        <p:spPr>
          <a:xfrm>
            <a:off x="4307685" y="3086409"/>
            <a:ext cx="955877" cy="277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2" dirty="0"/>
              <a:t>无船承运人</a:t>
            </a:r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xmlns="" id="{0C03E9C0-CDAE-7B49-A05D-B08A55CBD48D}"/>
              </a:ext>
            </a:extLst>
          </p:cNvPr>
          <p:cNvCxnSpPr>
            <a:cxnSpLocks/>
            <a:stCxn id="65" idx="3"/>
            <a:endCxn id="20" idx="1"/>
          </p:cNvCxnSpPr>
          <p:nvPr/>
        </p:nvCxnSpPr>
        <p:spPr>
          <a:xfrm flipV="1">
            <a:off x="5194610" y="2640559"/>
            <a:ext cx="673128" cy="50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曲线连接符 87">
            <a:extLst>
              <a:ext uri="{FF2B5EF4-FFF2-40B4-BE49-F238E27FC236}">
                <a16:creationId xmlns:a16="http://schemas.microsoft.com/office/drawing/2014/main" xmlns="" id="{283B0187-3748-5548-BA70-6282A83D9E2D}"/>
              </a:ext>
            </a:extLst>
          </p:cNvPr>
          <p:cNvCxnSpPr>
            <a:cxnSpLocks/>
            <a:stCxn id="69" idx="2"/>
            <a:endCxn id="46" idx="2"/>
          </p:cNvCxnSpPr>
          <p:nvPr/>
        </p:nvCxnSpPr>
        <p:spPr>
          <a:xfrm rot="5400000" flipH="1" flipV="1">
            <a:off x="6349055" y="1779332"/>
            <a:ext cx="21157" cy="3148021"/>
          </a:xfrm>
          <a:prstGeom prst="curvedConnector3">
            <a:avLst>
              <a:gd name="adj1" fmla="val -665143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xmlns="" id="{53CC8059-C8E9-BB4D-8328-B01DC0A64C73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2126159" y="2491072"/>
            <a:ext cx="7593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xmlns="" id="{8B13C49F-4AE5-2040-A090-5B5B701D8A14}"/>
              </a:ext>
            </a:extLst>
          </p:cNvPr>
          <p:cNvCxnSpPr>
            <a:cxnSpLocks/>
          </p:cNvCxnSpPr>
          <p:nvPr/>
        </p:nvCxnSpPr>
        <p:spPr>
          <a:xfrm>
            <a:off x="9927697" y="2491072"/>
            <a:ext cx="7593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49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/>
          </p:cNvSpPr>
          <p:nvPr/>
        </p:nvSpPr>
        <p:spPr>
          <a:xfrm>
            <a:off x="1386186" y="2744924"/>
            <a:ext cx="10972800" cy="947323"/>
          </a:xfrm>
          <a:prstGeom prst="rect">
            <a:avLst/>
          </a:prstGeom>
          <a:solidFill>
            <a:srgbClr val="00B0F0"/>
          </a:solidFill>
        </p:spPr>
        <p:txBody>
          <a:bodyPr vert="horz" lIns="96744" tIns="48372" rIns="96744" bIns="48372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</a:p>
        </p:txBody>
      </p:sp>
    </p:spTree>
    <p:extLst>
      <p:ext uri="{BB962C8B-B14F-4D97-AF65-F5344CB8AC3E}">
        <p14:creationId xmlns:p14="http://schemas.microsoft.com/office/powerpoint/2010/main" val="13134676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160048_3"/>
  <p:tag name="KSO_WM_SLIDE_INDEX" val="3"/>
  <p:tag name="KSO_WM_SLIDE_ITEM_CNT" val="4"/>
  <p:tag name="KSO_WM_SLIDE_LAYOUT" val="a_l"/>
  <p:tag name="KSO_WM_SLIDE_LAYOUT_CNT" val="1_1"/>
  <p:tag name="KSO_WM_SLIDE_TYPE" val="text"/>
  <p:tag name="KSO_WM_BEAUTIFY_FLAG" val="#wm#"/>
  <p:tag name="KSO_WM_SLIDE_POSITION" val="220.8*132.1"/>
  <p:tag name="KSO_WM_SLIDE_SIZE" val="518.45*337.85"/>
  <p:tag name="KSO_WM_TEMPLATE_CATEGORY" val="diagram"/>
  <p:tag name="KSO_WM_TEMPLATE_INDEX" val="160048"/>
  <p:tag name="KSO_WM_DIAGRAM_GROUP_CODE" val="l1-1"/>
  <p:tag name="KSO_WM_TAG_VERSION" val="1.0"/>
  <p:tag name="KSO_WM_SLIDE_SUBTYPE" val="pureTxt"/>
  <p:tag name="KSO_WM_TEMPLATE_SUBCATEGORY" val="0"/>
  <p:tag name="KSO_WM_SLIDE_DIAGTYPE" val="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1_1"/>
  <p:tag name="KSO_WM_UNIT_ID" val="diagram160048_3*l_h_i*1_1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LINE_FORE_SCHEMECOLOR_INDEX" val="14"/>
  <p:tag name="KSO_WM_UNIT_LINE_FILL_TYPE" val="2"/>
  <p:tag name="KSO_WM_UNIT_USESOURCEFORMAT_APPLY" val="1"/>
  <p:tag name="KSO_WM_UNIT_DIAGRAM_SCHEMECOLOR_ID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1_2"/>
  <p:tag name="KSO_WM_UNIT_ID" val="diagram160048_3*l_h_i*1_1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  <p:tag name="KSO_WM_UNIT_DIAGRAM_SCHEMECOLOR_ID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1_3"/>
  <p:tag name="KSO_WM_UNIT_ID" val="diagram160048_3*l_h_i*1_1_3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TEXT_FILL_FORE_SCHEMECOLOR_INDEX" val="5"/>
  <p:tag name="KSO_WM_UNIT_TEXT_FILL_TYPE" val="1"/>
  <p:tag name="KSO_WM_UNIT_USESOURCEFORMAT_APPLY" val="1"/>
  <p:tag name="KSO_WM_UNIT_DIAGRAM_SCHEMECOLOR_ID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2_2"/>
  <p:tag name="KSO_WM_UNIT_ID" val="diagram160048_3*l_h_i*1_2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LINE_FORE_SCHEMECOLOR_INDEX" val="14"/>
  <p:tag name="KSO_WM_UNIT_LINE_FILL_TYPE" val="2"/>
  <p:tag name="KSO_WM_UNIT_USESOURCEFORMAT_APPLY" val="1"/>
  <p:tag name="KSO_WM_UNIT_DIAGRAM_SCHEMECOLOR_ID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2_3"/>
  <p:tag name="KSO_WM_UNIT_ID" val="diagram160048_3*l_h_i*1_2_3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6"/>
  <p:tag name="KSO_WM_UNIT_FILL_TYPE" val="1"/>
  <p:tag name="KSO_WM_UNIT_TEXT_FILL_FORE_SCHEMECOLOR_INDEX" val="6"/>
  <p:tag name="KSO_WM_UNIT_TEXT_FILL_TYPE" val="1"/>
  <p:tag name="KSO_WM_UNIT_USESOURCEFORMAT_APPLY" val="1"/>
  <p:tag name="KSO_WM_UNIT_DIAGRAM_SCHEMECOLOR_ID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2_1"/>
  <p:tag name="KSO_WM_UNIT_ID" val="diagram160048_3*l_h_i*1_2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TEXT_FILL_FORE_SCHEMECOLOR_INDEX" val="6"/>
  <p:tag name="KSO_WM_UNIT_TEXT_FILL_TYPE" val="1"/>
  <p:tag name="KSO_WM_UNIT_USESOURCEFORMAT_APPLY" val="1"/>
  <p:tag name="KSO_WM_UNIT_DIAGRAM_SCHEMECOLOR_ID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4_3"/>
  <p:tag name="KSO_WM_UNIT_ID" val="diagram160048_3*l_h_i*1_4_3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LINE_FORE_SCHEMECOLOR_INDEX" val="14"/>
  <p:tag name="KSO_WM_UNIT_LINE_FILL_TYPE" val="2"/>
  <p:tag name="KSO_WM_UNIT_USESOURCEFORMAT_APPLY" val="1"/>
  <p:tag name="KSO_WM_UNIT_DIAGRAM_SCHEMECOLOR_ID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4_2"/>
  <p:tag name="KSO_WM_UNIT_ID" val="diagram160048_3*l_h_i*1_4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8"/>
  <p:tag name="KSO_WM_UNIT_FILL_TYPE" val="1"/>
  <p:tag name="KSO_WM_UNIT_TEXT_FILL_FORE_SCHEMECOLOR_INDEX" val="6"/>
  <p:tag name="KSO_WM_UNIT_TEXT_FILL_TYPE" val="1"/>
  <p:tag name="KSO_WM_UNIT_USESOURCEFORMAT_APPLY" val="1"/>
  <p:tag name="KSO_WM_UNIT_DIAGRAM_SCHEMECOLOR_ID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4_1"/>
  <p:tag name="KSO_WM_UNIT_ID" val="diagram160048_3*l_h_i*1_4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TEXT_FILL_FORE_SCHEMECOLOR_INDEX" val="8"/>
  <p:tag name="KSO_WM_UNIT_TEXT_FILL_TYPE" val="1"/>
  <p:tag name="KSO_WM_UNIT_USESOURCEFORMAT_APPLY" val="1"/>
  <p:tag name="KSO_WM_UNIT_DIAGRAM_SCHEMECOLOR_ID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3_3"/>
  <p:tag name="KSO_WM_UNIT_ID" val="diagram160048_3*l_h_i*1_3_3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LINE_FORE_SCHEMECOLOR_INDEX" val="14"/>
  <p:tag name="KSO_WM_UNIT_LINE_FILL_TYPE" val="2"/>
  <p:tag name="KSO_WM_UNIT_USESOURCEFORMAT_APPLY" val="1"/>
  <p:tag name="KSO_WM_UNIT_DIAGRAM_SCHEMECOLOR_ID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3_2"/>
  <p:tag name="KSO_WM_UNIT_ID" val="diagram160048_3*l_h_i*1_3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1"/>
  <p:tag name="KSO_WM_UNIT_DIAGRAM_SCHEMECOLOR_ID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48"/>
  <p:tag name="KSO_WM_TAG_VERSION" val="1.0"/>
  <p:tag name="KSO_WM_BEAUTIFY_FLAG" val="#wm#"/>
  <p:tag name="KSO_WM_UNIT_TYPE" val="l_h_i"/>
  <p:tag name="KSO_WM_UNIT_INDEX" val="1_3_1"/>
  <p:tag name="KSO_WM_UNIT_ID" val="diagram160048_3*l_h_i*1_3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DIAGRAM_MODELTYPE" val="stripeEnum"/>
  <p:tag name="KSO_WM_UNIT_TEXT_FILL_FORE_SCHEMECOLOR_INDEX" val="7"/>
  <p:tag name="KSO_WM_UNIT_TEXT_FILL_TYPE" val="1"/>
  <p:tag name="KSO_WM_UNIT_USESOURCEFORMAT_APPLY" val="1"/>
  <p:tag name="KSO_WM_UNIT_DIAGRAM_SCHEMECOLOR_ID" val="2"/>
</p:tagLst>
</file>

<file path=ppt/theme/theme1.xml><?xml version="1.0" encoding="utf-8"?>
<a:theme xmlns:a="http://schemas.openxmlformats.org/drawingml/2006/main" name="14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a1vhn4x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a1vhn4x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6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a1vhn4x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1">
              <a:lumMod val="65000"/>
            </a:schemeClr>
          </a:solidFill>
          <a:prstDash val="sysDash"/>
        </a:ln>
      </a:spPr>
      <a:bodyPr rtlCol="0" anchor="ctr"/>
      <a:lstStyle>
        <a:defPPr algn="ctr">
          <a:lnSpc>
            <a:spcPct val="150000"/>
          </a:lnSpc>
          <a:defRPr sz="24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178063</TotalTime>
  <Words>1298</Words>
  <Application>Microsoft Office PowerPoint</Application>
  <PresentationFormat>自定义</PresentationFormat>
  <Paragraphs>203</Paragraphs>
  <Slides>14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8" baseType="lpstr">
      <vt:lpstr>Arial Unicode MS</vt:lpstr>
      <vt:lpstr>FZLanTingHeiS-L-GB</vt:lpstr>
      <vt:lpstr>FZPinShangHeiS-L-GB</vt:lpstr>
      <vt:lpstr>Helvetica Light</vt:lpstr>
      <vt:lpstr>Helvetica Neue</vt:lpstr>
      <vt:lpstr>Helvetica Neue Medium</vt:lpstr>
      <vt:lpstr>Lucida Grande</vt:lpstr>
      <vt:lpstr>黑体</vt:lpstr>
      <vt:lpstr>黑体</vt:lpstr>
      <vt:lpstr>华文琥珀</vt:lpstr>
      <vt:lpstr>SimSun</vt:lpstr>
      <vt:lpstr>SimSun</vt:lpstr>
      <vt:lpstr>Microsoft YaHei</vt:lpstr>
      <vt:lpstr>Microsoft YaHei</vt:lpstr>
      <vt:lpstr>微软雅黑 Light</vt:lpstr>
      <vt:lpstr>Arial</vt:lpstr>
      <vt:lpstr>Calibri</vt:lpstr>
      <vt:lpstr>Microsoft Sans Serif</vt:lpstr>
      <vt:lpstr>Wingdings</vt:lpstr>
      <vt:lpstr>14_Office 主题</vt:lpstr>
      <vt:lpstr>Office 主题</vt:lpstr>
      <vt:lpstr>16_Office 主题</vt:lpstr>
      <vt:lpstr>think-cell Slide</vt:lpstr>
      <vt:lpstr>Visio.Drawing.15</vt:lpstr>
      <vt:lpstr>PowerPoint 演示文稿</vt:lpstr>
      <vt:lpstr>PowerPoint 演示文稿</vt:lpstr>
      <vt:lpstr>网络货运平台业务运行的核心要义</vt:lpstr>
      <vt:lpstr>PowerPoint 演示文稿</vt:lpstr>
      <vt:lpstr>以区块链-智能合约产品为基础，实现运单信息不可篡改+实时核验</vt:lpstr>
      <vt:lpstr>以“双轨制”并行推进，打造 “链上监管”新标准，建立服务生态</vt:lpstr>
      <vt:lpstr>PowerPoint 演示文稿</vt:lpstr>
      <vt:lpstr>PowerPoint 演示文稿</vt:lpstr>
      <vt:lpstr>PowerPoint 演示文稿</vt:lpstr>
      <vt:lpstr>PowerPoint 演示文稿</vt:lpstr>
      <vt:lpstr>基于区块链的网络货运平台融资解决方案</vt:lpstr>
      <vt:lpstr>基于区块链的平台保险服务</vt:lpstr>
      <vt:lpstr>全流程物流信息在链带来的商业模式变革与经营空间扩展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PeiGang 陆培刚</dc:creator>
  <cp:lastModifiedBy>屹东</cp:lastModifiedBy>
  <cp:revision>3931</cp:revision>
  <cp:lastPrinted>2019-07-04T07:58:14Z</cp:lastPrinted>
  <dcterms:created xsi:type="dcterms:W3CDTF">2015-04-22T11:38:52Z</dcterms:created>
  <dcterms:modified xsi:type="dcterms:W3CDTF">2020-01-12T15:54:08Z</dcterms:modified>
</cp:coreProperties>
</file>