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74" r:id="rId3"/>
    <p:sldId id="600" r:id="rId4"/>
    <p:sldId id="601" r:id="rId5"/>
    <p:sldId id="602" r:id="rId6"/>
    <p:sldId id="606" r:id="rId7"/>
    <p:sldId id="605" r:id="rId8"/>
    <p:sldId id="603" r:id="rId9"/>
    <p:sldId id="607" r:id="rId10"/>
    <p:sldId id="263"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6">
          <p15:clr>
            <a:srgbClr val="A4A3A4"/>
          </p15:clr>
        </p15:guide>
        <p15:guide id="2" pos="388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0000"/>
    <a:srgbClr val="C71623"/>
    <a:srgbClr val="D62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100" d="100"/>
          <a:sy n="100" d="100"/>
        </p:scale>
        <p:origin x="990" y="402"/>
      </p:cViewPr>
      <p:guideLst>
        <p:guide orient="horz" pos="2276"/>
        <p:guide pos="388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D75BA-CE8A-4A5B-AADB-19738211117F}" type="datetimeFigureOut">
              <a:rPr lang="zh-CN" altLang="en-US" smtClean="0"/>
              <a:t>2020/6/28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CAC733-AE5F-4DD6-8708-BAB26230D389}" type="slidenum">
              <a:rPr lang="zh-CN" altLang="en-US" smtClean="0"/>
              <a:t>‹#›</a:t>
            </a:fld>
            <a:endParaRPr lang="zh-CN" altLang="en-US"/>
          </a:p>
        </p:txBody>
      </p:sp>
    </p:spTree>
    <p:extLst>
      <p:ext uri="{BB962C8B-B14F-4D97-AF65-F5344CB8AC3E}">
        <p14:creationId xmlns:p14="http://schemas.microsoft.com/office/powerpoint/2010/main" val="2746524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3ECBB-18CF-46C2-928A-91D8F9C3BC38}" type="datetimeFigureOut">
              <a:rPr lang="zh-CN" altLang="en-US" smtClean="0"/>
              <a:t>2020/6/28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E33FB-5F63-4AAA-8052-ACC959EAC58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sp>
        <p:nvSpPr>
          <p:cNvPr id="10" name="文本框 9"/>
          <p:cNvSpPr txBox="1"/>
          <p:nvPr/>
        </p:nvSpPr>
        <p:spPr>
          <a:xfrm>
            <a:off x="1006752" y="1906768"/>
            <a:ext cx="10177803" cy="2177840"/>
          </a:xfrm>
          <a:prstGeom prst="rect">
            <a:avLst/>
          </a:prstGeom>
          <a:noFill/>
        </p:spPr>
        <p:txBody>
          <a:bodyPr wrap="square" rtlCol="0">
            <a:spAutoFit/>
          </a:bodyPr>
          <a:lstStyle/>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网络货运监控服务平台</a:t>
            </a:r>
            <a:endParaRPr lang="en-US" altLang="zh-CN" sz="4800" b="1" dirty="0">
              <a:solidFill>
                <a:schemeClr val="bg1"/>
              </a:solidFill>
              <a:latin typeface="方正兰亭黑_GBK" panose="02000000000000000000" pitchFamily="2" charset="-122"/>
              <a:ea typeface="方正兰亭黑_GBK" panose="02000000000000000000" pitchFamily="2" charset="-122"/>
            </a:endParaRPr>
          </a:p>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平台介绍方案</a:t>
            </a:r>
          </a:p>
        </p:txBody>
      </p:sp>
      <p:sp>
        <p:nvSpPr>
          <p:cNvPr id="14" name="文本框 13"/>
          <p:cNvSpPr txBox="1"/>
          <p:nvPr/>
        </p:nvSpPr>
        <p:spPr>
          <a:xfrm>
            <a:off x="4833353" y="5797285"/>
            <a:ext cx="2524603" cy="307777"/>
          </a:xfrm>
          <a:prstGeom prst="rect">
            <a:avLst/>
          </a:prstGeom>
          <a:noFill/>
        </p:spPr>
        <p:txBody>
          <a:bodyPr wrap="square" rtlCol="0">
            <a:spAutoFit/>
          </a:bodyPr>
          <a:lstStyle/>
          <a:p>
            <a:pPr algn="dist"/>
            <a:r>
              <a:rPr lang="zh-CN" altLang="en-US" sz="1400" dirty="0">
                <a:solidFill>
                  <a:schemeClr val="bg1"/>
                </a:solidFill>
                <a:latin typeface="方正兰亭黑_GBK" panose="02000000000000000000" pitchFamily="2" charset="-122"/>
                <a:ea typeface="方正兰亭黑_GBK" panose="02000000000000000000" pitchFamily="2" charset="-122"/>
              </a:rPr>
              <a:t>中国物流与采购联合会</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520000" cy="900000"/>
            <a:chOff x="288745" y="155049"/>
            <a:chExt cx="2646878" cy="867818"/>
          </a:xfrm>
        </p:grpSpPr>
        <p:sp>
          <p:nvSpPr>
            <p:cNvPr id="4" name="文本框 3"/>
            <p:cNvSpPr txBox="1"/>
            <p:nvPr/>
          </p:nvSpPr>
          <p:spPr>
            <a:xfrm>
              <a:off x="288745" y="155049"/>
              <a:ext cx="2646878" cy="830997"/>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政策背景</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cxnSp>
        <p:nvCxnSpPr>
          <p:cNvPr id="9" name="直接箭头连接符 8">
            <a:extLst>
              <a:ext uri="{FF2B5EF4-FFF2-40B4-BE49-F238E27FC236}">
                <a16:creationId xmlns:a16="http://schemas.microsoft.com/office/drawing/2014/main" id="{2B8C5551-03D7-4FF4-9351-26D9A17DADE0}"/>
              </a:ext>
            </a:extLst>
          </p:cNvPr>
          <p:cNvCxnSpPr>
            <a:cxnSpLocks/>
          </p:cNvCxnSpPr>
          <p:nvPr/>
        </p:nvCxnSpPr>
        <p:spPr>
          <a:xfrm>
            <a:off x="450850" y="1360279"/>
            <a:ext cx="0" cy="520700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3242790B-D9DA-43FF-9BEB-BD35750732CA}"/>
              </a:ext>
            </a:extLst>
          </p:cNvPr>
          <p:cNvSpPr txBox="1"/>
          <p:nvPr/>
        </p:nvSpPr>
        <p:spPr>
          <a:xfrm>
            <a:off x="4273554" y="1349434"/>
            <a:ext cx="7486646" cy="1200329"/>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互联网平台经济是生产力新的组织方式，是经济发展新动能，对优化资源配置、促进跨界融通发展和大众创业万众创新、推动产业升级、拓展消费市场尤其是增加就业，都有重要作用。创新监管理念和方式，实行包容审慎监管</a:t>
            </a:r>
          </a:p>
        </p:txBody>
      </p:sp>
      <p:sp>
        <p:nvSpPr>
          <p:cNvPr id="12" name="文本框 11">
            <a:extLst>
              <a:ext uri="{FF2B5EF4-FFF2-40B4-BE49-F238E27FC236}">
                <a16:creationId xmlns:a16="http://schemas.microsoft.com/office/drawing/2014/main" id="{FAC38343-22FC-4629-B7B1-2D70C026F961}"/>
              </a:ext>
            </a:extLst>
          </p:cNvPr>
          <p:cNvSpPr txBox="1"/>
          <p:nvPr/>
        </p:nvSpPr>
        <p:spPr>
          <a:xfrm>
            <a:off x="4273554" y="2690018"/>
            <a:ext cx="7435842" cy="1477328"/>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为促进道路货物运输业与互联网融合发展，规范网络平台道路货物运输经营。推进网络货运发展，是贯彻落实党中央、国务院决策部署、促进平台经济规范健康发展的新举措，“放管服”改革的具体行动，深化供给侧结构性改革、促进物流降本增效的新办法，是促进企业转型升级、高质量发展的新路径</a:t>
            </a:r>
          </a:p>
        </p:txBody>
      </p:sp>
      <p:sp>
        <p:nvSpPr>
          <p:cNvPr id="14" name="文本框 13">
            <a:extLst>
              <a:ext uri="{FF2B5EF4-FFF2-40B4-BE49-F238E27FC236}">
                <a16:creationId xmlns:a16="http://schemas.microsoft.com/office/drawing/2014/main" id="{68D7A816-EBF3-4C8B-AFF8-EEBB8DD64C40}"/>
              </a:ext>
            </a:extLst>
          </p:cNvPr>
          <p:cNvSpPr txBox="1"/>
          <p:nvPr/>
        </p:nvSpPr>
        <p:spPr>
          <a:xfrm>
            <a:off x="4298956" y="4307601"/>
            <a:ext cx="7277095" cy="646331"/>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为物流企业及物流平台申请网络平台道路货物运输经营者提供了服务指南，并为县级交通监管部门审批网络货运资质提供了服务指南</a:t>
            </a:r>
          </a:p>
        </p:txBody>
      </p:sp>
      <p:grpSp>
        <p:nvGrpSpPr>
          <p:cNvPr id="18" name="组合 17">
            <a:extLst>
              <a:ext uri="{FF2B5EF4-FFF2-40B4-BE49-F238E27FC236}">
                <a16:creationId xmlns:a16="http://schemas.microsoft.com/office/drawing/2014/main" id="{8821FCA6-0667-4811-BFA1-BC66688F0D8C}"/>
              </a:ext>
            </a:extLst>
          </p:cNvPr>
          <p:cNvGrpSpPr/>
          <p:nvPr/>
        </p:nvGrpSpPr>
        <p:grpSpPr>
          <a:xfrm>
            <a:off x="630473" y="1504869"/>
            <a:ext cx="3643081" cy="5043360"/>
            <a:chOff x="338364" y="1441201"/>
            <a:chExt cx="3643081" cy="5043360"/>
          </a:xfrm>
        </p:grpSpPr>
        <p:sp>
          <p:nvSpPr>
            <p:cNvPr id="7" name="文本框 6">
              <a:extLst>
                <a:ext uri="{FF2B5EF4-FFF2-40B4-BE49-F238E27FC236}">
                  <a16:creationId xmlns:a16="http://schemas.microsoft.com/office/drawing/2014/main" id="{3FA4C256-6B4A-4E38-9F44-0E5007E72077}"/>
                </a:ext>
              </a:extLst>
            </p:cNvPr>
            <p:cNvSpPr txBox="1"/>
            <p:nvPr/>
          </p:nvSpPr>
          <p:spPr>
            <a:xfrm>
              <a:off x="349668" y="1441201"/>
              <a:ext cx="3592259" cy="923330"/>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8</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国务院办公厅</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关于促进平台经济规范健康发展的指导意见</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1" name="文本框 10">
              <a:extLst>
                <a:ext uri="{FF2B5EF4-FFF2-40B4-BE49-F238E27FC236}">
                  <a16:creationId xmlns:a16="http://schemas.microsoft.com/office/drawing/2014/main" id="{F61DF303-0284-4F96-A671-11F07D5756CA}"/>
                </a:ext>
              </a:extLst>
            </p:cNvPr>
            <p:cNvSpPr txBox="1"/>
            <p:nvPr/>
          </p:nvSpPr>
          <p:spPr>
            <a:xfrm>
              <a:off x="349668" y="2710627"/>
              <a:ext cx="3592259" cy="1200329"/>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9</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6</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br>
                <a:rPr lang="en-US" altLang="zh-CN" dirty="0">
                  <a:solidFill>
                    <a:prstClr val="white"/>
                  </a:solidFill>
                  <a:latin typeface="方正兰亭粗黑_GBK" panose="02000000000000000000" pitchFamily="2" charset="-122"/>
                  <a:ea typeface="方正兰亭粗黑_GBK" panose="02000000000000000000" pitchFamily="2" charset="-122"/>
                </a:rPr>
              </a:br>
              <a:r>
                <a:rPr lang="zh-CN" altLang="en-US" dirty="0">
                  <a:solidFill>
                    <a:prstClr val="white"/>
                  </a:solidFill>
                  <a:latin typeface="方正兰亭粗黑_GBK" panose="02000000000000000000" pitchFamily="2" charset="-122"/>
                  <a:ea typeface="方正兰亭粗黑_GBK" panose="02000000000000000000" pitchFamily="2" charset="-122"/>
                </a:rPr>
                <a:t>交通运输部 国家税务总局</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网络平台道路货物运输经营管理暂行办法</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3" name="文本框 12">
              <a:extLst>
                <a:ext uri="{FF2B5EF4-FFF2-40B4-BE49-F238E27FC236}">
                  <a16:creationId xmlns:a16="http://schemas.microsoft.com/office/drawing/2014/main" id="{BB5A89F0-C3B5-4827-BC61-2C9FD8120224}"/>
                </a:ext>
              </a:extLst>
            </p:cNvPr>
            <p:cNvSpPr txBox="1"/>
            <p:nvPr/>
          </p:nvSpPr>
          <p:spPr>
            <a:xfrm>
              <a:off x="338364" y="5284232"/>
              <a:ext cx="3592275" cy="1200329"/>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12</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31</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国家税务总局</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国家税务总局关于取消增值税扣税凭证认证确认期限等增值税征管问题的公告</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5" name="文本框 14">
              <a:extLst>
                <a:ext uri="{FF2B5EF4-FFF2-40B4-BE49-F238E27FC236}">
                  <a16:creationId xmlns:a16="http://schemas.microsoft.com/office/drawing/2014/main" id="{24D7FD16-2AAB-4E2D-AA42-ECFF13FD0CD7}"/>
                </a:ext>
              </a:extLst>
            </p:cNvPr>
            <p:cNvSpPr txBox="1"/>
            <p:nvPr/>
          </p:nvSpPr>
          <p:spPr>
            <a:xfrm>
              <a:off x="389179" y="4222928"/>
              <a:ext cx="3592266" cy="923330"/>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9</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24</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交通运输部</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网络平台道路货物运输经营服务指南</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grpSp>
      <p:sp>
        <p:nvSpPr>
          <p:cNvPr id="17" name="文本框 16">
            <a:extLst>
              <a:ext uri="{FF2B5EF4-FFF2-40B4-BE49-F238E27FC236}">
                <a16:creationId xmlns:a16="http://schemas.microsoft.com/office/drawing/2014/main" id="{AF0B4A21-C14C-4995-8EA2-12FC83BB9858}"/>
              </a:ext>
            </a:extLst>
          </p:cNvPr>
          <p:cNvSpPr txBox="1"/>
          <p:nvPr/>
        </p:nvSpPr>
        <p:spPr>
          <a:xfrm>
            <a:off x="4298956" y="5318005"/>
            <a:ext cx="7277094" cy="923330"/>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明确在境内提供公路或内河货物运输服务并办理了税务登记（包括临时税务登记）的纳税人，可以按规定向税务机关申请代开增值税专用发票</a:t>
            </a:r>
          </a:p>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个体司机不用登记为个体工商户</a:t>
            </a:r>
          </a:p>
        </p:txBody>
      </p:sp>
      <p:cxnSp>
        <p:nvCxnSpPr>
          <p:cNvPr id="3" name="直接连接符 2">
            <a:extLst>
              <a:ext uri="{FF2B5EF4-FFF2-40B4-BE49-F238E27FC236}">
                <a16:creationId xmlns:a16="http://schemas.microsoft.com/office/drawing/2014/main" id="{8D376001-8A6B-4839-800A-B89D5D28B47D}"/>
              </a:ext>
            </a:extLst>
          </p:cNvPr>
          <p:cNvCxnSpPr/>
          <p:nvPr/>
        </p:nvCxnSpPr>
        <p:spPr>
          <a:xfrm>
            <a:off x="763398" y="254976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23DFADE3-336C-4712-9C9E-990F6E9A90B8}"/>
              </a:ext>
            </a:extLst>
          </p:cNvPr>
          <p:cNvCxnSpPr/>
          <p:nvPr/>
        </p:nvCxnSpPr>
        <p:spPr>
          <a:xfrm>
            <a:off x="763398" y="4167346"/>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6AFEE5C0-FE93-4C03-82C5-205DF0422B8E}"/>
              </a:ext>
            </a:extLst>
          </p:cNvPr>
          <p:cNvCxnSpPr/>
          <p:nvPr/>
        </p:nvCxnSpPr>
        <p:spPr>
          <a:xfrm>
            <a:off x="681288" y="525089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3262432" cy="900246"/>
            <a:chOff x="288745" y="155049"/>
            <a:chExt cx="3426690" cy="868055"/>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现状与问题</a:t>
              </a:r>
            </a:p>
          </p:txBody>
        </p:sp>
        <p:sp>
          <p:nvSpPr>
            <p:cNvPr id="5" name="圆角矩形 4"/>
            <p:cNvSpPr/>
            <p:nvPr/>
          </p:nvSpPr>
          <p:spPr>
            <a:xfrm>
              <a:off x="312306" y="951104"/>
              <a:ext cx="3403129"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grpSp>
        <p:nvGrpSpPr>
          <p:cNvPr id="27" name="组合 26">
            <a:extLst>
              <a:ext uri="{FF2B5EF4-FFF2-40B4-BE49-F238E27FC236}">
                <a16:creationId xmlns:a16="http://schemas.microsoft.com/office/drawing/2014/main" id="{A9951D61-9325-4609-8167-0995BFBB8C54}"/>
              </a:ext>
            </a:extLst>
          </p:cNvPr>
          <p:cNvGrpSpPr/>
          <p:nvPr/>
        </p:nvGrpSpPr>
        <p:grpSpPr>
          <a:xfrm>
            <a:off x="262380" y="3510488"/>
            <a:ext cx="11523220" cy="832144"/>
            <a:chOff x="262380" y="1280343"/>
            <a:chExt cx="11523220" cy="832144"/>
          </a:xfrm>
        </p:grpSpPr>
        <p:sp>
          <p:nvSpPr>
            <p:cNvPr id="12" name="文本框 11">
              <a:extLst>
                <a:ext uri="{FF2B5EF4-FFF2-40B4-BE49-F238E27FC236}">
                  <a16:creationId xmlns:a16="http://schemas.microsoft.com/office/drawing/2014/main" id="{4C1B0030-7722-473E-A445-067397E0BEBB}"/>
                </a:ext>
              </a:extLst>
            </p:cNvPr>
            <p:cNvSpPr txBox="1"/>
            <p:nvPr/>
          </p:nvSpPr>
          <p:spPr>
            <a:xfrm>
              <a:off x="262381" y="1280343"/>
              <a:ext cx="3570208"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③政府部门监管角度不同</a:t>
              </a:r>
            </a:p>
          </p:txBody>
        </p:sp>
        <p:sp>
          <p:nvSpPr>
            <p:cNvPr id="13" name="文本框 12">
              <a:extLst>
                <a:ext uri="{FF2B5EF4-FFF2-40B4-BE49-F238E27FC236}">
                  <a16:creationId xmlns:a16="http://schemas.microsoft.com/office/drawing/2014/main" id="{82B4ADF8-6020-4924-BD58-4CEF6ED4B0E4}"/>
                </a:ext>
              </a:extLst>
            </p:cNvPr>
            <p:cNvSpPr txBox="1"/>
            <p:nvPr/>
          </p:nvSpPr>
          <p:spPr>
            <a:xfrm>
              <a:off x="262380" y="1743155"/>
              <a:ext cx="11523220" cy="369332"/>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交通部门、税务部门和工商部门对无车承运人试点企业的监管角度上有差异</a:t>
              </a:r>
            </a:p>
          </p:txBody>
        </p:sp>
      </p:grpSp>
      <p:grpSp>
        <p:nvGrpSpPr>
          <p:cNvPr id="29" name="组合 28">
            <a:extLst>
              <a:ext uri="{FF2B5EF4-FFF2-40B4-BE49-F238E27FC236}">
                <a16:creationId xmlns:a16="http://schemas.microsoft.com/office/drawing/2014/main" id="{AF8BDBB7-1595-4F89-8BE5-73FF7E796773}"/>
              </a:ext>
            </a:extLst>
          </p:cNvPr>
          <p:cNvGrpSpPr/>
          <p:nvPr/>
        </p:nvGrpSpPr>
        <p:grpSpPr>
          <a:xfrm>
            <a:off x="262380" y="4474386"/>
            <a:ext cx="11523219" cy="910688"/>
            <a:chOff x="262381" y="3443348"/>
            <a:chExt cx="11523219" cy="910688"/>
          </a:xfrm>
        </p:grpSpPr>
        <p:sp>
          <p:nvSpPr>
            <p:cNvPr id="11" name="文本框 10">
              <a:extLst>
                <a:ext uri="{FF2B5EF4-FFF2-40B4-BE49-F238E27FC236}">
                  <a16:creationId xmlns:a16="http://schemas.microsoft.com/office/drawing/2014/main" id="{C2402F8B-78D1-42B9-98FD-1CAC0C78EF62}"/>
                </a:ext>
              </a:extLst>
            </p:cNvPr>
            <p:cNvSpPr txBox="1"/>
            <p:nvPr/>
          </p:nvSpPr>
          <p:spPr>
            <a:xfrm>
              <a:off x="262381" y="3443348"/>
              <a:ext cx="4801314"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④税务进项抵扣各地机关认识不同</a:t>
              </a:r>
            </a:p>
          </p:txBody>
        </p:sp>
        <p:sp>
          <p:nvSpPr>
            <p:cNvPr id="14" name="文本框 13">
              <a:extLst>
                <a:ext uri="{FF2B5EF4-FFF2-40B4-BE49-F238E27FC236}">
                  <a16:creationId xmlns:a16="http://schemas.microsoft.com/office/drawing/2014/main" id="{B2182AC2-563D-4C82-86BC-6CA0D6D5C73A}"/>
                </a:ext>
              </a:extLst>
            </p:cNvPr>
            <p:cNvSpPr txBox="1"/>
            <p:nvPr/>
          </p:nvSpPr>
          <p:spPr>
            <a:xfrm>
              <a:off x="299708" y="3984704"/>
              <a:ext cx="11485892" cy="369332"/>
            </a:xfrm>
            <a:prstGeom prst="rect">
              <a:avLst/>
            </a:prstGeom>
            <a:noFill/>
          </p:spPr>
          <p:txBody>
            <a:bodyPr wrap="square" rtlCol="0">
              <a:spAutoFit/>
            </a:bodyPr>
            <a:lstStyle/>
            <a:p>
              <a:pPr lvl="0"/>
              <a:r>
                <a:rPr lang="zh-CN" altLang="en-US" dirty="0">
                  <a:solidFill>
                    <a:prstClr val="white"/>
                  </a:solidFill>
                  <a:latin typeface="方正兰亭粗黑_GBK" panose="02000000000000000000" pitchFamily="2" charset="-122"/>
                  <a:ea typeface="方正兰亭粗黑_GBK" panose="02000000000000000000" pitchFamily="2" charset="-122"/>
                </a:rPr>
                <a:t>无车承运人进项抵扣票据难取得，进项抵后严重不足，各地税务机关对如何抵扣认识不同</a:t>
              </a:r>
            </a:p>
          </p:txBody>
        </p:sp>
      </p:grpSp>
      <p:grpSp>
        <p:nvGrpSpPr>
          <p:cNvPr id="28" name="组合 27">
            <a:extLst>
              <a:ext uri="{FF2B5EF4-FFF2-40B4-BE49-F238E27FC236}">
                <a16:creationId xmlns:a16="http://schemas.microsoft.com/office/drawing/2014/main" id="{0EF8CCF3-86D7-4DC2-A984-D0BEC9C0B4B6}"/>
              </a:ext>
            </a:extLst>
          </p:cNvPr>
          <p:cNvGrpSpPr/>
          <p:nvPr/>
        </p:nvGrpSpPr>
        <p:grpSpPr>
          <a:xfrm>
            <a:off x="240047" y="1186911"/>
            <a:ext cx="11711905" cy="906328"/>
            <a:chOff x="262380" y="2121522"/>
            <a:chExt cx="11711905" cy="906328"/>
          </a:xfrm>
        </p:grpSpPr>
        <p:sp>
          <p:nvSpPr>
            <p:cNvPr id="15" name="文本框 14">
              <a:extLst>
                <a:ext uri="{FF2B5EF4-FFF2-40B4-BE49-F238E27FC236}">
                  <a16:creationId xmlns:a16="http://schemas.microsoft.com/office/drawing/2014/main" id="{0D35D0E9-C3C4-462B-9C4F-9E913C6B27B0}"/>
                </a:ext>
              </a:extLst>
            </p:cNvPr>
            <p:cNvSpPr txBox="1"/>
            <p:nvPr/>
          </p:nvSpPr>
          <p:spPr>
            <a:xfrm>
              <a:off x="262381" y="2121522"/>
              <a:ext cx="4493538" cy="461665"/>
            </a:xfrm>
            <a:prstGeom prst="rect">
              <a:avLst/>
            </a:prstGeom>
            <a:noFill/>
          </p:spPr>
          <p:txBody>
            <a:bodyPr wrap="none" rtlCol="0">
              <a:spAutoFit/>
            </a:bodyPr>
            <a:lstStyle/>
            <a:p>
              <a:pPr lvl="0">
                <a:defRPr/>
              </a:pPr>
              <a:r>
                <a:rPr kumimoji="0" lang="zh-CN" altLang="en-US" sz="24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rPr>
                <a:t>①网络货运企业业务</a:t>
              </a:r>
              <a:r>
                <a:rPr lang="zh-CN" altLang="en-US" sz="2400" dirty="0">
                  <a:solidFill>
                    <a:prstClr val="white"/>
                  </a:solidFill>
                  <a:latin typeface="方正兰亭粗黑_GBK" panose="02000000000000000000" pitchFamily="2" charset="-122"/>
                  <a:ea typeface="方正兰亭粗黑_GBK" panose="02000000000000000000" pitchFamily="2" charset="-122"/>
                </a:rPr>
                <a:t>数据不真实</a:t>
              </a:r>
              <a:endParaRPr kumimoji="0" lang="zh-CN" altLang="en-US" sz="24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6" name="文本框 15">
              <a:extLst>
                <a:ext uri="{FF2B5EF4-FFF2-40B4-BE49-F238E27FC236}">
                  <a16:creationId xmlns:a16="http://schemas.microsoft.com/office/drawing/2014/main" id="{F3091CD7-9BD9-40FA-BED6-73F5137BAF71}"/>
                </a:ext>
              </a:extLst>
            </p:cNvPr>
            <p:cNvSpPr txBox="1"/>
            <p:nvPr/>
          </p:nvSpPr>
          <p:spPr>
            <a:xfrm>
              <a:off x="262380" y="2658518"/>
              <a:ext cx="11711905" cy="369332"/>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一些企业基于自身的特殊利益，通过一些违规违法措施或制度漏洞，绕开税收监管，造成国家税收流失。</a:t>
              </a:r>
            </a:p>
          </p:txBody>
        </p:sp>
      </p:grpSp>
      <p:sp>
        <p:nvSpPr>
          <p:cNvPr id="23" name="文本框 22">
            <a:extLst>
              <a:ext uri="{FF2B5EF4-FFF2-40B4-BE49-F238E27FC236}">
                <a16:creationId xmlns:a16="http://schemas.microsoft.com/office/drawing/2014/main" id="{6DEA0796-8967-482D-AE92-D1AE403809EC}"/>
              </a:ext>
            </a:extLst>
          </p:cNvPr>
          <p:cNvSpPr txBox="1"/>
          <p:nvPr/>
        </p:nvSpPr>
        <p:spPr>
          <a:xfrm>
            <a:off x="299707" y="5526953"/>
            <a:ext cx="6340197"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⑤信息化系统更新速度无法及时跟上政策迭代</a:t>
            </a:r>
          </a:p>
        </p:txBody>
      </p:sp>
      <p:sp>
        <p:nvSpPr>
          <p:cNvPr id="24" name="文本框 23">
            <a:extLst>
              <a:ext uri="{FF2B5EF4-FFF2-40B4-BE49-F238E27FC236}">
                <a16:creationId xmlns:a16="http://schemas.microsoft.com/office/drawing/2014/main" id="{0BEE4EA0-F3E0-420E-812D-020732418913}"/>
              </a:ext>
            </a:extLst>
          </p:cNvPr>
          <p:cNvSpPr txBox="1"/>
          <p:nvPr/>
        </p:nvSpPr>
        <p:spPr>
          <a:xfrm>
            <a:off x="337034" y="6068309"/>
            <a:ext cx="11485892" cy="369332"/>
          </a:xfrm>
          <a:prstGeom prst="rect">
            <a:avLst/>
          </a:prstGeom>
          <a:noFill/>
        </p:spPr>
        <p:txBody>
          <a:bodyPr wrap="square" rtlCol="0">
            <a:spAutoFit/>
          </a:bodyPr>
          <a:lstStyle/>
          <a:p>
            <a:pPr lvl="0"/>
            <a:r>
              <a:rPr lang="zh-CN" altLang="en-US" dirty="0">
                <a:solidFill>
                  <a:prstClr val="white"/>
                </a:solidFill>
                <a:latin typeface="方正兰亭粗黑_GBK" panose="02000000000000000000" pitchFamily="2" charset="-122"/>
                <a:ea typeface="方正兰亭粗黑_GBK" panose="02000000000000000000" pitchFamily="2" charset="-122"/>
              </a:rPr>
              <a:t>网络货运与配套税收政策近年来持续迭代，普通信息化系统更新繁杂，无法及时更新</a:t>
            </a:r>
          </a:p>
        </p:txBody>
      </p:sp>
      <p:grpSp>
        <p:nvGrpSpPr>
          <p:cNvPr id="30" name="组合 29">
            <a:extLst>
              <a:ext uri="{FF2B5EF4-FFF2-40B4-BE49-F238E27FC236}">
                <a16:creationId xmlns:a16="http://schemas.microsoft.com/office/drawing/2014/main" id="{F203B8D0-C951-4594-B284-2EEA9E61CA53}"/>
              </a:ext>
            </a:extLst>
          </p:cNvPr>
          <p:cNvGrpSpPr/>
          <p:nvPr/>
        </p:nvGrpSpPr>
        <p:grpSpPr>
          <a:xfrm>
            <a:off x="262381" y="2199713"/>
            <a:ext cx="11610305" cy="1183327"/>
            <a:chOff x="262380" y="4433727"/>
            <a:chExt cx="11610305" cy="1183327"/>
          </a:xfrm>
        </p:grpSpPr>
        <p:sp>
          <p:nvSpPr>
            <p:cNvPr id="25" name="文本框 24">
              <a:extLst>
                <a:ext uri="{FF2B5EF4-FFF2-40B4-BE49-F238E27FC236}">
                  <a16:creationId xmlns:a16="http://schemas.microsoft.com/office/drawing/2014/main" id="{50489A9D-BB2D-4711-8DDC-9631D597B818}"/>
                </a:ext>
              </a:extLst>
            </p:cNvPr>
            <p:cNvSpPr txBox="1"/>
            <p:nvPr/>
          </p:nvSpPr>
          <p:spPr>
            <a:xfrm>
              <a:off x="262381" y="4433727"/>
              <a:ext cx="2954655"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②客观监管能力不足</a:t>
              </a:r>
            </a:p>
          </p:txBody>
        </p:sp>
        <p:sp>
          <p:nvSpPr>
            <p:cNvPr id="26" name="文本框 25">
              <a:extLst>
                <a:ext uri="{FF2B5EF4-FFF2-40B4-BE49-F238E27FC236}">
                  <a16:creationId xmlns:a16="http://schemas.microsoft.com/office/drawing/2014/main" id="{951D1480-A56F-43BC-B5B0-5DCB09F16BF4}"/>
                </a:ext>
              </a:extLst>
            </p:cNvPr>
            <p:cNvSpPr txBox="1"/>
            <p:nvPr/>
          </p:nvSpPr>
          <p:spPr>
            <a:xfrm>
              <a:off x="262380" y="4970723"/>
              <a:ext cx="11610305" cy="646331"/>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交通部门对无车承运平台上传的数据进行了监管，但由于技术条件限制，数据缺失、实时轨迹不准确等错误时有发生</a:t>
              </a:r>
            </a:p>
          </p:txBody>
        </p:sp>
      </p:grpSp>
    </p:spTree>
    <p:extLst>
      <p:ext uri="{BB962C8B-B14F-4D97-AF65-F5344CB8AC3E}">
        <p14:creationId xmlns:p14="http://schemas.microsoft.com/office/powerpoint/2010/main" val="844349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646878" cy="900000"/>
            <a:chOff x="288745" y="155049"/>
            <a:chExt cx="2780144" cy="867818"/>
          </a:xfrm>
        </p:grpSpPr>
        <p:sp>
          <p:nvSpPr>
            <p:cNvPr id="4" name="文本框 3"/>
            <p:cNvSpPr txBox="1"/>
            <p:nvPr/>
          </p:nvSpPr>
          <p:spPr>
            <a:xfrm>
              <a:off x="288745"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平台简介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文本框 6">
            <a:extLst>
              <a:ext uri="{FF2B5EF4-FFF2-40B4-BE49-F238E27FC236}">
                <a16:creationId xmlns:a16="http://schemas.microsoft.com/office/drawing/2014/main" id="{0048B7F7-B1B1-465C-92FF-EF069CF0BC09}"/>
              </a:ext>
            </a:extLst>
          </p:cNvPr>
          <p:cNvSpPr txBox="1"/>
          <p:nvPr/>
        </p:nvSpPr>
        <p:spPr>
          <a:xfrm>
            <a:off x="778498" y="954553"/>
            <a:ext cx="10177803" cy="1069845"/>
          </a:xfrm>
          <a:prstGeom prst="rect">
            <a:avLst/>
          </a:prstGeom>
          <a:noFill/>
        </p:spPr>
        <p:txBody>
          <a:bodyPr wrap="square" rtlCol="0">
            <a:spAutoFit/>
          </a:bodyPr>
          <a:lstStyle/>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网络货运监控服务平台</a:t>
            </a:r>
          </a:p>
        </p:txBody>
      </p:sp>
      <p:sp>
        <p:nvSpPr>
          <p:cNvPr id="12" name="矩形 11">
            <a:extLst>
              <a:ext uri="{FF2B5EF4-FFF2-40B4-BE49-F238E27FC236}">
                <a16:creationId xmlns:a16="http://schemas.microsoft.com/office/drawing/2014/main" id="{F744EA80-1523-4A8A-8436-98D219B1958D}"/>
              </a:ext>
            </a:extLst>
          </p:cNvPr>
          <p:cNvSpPr/>
          <p:nvPr/>
        </p:nvSpPr>
        <p:spPr>
          <a:xfrm>
            <a:off x="1569969" y="2121917"/>
            <a:ext cx="8585336"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以数据真实性为核心的“互联网</a:t>
            </a:r>
            <a:r>
              <a:rPr kumimoji="1" lang="en-US" altLang="zh-CN" b="1" dirty="0">
                <a:solidFill>
                  <a:schemeClr val="bg1"/>
                </a:solidFill>
                <a:latin typeface="微软雅黑" panose="020B0503020204020204" pitchFamily="34" charset="-122"/>
                <a:ea typeface="微软雅黑" panose="020B0503020204020204" pitchFamily="34" charset="-122"/>
              </a:rPr>
              <a:t>+</a:t>
            </a:r>
            <a:r>
              <a:rPr kumimoji="1" lang="zh-CN" altLang="en-US" b="1" dirty="0">
                <a:solidFill>
                  <a:schemeClr val="bg1"/>
                </a:solidFill>
                <a:latin typeface="微软雅黑" panose="020B0503020204020204" pitchFamily="34" charset="-122"/>
                <a:ea typeface="微软雅黑" panose="020B0503020204020204" pitchFamily="34" charset="-122"/>
              </a:rPr>
              <a:t>物流</a:t>
            </a:r>
            <a:r>
              <a:rPr kumimoji="1" lang="en-US" altLang="zh-CN" b="1" dirty="0">
                <a:solidFill>
                  <a:schemeClr val="bg1"/>
                </a:solidFill>
                <a:latin typeface="微软雅黑" panose="020B0503020204020204" pitchFamily="34" charset="-122"/>
                <a:ea typeface="微软雅黑" panose="020B0503020204020204" pitchFamily="34" charset="-122"/>
              </a:rPr>
              <a:t>+</a:t>
            </a:r>
            <a:r>
              <a:rPr kumimoji="1" lang="zh-CN" altLang="en-US" b="1" dirty="0">
                <a:solidFill>
                  <a:schemeClr val="bg1"/>
                </a:solidFill>
                <a:latin typeface="微软雅黑" panose="020B0503020204020204" pitchFamily="34" charset="-122"/>
                <a:ea typeface="微软雅黑" panose="020B0503020204020204" pitchFamily="34" charset="-122"/>
              </a:rPr>
              <a:t>政府服务”税务监管平台</a:t>
            </a:r>
            <a:endParaRPr lang="zh-CN" altLang="en-US" dirty="0">
              <a:solidFill>
                <a:schemeClr val="bg1"/>
              </a:solidFill>
            </a:endParaRPr>
          </a:p>
        </p:txBody>
      </p:sp>
      <p:pic>
        <p:nvPicPr>
          <p:cNvPr id="3" name="图片 2">
            <a:extLst>
              <a:ext uri="{FF2B5EF4-FFF2-40B4-BE49-F238E27FC236}">
                <a16:creationId xmlns:a16="http://schemas.microsoft.com/office/drawing/2014/main" id="{A8B47D92-DFAE-41FA-8CEB-F6FD7FA8A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864" y="2787664"/>
            <a:ext cx="1440000" cy="1440000"/>
          </a:xfrm>
          <a:prstGeom prst="rect">
            <a:avLst/>
          </a:prstGeom>
        </p:spPr>
      </p:pic>
      <p:pic>
        <p:nvPicPr>
          <p:cNvPr id="11" name="图片 10">
            <a:extLst>
              <a:ext uri="{FF2B5EF4-FFF2-40B4-BE49-F238E27FC236}">
                <a16:creationId xmlns:a16="http://schemas.microsoft.com/office/drawing/2014/main" id="{6B4F483A-D810-4AB7-99B2-85067B77E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2638" y="2787664"/>
            <a:ext cx="1440000" cy="1440000"/>
          </a:xfrm>
          <a:prstGeom prst="rect">
            <a:avLst/>
          </a:prstGeom>
        </p:spPr>
      </p:pic>
      <p:sp>
        <p:nvSpPr>
          <p:cNvPr id="13" name="矩形 12">
            <a:extLst>
              <a:ext uri="{FF2B5EF4-FFF2-40B4-BE49-F238E27FC236}">
                <a16:creationId xmlns:a16="http://schemas.microsoft.com/office/drawing/2014/main" id="{B6D611D8-7DDF-49F6-A6A6-0433884B1841}"/>
              </a:ext>
            </a:extLst>
          </p:cNvPr>
          <p:cNvSpPr/>
          <p:nvPr/>
        </p:nvSpPr>
        <p:spPr>
          <a:xfrm>
            <a:off x="4621886" y="4365365"/>
            <a:ext cx="2481503" cy="1754326"/>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采用独立第三方的多维度验证、与国家网络货运监管平台、地方货物平台交叉比对四流、三节点数据，确保数据真实性</a:t>
            </a:r>
          </a:p>
        </p:txBody>
      </p:sp>
      <p:sp>
        <p:nvSpPr>
          <p:cNvPr id="14" name="矩形 13">
            <a:extLst>
              <a:ext uri="{FF2B5EF4-FFF2-40B4-BE49-F238E27FC236}">
                <a16:creationId xmlns:a16="http://schemas.microsoft.com/office/drawing/2014/main" id="{A4A94FB9-1300-4144-A9A1-4B7FFB63066F}"/>
              </a:ext>
            </a:extLst>
          </p:cNvPr>
          <p:cNvSpPr/>
          <p:nvPr/>
        </p:nvSpPr>
        <p:spPr>
          <a:xfrm>
            <a:off x="1384112" y="4366751"/>
            <a:ext cx="2481503" cy="1754326"/>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建立合同、运单、资金流水、税票的四流上游数据体系，货主、司机、车辆的三节点下游数据体系，无缝覆盖网络货运业务</a:t>
            </a:r>
          </a:p>
        </p:txBody>
      </p:sp>
      <p:pic>
        <p:nvPicPr>
          <p:cNvPr id="16" name="图片 15">
            <a:extLst>
              <a:ext uri="{FF2B5EF4-FFF2-40B4-BE49-F238E27FC236}">
                <a16:creationId xmlns:a16="http://schemas.microsoft.com/office/drawing/2014/main" id="{B4377E81-DD91-46E3-A676-BBC38A8B8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5212" y="2895664"/>
            <a:ext cx="1224000" cy="1224000"/>
          </a:xfrm>
          <a:prstGeom prst="rect">
            <a:avLst/>
          </a:prstGeom>
        </p:spPr>
      </p:pic>
      <p:sp>
        <p:nvSpPr>
          <p:cNvPr id="18" name="矩形 17">
            <a:extLst>
              <a:ext uri="{FF2B5EF4-FFF2-40B4-BE49-F238E27FC236}">
                <a16:creationId xmlns:a16="http://schemas.microsoft.com/office/drawing/2014/main" id="{0DC9F582-E794-41D7-A5D7-00EB80FEB8FA}"/>
              </a:ext>
            </a:extLst>
          </p:cNvPr>
          <p:cNvSpPr/>
          <p:nvPr/>
        </p:nvSpPr>
        <p:spPr>
          <a:xfrm>
            <a:off x="8056460" y="4341351"/>
            <a:ext cx="2481503" cy="2031325"/>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实时上报数据，实时异常监控，配合实时大数据大屏，创新监管，促进行业公平竞争，为政府高效服务企业，营造便利环境，综合推进网络货运发展</a:t>
            </a:r>
          </a:p>
        </p:txBody>
      </p:sp>
    </p:spTree>
    <p:extLst>
      <p:ext uri="{BB962C8B-B14F-4D97-AF65-F5344CB8AC3E}">
        <p14:creationId xmlns:p14="http://schemas.microsoft.com/office/powerpoint/2010/main" val="924871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646878" cy="900000"/>
            <a:chOff x="288745" y="155049"/>
            <a:chExt cx="2780144" cy="867818"/>
          </a:xfrm>
        </p:grpSpPr>
        <p:sp>
          <p:nvSpPr>
            <p:cNvPr id="4" name="文本框 3"/>
            <p:cNvSpPr txBox="1"/>
            <p:nvPr/>
          </p:nvSpPr>
          <p:spPr>
            <a:xfrm>
              <a:off x="288745"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平台架构</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pic>
        <p:nvPicPr>
          <p:cNvPr id="9" name="图片 8">
            <a:extLst>
              <a:ext uri="{FF2B5EF4-FFF2-40B4-BE49-F238E27FC236}">
                <a16:creationId xmlns:a16="http://schemas.microsoft.com/office/drawing/2014/main" id="{0004F200-B3C7-4330-AB5F-5320D124122A}"/>
              </a:ext>
            </a:extLst>
          </p:cNvPr>
          <p:cNvPicPr>
            <a:picLocks noChangeAspect="1"/>
          </p:cNvPicPr>
          <p:nvPr/>
        </p:nvPicPr>
        <p:blipFill>
          <a:blip r:embed="rId2"/>
          <a:stretch>
            <a:fillRect/>
          </a:stretch>
        </p:blipFill>
        <p:spPr>
          <a:xfrm>
            <a:off x="1634095" y="1176671"/>
            <a:ext cx="8923809" cy="5342857"/>
          </a:xfrm>
          <a:prstGeom prst="rect">
            <a:avLst/>
          </a:prstGeom>
        </p:spPr>
      </p:pic>
    </p:spTree>
    <p:extLst>
      <p:ext uri="{BB962C8B-B14F-4D97-AF65-F5344CB8AC3E}">
        <p14:creationId xmlns:p14="http://schemas.microsoft.com/office/powerpoint/2010/main" val="2946579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功能简介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矩形 6">
            <a:extLst>
              <a:ext uri="{FF2B5EF4-FFF2-40B4-BE49-F238E27FC236}">
                <a16:creationId xmlns:a16="http://schemas.microsoft.com/office/drawing/2014/main" id="{8A6211A3-E209-495F-BFF4-E3192E160017}"/>
              </a:ext>
            </a:extLst>
          </p:cNvPr>
          <p:cNvSpPr/>
          <p:nvPr/>
        </p:nvSpPr>
        <p:spPr>
          <a:xfrm>
            <a:off x="2341877" y="1344206"/>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首页</a:t>
            </a:r>
          </a:p>
        </p:txBody>
      </p:sp>
      <p:pic>
        <p:nvPicPr>
          <p:cNvPr id="10" name="图片 9">
            <a:extLst>
              <a:ext uri="{FF2B5EF4-FFF2-40B4-BE49-F238E27FC236}">
                <a16:creationId xmlns:a16="http://schemas.microsoft.com/office/drawing/2014/main" id="{C746CA20-16FF-4D47-8523-9214E146309B}"/>
              </a:ext>
            </a:extLst>
          </p:cNvPr>
          <p:cNvPicPr>
            <a:picLocks noChangeAspect="1"/>
          </p:cNvPicPr>
          <p:nvPr/>
        </p:nvPicPr>
        <p:blipFill>
          <a:blip r:embed="rId2"/>
          <a:stretch>
            <a:fillRect/>
          </a:stretch>
        </p:blipFill>
        <p:spPr>
          <a:xfrm>
            <a:off x="6196829" y="3557200"/>
            <a:ext cx="5400000" cy="2931528"/>
          </a:xfrm>
          <a:prstGeom prst="rect">
            <a:avLst/>
          </a:prstGeom>
        </p:spPr>
      </p:pic>
      <p:sp>
        <p:nvSpPr>
          <p:cNvPr id="12" name="矩形 11">
            <a:extLst>
              <a:ext uri="{FF2B5EF4-FFF2-40B4-BE49-F238E27FC236}">
                <a16:creationId xmlns:a16="http://schemas.microsoft.com/office/drawing/2014/main" id="{BA0FD4EB-419B-4659-8F57-8BEF4CCA7074}"/>
              </a:ext>
            </a:extLst>
          </p:cNvPr>
          <p:cNvSpPr/>
          <p:nvPr/>
        </p:nvSpPr>
        <p:spPr>
          <a:xfrm>
            <a:off x="8266426" y="3059668"/>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运单管理</a:t>
            </a:r>
          </a:p>
        </p:txBody>
      </p:sp>
      <p:pic>
        <p:nvPicPr>
          <p:cNvPr id="2" name="图片 1">
            <a:extLst>
              <a:ext uri="{FF2B5EF4-FFF2-40B4-BE49-F238E27FC236}">
                <a16:creationId xmlns:a16="http://schemas.microsoft.com/office/drawing/2014/main" id="{FBF58692-73CE-4D87-BC9C-5D68112BF7E1}"/>
              </a:ext>
            </a:extLst>
          </p:cNvPr>
          <p:cNvPicPr>
            <a:picLocks noChangeAspect="1"/>
          </p:cNvPicPr>
          <p:nvPr/>
        </p:nvPicPr>
        <p:blipFill>
          <a:blip r:embed="rId3"/>
          <a:stretch>
            <a:fillRect/>
          </a:stretch>
        </p:blipFill>
        <p:spPr>
          <a:xfrm>
            <a:off x="272279" y="1785550"/>
            <a:ext cx="5400000" cy="2917656"/>
          </a:xfrm>
          <a:prstGeom prst="rect">
            <a:avLst/>
          </a:prstGeom>
        </p:spPr>
      </p:pic>
    </p:spTree>
    <p:extLst>
      <p:ext uri="{BB962C8B-B14F-4D97-AF65-F5344CB8AC3E}">
        <p14:creationId xmlns:p14="http://schemas.microsoft.com/office/powerpoint/2010/main" val="393683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功能简介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矩形 6">
            <a:extLst>
              <a:ext uri="{FF2B5EF4-FFF2-40B4-BE49-F238E27FC236}">
                <a16:creationId xmlns:a16="http://schemas.microsoft.com/office/drawing/2014/main" id="{8A6211A3-E209-495F-BFF4-E3192E160017}"/>
              </a:ext>
            </a:extLst>
          </p:cNvPr>
          <p:cNvSpPr/>
          <p:nvPr/>
        </p:nvSpPr>
        <p:spPr>
          <a:xfrm>
            <a:off x="1939205" y="1347215"/>
            <a:ext cx="2221734"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车辆入网异常</a:t>
            </a:r>
          </a:p>
        </p:txBody>
      </p:sp>
      <p:sp>
        <p:nvSpPr>
          <p:cNvPr id="12" name="矩形 11">
            <a:extLst>
              <a:ext uri="{FF2B5EF4-FFF2-40B4-BE49-F238E27FC236}">
                <a16:creationId xmlns:a16="http://schemas.microsoft.com/office/drawing/2014/main" id="{BA0FD4EB-419B-4659-8F57-8BEF4CCA7074}"/>
              </a:ext>
            </a:extLst>
          </p:cNvPr>
          <p:cNvSpPr/>
          <p:nvPr/>
        </p:nvSpPr>
        <p:spPr>
          <a:xfrm>
            <a:off x="7961626" y="3152001"/>
            <a:ext cx="1953899"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税票匹配异常</a:t>
            </a:r>
          </a:p>
        </p:txBody>
      </p:sp>
      <p:pic>
        <p:nvPicPr>
          <p:cNvPr id="13" name="图片 12">
            <a:extLst>
              <a:ext uri="{FF2B5EF4-FFF2-40B4-BE49-F238E27FC236}">
                <a16:creationId xmlns:a16="http://schemas.microsoft.com/office/drawing/2014/main" id="{283859D8-1982-4980-9BDB-71C9928333BF}"/>
              </a:ext>
            </a:extLst>
          </p:cNvPr>
          <p:cNvPicPr>
            <a:picLocks noChangeAspect="1"/>
          </p:cNvPicPr>
          <p:nvPr/>
        </p:nvPicPr>
        <p:blipFill>
          <a:blip r:embed="rId2"/>
          <a:stretch>
            <a:fillRect/>
          </a:stretch>
        </p:blipFill>
        <p:spPr>
          <a:xfrm>
            <a:off x="6096000" y="3705999"/>
            <a:ext cx="5400000" cy="2726045"/>
          </a:xfrm>
          <a:prstGeom prst="rect">
            <a:avLst/>
          </a:prstGeom>
        </p:spPr>
      </p:pic>
      <p:pic>
        <p:nvPicPr>
          <p:cNvPr id="14" name="图片 13">
            <a:extLst>
              <a:ext uri="{FF2B5EF4-FFF2-40B4-BE49-F238E27FC236}">
                <a16:creationId xmlns:a16="http://schemas.microsoft.com/office/drawing/2014/main" id="{DE562BD1-4E5C-4A98-99BB-76DE2AD7E3CE}"/>
              </a:ext>
            </a:extLst>
          </p:cNvPr>
          <p:cNvPicPr>
            <a:picLocks noChangeAspect="1"/>
          </p:cNvPicPr>
          <p:nvPr/>
        </p:nvPicPr>
        <p:blipFill>
          <a:blip r:embed="rId3"/>
          <a:stretch>
            <a:fillRect/>
          </a:stretch>
        </p:blipFill>
        <p:spPr>
          <a:xfrm>
            <a:off x="272279" y="1785550"/>
            <a:ext cx="5400000" cy="3327655"/>
          </a:xfrm>
          <a:prstGeom prst="rect">
            <a:avLst/>
          </a:prstGeom>
        </p:spPr>
      </p:pic>
    </p:spTree>
    <p:extLst>
      <p:ext uri="{BB962C8B-B14F-4D97-AF65-F5344CB8AC3E}">
        <p14:creationId xmlns:p14="http://schemas.microsoft.com/office/powerpoint/2010/main" val="340494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3262432" cy="900000"/>
            <a:chOff x="288745" y="155049"/>
            <a:chExt cx="3426690" cy="867818"/>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定位小程序</a:t>
              </a:r>
            </a:p>
          </p:txBody>
        </p:sp>
        <p:sp>
          <p:nvSpPr>
            <p:cNvPr id="5" name="圆角矩形 4"/>
            <p:cNvSpPr/>
            <p:nvPr/>
          </p:nvSpPr>
          <p:spPr>
            <a:xfrm>
              <a:off x="378220" y="950867"/>
              <a:ext cx="3214066"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pic>
        <p:nvPicPr>
          <p:cNvPr id="2" name="图片 1">
            <a:extLst>
              <a:ext uri="{FF2B5EF4-FFF2-40B4-BE49-F238E27FC236}">
                <a16:creationId xmlns:a16="http://schemas.microsoft.com/office/drawing/2014/main" id="{F3316473-3485-44B5-99E3-C8CD66EBD627}"/>
              </a:ext>
            </a:extLst>
          </p:cNvPr>
          <p:cNvPicPr>
            <a:picLocks noChangeAspect="1"/>
          </p:cNvPicPr>
          <p:nvPr/>
        </p:nvPicPr>
        <p:blipFill>
          <a:blip r:embed="rId2"/>
          <a:stretch>
            <a:fillRect/>
          </a:stretch>
        </p:blipFill>
        <p:spPr>
          <a:xfrm>
            <a:off x="6448171" y="2275391"/>
            <a:ext cx="1587425" cy="2880000"/>
          </a:xfrm>
          <a:prstGeom prst="rect">
            <a:avLst/>
          </a:prstGeom>
        </p:spPr>
      </p:pic>
      <p:pic>
        <p:nvPicPr>
          <p:cNvPr id="3" name="图片 2">
            <a:extLst>
              <a:ext uri="{FF2B5EF4-FFF2-40B4-BE49-F238E27FC236}">
                <a16:creationId xmlns:a16="http://schemas.microsoft.com/office/drawing/2014/main" id="{3BD8EA97-97A3-4942-B87A-BA9905CC1405}"/>
              </a:ext>
            </a:extLst>
          </p:cNvPr>
          <p:cNvPicPr>
            <a:picLocks noChangeAspect="1"/>
          </p:cNvPicPr>
          <p:nvPr/>
        </p:nvPicPr>
        <p:blipFill>
          <a:blip r:embed="rId3"/>
          <a:stretch>
            <a:fillRect/>
          </a:stretch>
        </p:blipFill>
        <p:spPr>
          <a:xfrm>
            <a:off x="9199326" y="2275391"/>
            <a:ext cx="1630476" cy="2880000"/>
          </a:xfrm>
          <a:prstGeom prst="rect">
            <a:avLst/>
          </a:prstGeom>
        </p:spPr>
      </p:pic>
      <p:sp>
        <p:nvSpPr>
          <p:cNvPr id="9" name="矩形 8">
            <a:extLst>
              <a:ext uri="{FF2B5EF4-FFF2-40B4-BE49-F238E27FC236}">
                <a16:creationId xmlns:a16="http://schemas.microsoft.com/office/drawing/2014/main" id="{1F54F433-F800-4415-87F0-9A88EC9C2266}"/>
              </a:ext>
            </a:extLst>
          </p:cNvPr>
          <p:cNvSpPr/>
          <p:nvPr/>
        </p:nvSpPr>
        <p:spPr>
          <a:xfrm>
            <a:off x="6611480"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司机首页</a:t>
            </a:r>
          </a:p>
        </p:txBody>
      </p:sp>
      <p:sp>
        <p:nvSpPr>
          <p:cNvPr id="10" name="矩形 9">
            <a:extLst>
              <a:ext uri="{FF2B5EF4-FFF2-40B4-BE49-F238E27FC236}">
                <a16:creationId xmlns:a16="http://schemas.microsoft.com/office/drawing/2014/main" id="{C7897C91-9D33-46AA-8EA8-338B3ABADF93}"/>
              </a:ext>
            </a:extLst>
          </p:cNvPr>
          <p:cNvSpPr/>
          <p:nvPr/>
        </p:nvSpPr>
        <p:spPr>
          <a:xfrm>
            <a:off x="9384161"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定位签到</a:t>
            </a:r>
          </a:p>
        </p:txBody>
      </p:sp>
      <p:pic>
        <p:nvPicPr>
          <p:cNvPr id="7" name="图片 6">
            <a:extLst>
              <a:ext uri="{FF2B5EF4-FFF2-40B4-BE49-F238E27FC236}">
                <a16:creationId xmlns:a16="http://schemas.microsoft.com/office/drawing/2014/main" id="{05C727BC-CC02-4549-8030-AC2F110FE73B}"/>
              </a:ext>
            </a:extLst>
          </p:cNvPr>
          <p:cNvPicPr>
            <a:picLocks noChangeAspect="1"/>
          </p:cNvPicPr>
          <p:nvPr/>
        </p:nvPicPr>
        <p:blipFill>
          <a:blip r:embed="rId4"/>
          <a:stretch>
            <a:fillRect/>
          </a:stretch>
        </p:blipFill>
        <p:spPr>
          <a:xfrm>
            <a:off x="1177121" y="2275391"/>
            <a:ext cx="1505385" cy="2880000"/>
          </a:xfrm>
          <a:prstGeom prst="rect">
            <a:avLst/>
          </a:prstGeom>
        </p:spPr>
      </p:pic>
      <p:pic>
        <p:nvPicPr>
          <p:cNvPr id="8" name="图片 7">
            <a:extLst>
              <a:ext uri="{FF2B5EF4-FFF2-40B4-BE49-F238E27FC236}">
                <a16:creationId xmlns:a16="http://schemas.microsoft.com/office/drawing/2014/main" id="{3FD49731-4675-4B19-82EF-387B97CF43A0}"/>
              </a:ext>
            </a:extLst>
          </p:cNvPr>
          <p:cNvPicPr>
            <a:picLocks noChangeAspect="1"/>
          </p:cNvPicPr>
          <p:nvPr/>
        </p:nvPicPr>
        <p:blipFill>
          <a:blip r:embed="rId5"/>
          <a:stretch>
            <a:fillRect/>
          </a:stretch>
        </p:blipFill>
        <p:spPr>
          <a:xfrm>
            <a:off x="3824971" y="2275391"/>
            <a:ext cx="1642667" cy="2880000"/>
          </a:xfrm>
          <a:prstGeom prst="rect">
            <a:avLst/>
          </a:prstGeom>
        </p:spPr>
      </p:pic>
      <p:sp>
        <p:nvSpPr>
          <p:cNvPr id="11" name="矩形 10">
            <a:extLst>
              <a:ext uri="{FF2B5EF4-FFF2-40B4-BE49-F238E27FC236}">
                <a16:creationId xmlns:a16="http://schemas.microsoft.com/office/drawing/2014/main" id="{186BA8C1-093A-4FD1-8111-0C23D843632A}"/>
              </a:ext>
            </a:extLst>
          </p:cNvPr>
          <p:cNvSpPr/>
          <p:nvPr/>
        </p:nvSpPr>
        <p:spPr>
          <a:xfrm>
            <a:off x="1299410"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企业首页</a:t>
            </a:r>
          </a:p>
        </p:txBody>
      </p:sp>
      <p:sp>
        <p:nvSpPr>
          <p:cNvPr id="12" name="矩形 11">
            <a:extLst>
              <a:ext uri="{FF2B5EF4-FFF2-40B4-BE49-F238E27FC236}">
                <a16:creationId xmlns:a16="http://schemas.microsoft.com/office/drawing/2014/main" id="{9924E9ED-5C27-4AC9-98C4-1F9DF57B63FB}"/>
              </a:ext>
            </a:extLst>
          </p:cNvPr>
          <p:cNvSpPr/>
          <p:nvPr/>
        </p:nvSpPr>
        <p:spPr>
          <a:xfrm>
            <a:off x="3893611" y="1702609"/>
            <a:ext cx="150538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定位点详情</a:t>
            </a:r>
          </a:p>
        </p:txBody>
      </p:sp>
    </p:spTree>
    <p:extLst>
      <p:ext uri="{BB962C8B-B14F-4D97-AF65-F5344CB8AC3E}">
        <p14:creationId xmlns:p14="http://schemas.microsoft.com/office/powerpoint/2010/main" val="167346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历史成绩</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15" name="矩形 14">
            <a:extLst>
              <a:ext uri="{FF2B5EF4-FFF2-40B4-BE49-F238E27FC236}">
                <a16:creationId xmlns:a16="http://schemas.microsoft.com/office/drawing/2014/main" id="{4D7C2E96-CBAF-47BD-BDD8-503B4480D2A3}"/>
              </a:ext>
            </a:extLst>
          </p:cNvPr>
          <p:cNvSpPr/>
          <p:nvPr/>
        </p:nvSpPr>
        <p:spPr>
          <a:xfrm>
            <a:off x="1558599" y="4980117"/>
            <a:ext cx="8340913" cy="923330"/>
          </a:xfrm>
          <a:prstGeom prst="rect">
            <a:avLst/>
          </a:prstGeom>
        </p:spPr>
        <p:txBody>
          <a:bodyPr wrap="square">
            <a:spAutoFit/>
          </a:bodyPr>
          <a:lstStyle/>
          <a:p>
            <a:r>
              <a:rPr kumimoji="1" lang="en-US" altLang="zh-CN" b="1" dirty="0">
                <a:solidFill>
                  <a:schemeClr val="bg1"/>
                </a:solidFill>
                <a:latin typeface="微软雅黑" panose="020B0503020204020204" pitchFamily="34" charset="-122"/>
                <a:ea typeface="微软雅黑" panose="020B0503020204020204" pitchFamily="34" charset="-122"/>
              </a:rPr>
              <a:t>2020</a:t>
            </a:r>
            <a:r>
              <a:rPr kumimoji="1" lang="zh-CN" altLang="en-US" b="1" dirty="0">
                <a:solidFill>
                  <a:schemeClr val="bg1"/>
                </a:solidFill>
                <a:latin typeface="微软雅黑" panose="020B0503020204020204" pitchFamily="34" charset="-122"/>
                <a:ea typeface="微软雅黑" panose="020B0503020204020204" pitchFamily="34" charset="-122"/>
              </a:rPr>
              <a:t>年</a:t>
            </a:r>
            <a:r>
              <a:rPr kumimoji="1" lang="en-US" altLang="zh-CN" b="1" dirty="0">
                <a:solidFill>
                  <a:schemeClr val="bg1"/>
                </a:solidFill>
                <a:latin typeface="微软雅黑" panose="020B0503020204020204" pitchFamily="34" charset="-122"/>
                <a:ea typeface="微软雅黑" panose="020B0503020204020204" pitchFamily="34" charset="-122"/>
              </a:rPr>
              <a:t>6</a:t>
            </a:r>
            <a:r>
              <a:rPr kumimoji="1" lang="zh-CN" altLang="en-US" b="1" dirty="0">
                <a:solidFill>
                  <a:schemeClr val="bg1"/>
                </a:solidFill>
                <a:latin typeface="微软雅黑" panose="020B0503020204020204" pitchFamily="34" charset="-122"/>
                <a:ea typeface="微软雅黑" panose="020B0503020204020204" pitchFamily="34" charset="-122"/>
              </a:rPr>
              <a:t>月</a:t>
            </a:r>
            <a:r>
              <a:rPr kumimoji="1" lang="en-US" altLang="zh-CN" b="1" dirty="0">
                <a:solidFill>
                  <a:schemeClr val="bg1"/>
                </a:solidFill>
                <a:latin typeface="微软雅黑" panose="020B0503020204020204" pitchFamily="34" charset="-122"/>
                <a:ea typeface="微软雅黑" panose="020B0503020204020204" pitchFamily="34" charset="-122"/>
              </a:rPr>
              <a:t>16</a:t>
            </a:r>
            <a:r>
              <a:rPr kumimoji="1" lang="zh-CN" altLang="en-US" b="1" dirty="0">
                <a:solidFill>
                  <a:schemeClr val="bg1"/>
                </a:solidFill>
                <a:latin typeface="微软雅黑" panose="020B0503020204020204" pitchFamily="34" charset="-122"/>
                <a:ea typeface="微软雅黑" panose="020B0503020204020204" pitchFamily="34" charset="-122"/>
              </a:rPr>
              <a:t>日，陕西省副省长赵刚一行，在榆林市副市长张胜利、绥德县县长姬跃飞等人的陪同下，考察调研绥德网络货运企业运行情况，对绥德县网络货运监管服务平台提出了优化建议并给予了高度认可。</a:t>
            </a:r>
          </a:p>
        </p:txBody>
      </p:sp>
      <p:pic>
        <p:nvPicPr>
          <p:cNvPr id="1028" name="Picture 4">
            <a:extLst>
              <a:ext uri="{FF2B5EF4-FFF2-40B4-BE49-F238E27FC236}">
                <a16:creationId xmlns:a16="http://schemas.microsoft.com/office/drawing/2014/main" id="{B4EA0609-F7B4-4955-A61A-12AB01E54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1225" y="1196517"/>
            <a:ext cx="5400000" cy="3038400"/>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15">
            <a:extLst>
              <a:ext uri="{FF2B5EF4-FFF2-40B4-BE49-F238E27FC236}">
                <a16:creationId xmlns:a16="http://schemas.microsoft.com/office/drawing/2014/main" id="{02EED406-3419-4233-AD6C-02458892F2FD}"/>
              </a:ext>
            </a:extLst>
          </p:cNvPr>
          <p:cNvPicPr>
            <a:picLocks noChangeAspect="1"/>
          </p:cNvPicPr>
          <p:nvPr/>
        </p:nvPicPr>
        <p:blipFill>
          <a:blip r:embed="rId3"/>
          <a:stretch>
            <a:fillRect/>
          </a:stretch>
        </p:blipFill>
        <p:spPr>
          <a:xfrm>
            <a:off x="262380" y="1196517"/>
            <a:ext cx="5390476" cy="3057143"/>
          </a:xfrm>
          <a:prstGeom prst="rect">
            <a:avLst/>
          </a:prstGeom>
        </p:spPr>
      </p:pic>
    </p:spTree>
    <p:extLst>
      <p:ext uri="{BB962C8B-B14F-4D97-AF65-F5344CB8AC3E}">
        <p14:creationId xmlns:p14="http://schemas.microsoft.com/office/powerpoint/2010/main" val="719735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sp>
        <p:nvSpPr>
          <p:cNvPr id="8" name="文本框 7"/>
          <p:cNvSpPr txBox="1"/>
          <p:nvPr/>
        </p:nvSpPr>
        <p:spPr>
          <a:xfrm>
            <a:off x="3719743" y="2700284"/>
            <a:ext cx="4820575" cy="1200329"/>
          </a:xfrm>
          <a:prstGeom prst="rect">
            <a:avLst/>
          </a:prstGeom>
          <a:noFill/>
        </p:spPr>
        <p:txBody>
          <a:bodyPr wrap="square" rtlCol="0">
            <a:spAutoFit/>
          </a:bodyPr>
          <a:lstStyle/>
          <a:p>
            <a:pPr algn="dist"/>
            <a:r>
              <a:rPr lang="en-US" altLang="zh-CN" sz="7200" b="1" dirty="0">
                <a:solidFill>
                  <a:schemeClr val="bg1"/>
                </a:solidFill>
                <a:latin typeface="方正兰亭黑_GBK" panose="02000000000000000000" pitchFamily="2" charset="-122"/>
                <a:ea typeface="方正兰亭黑_GBK" panose="02000000000000000000" pitchFamily="2" charset="-122"/>
              </a:rPr>
              <a:t>THANKS</a:t>
            </a:r>
            <a:endParaRPr lang="zh-CN" altLang="en-US" sz="7200" b="1" dirty="0">
              <a:solidFill>
                <a:schemeClr val="bg1"/>
              </a:solidFill>
              <a:latin typeface="方正兰亭黑_GBK" panose="02000000000000000000" pitchFamily="2" charset="-122"/>
              <a:ea typeface="方正兰亭黑_GBK" panose="02000000000000000000" pitchFamily="2" charset="-122"/>
            </a:endParaRPr>
          </a:p>
        </p:txBody>
      </p:sp>
      <p:sp>
        <p:nvSpPr>
          <p:cNvPr id="5" name="文本框 4">
            <a:extLst>
              <a:ext uri="{FF2B5EF4-FFF2-40B4-BE49-F238E27FC236}">
                <a16:creationId xmlns:a16="http://schemas.microsoft.com/office/drawing/2014/main" id="{FEF242A4-5028-4090-8BF3-B4DFBCFCDECB}"/>
              </a:ext>
            </a:extLst>
          </p:cNvPr>
          <p:cNvSpPr txBox="1"/>
          <p:nvPr/>
        </p:nvSpPr>
        <p:spPr>
          <a:xfrm>
            <a:off x="4833353" y="5797285"/>
            <a:ext cx="2524603" cy="307777"/>
          </a:xfrm>
          <a:prstGeom prst="rect">
            <a:avLst/>
          </a:prstGeom>
          <a:noFill/>
        </p:spPr>
        <p:txBody>
          <a:bodyPr wrap="square" rtlCol="0">
            <a:spAutoFit/>
          </a:bodyPr>
          <a:lstStyle/>
          <a:p>
            <a:pPr algn="dist"/>
            <a:r>
              <a:rPr lang="zh-CN" altLang="en-US" sz="1400" dirty="0">
                <a:solidFill>
                  <a:schemeClr val="bg1"/>
                </a:solidFill>
                <a:latin typeface="方正兰亭黑_GBK" panose="02000000000000000000" pitchFamily="2" charset="-122"/>
                <a:ea typeface="方正兰亭黑_GBK" panose="02000000000000000000" pitchFamily="2" charset="-122"/>
              </a:rPr>
              <a:t>中国物流与采购联合会</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defRPr sz="16600" dirty="0">
            <a:solidFill>
              <a:schemeClr val="bg1">
                <a:alpha val="22000"/>
              </a:schemeClr>
            </a:solidFill>
            <a:latin typeface="方正风雅宋简体" panose="02000000000000000000" pitchFamily="2" charset="-122"/>
            <a:ea typeface="方正风雅宋简体" panose="02000000000000000000" pitchFamily="2"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3164</TotalTime>
  <Words>685</Words>
  <Application>Microsoft Office PowerPoint</Application>
  <PresentationFormat>宽屏</PresentationFormat>
  <Paragraphs>50</Paragraphs>
  <Slides>10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等线</vt:lpstr>
      <vt:lpstr>方正兰亭粗黑_GBK</vt:lpstr>
      <vt:lpstr>方正兰亭黑_GBK</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dc:creator>
  <cp:lastModifiedBy>世鑫 焦</cp:lastModifiedBy>
  <cp:revision>205</cp:revision>
  <dcterms:created xsi:type="dcterms:W3CDTF">2018-07-10T01:45:00Z</dcterms:created>
  <dcterms:modified xsi:type="dcterms:W3CDTF">2020-06-28T11:29:09Z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