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19" r:id="rId2"/>
    <p:sldId id="348" r:id="rId3"/>
    <p:sldId id="593" r:id="rId4"/>
    <p:sldId id="349" r:id="rId5"/>
    <p:sldId id="594" r:id="rId6"/>
    <p:sldId id="484" r:id="rId7"/>
    <p:sldId id="422" r:id="rId8"/>
    <p:sldId id="423" r:id="rId9"/>
    <p:sldId id="596" r:id="rId10"/>
    <p:sldId id="350" r:id="rId11"/>
    <p:sldId id="598" r:id="rId12"/>
    <p:sldId id="365" r:id="rId13"/>
    <p:sldId id="392" r:id="rId14"/>
    <p:sldId id="595" r:id="rId15"/>
    <p:sldId id="597" r:id="rId16"/>
    <p:sldId id="351" r:id="rId17"/>
    <p:sldId id="352" r:id="rId18"/>
    <p:sldId id="372" r:id="rId19"/>
    <p:sldId id="373" r:id="rId20"/>
    <p:sldId id="451" r:id="rId21"/>
    <p:sldId id="600" r:id="rId22"/>
    <p:sldId id="601" r:id="rId23"/>
    <p:sldId id="599" r:id="rId24"/>
    <p:sldId id="452" r:id="rId25"/>
    <p:sldId id="345" r:id="rId26"/>
  </p:sldIdLst>
  <p:sldSz cx="9144000" cy="5143500" type="screen16x9"/>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69">
          <p15:clr>
            <a:srgbClr val="A4A3A4"/>
          </p15:clr>
        </p15:guide>
        <p15:guide id="2" pos="5680">
          <p15:clr>
            <a:srgbClr val="A4A3A4"/>
          </p15:clr>
        </p15:guide>
        <p15:guide id="3" orient="horz" pos="3140">
          <p15:clr>
            <a:srgbClr val="A4A3A4"/>
          </p15:clr>
        </p15:guide>
        <p15:guide id="4" orient="horz" pos="2031">
          <p15:clr>
            <a:srgbClr val="A4A3A4"/>
          </p15:clr>
        </p15:guide>
      </p15:sldGuideLst>
    </p:ext>
    <p:ext uri="{505F2C04-C923-438B-8C0F-E0CD2BADF298}">
      <wppc:fontMiss xmlns:wppc="http://www.wps.cn/officeDocument/PresentationCustomData" xmlns=""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61558"/>
    <a:srgbClr val="2F5597"/>
    <a:srgbClr val="A5A5A5"/>
    <a:srgbClr val="ED7D31"/>
    <a:srgbClr val="051759"/>
    <a:srgbClr val="DEEBF7"/>
    <a:srgbClr val="555555"/>
    <a:srgbClr val="354177"/>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23" autoAdjust="0"/>
    <p:restoredTop sz="94660"/>
  </p:normalViewPr>
  <p:slideViewPr>
    <p:cSldViewPr snapToGrid="0">
      <p:cViewPr varScale="1">
        <p:scale>
          <a:sx n="110" d="100"/>
          <a:sy n="110" d="100"/>
        </p:scale>
        <p:origin x="51" y="570"/>
      </p:cViewPr>
      <p:guideLst>
        <p:guide pos="169"/>
        <p:guide pos="5680"/>
        <p:guide orient="horz" pos="3140"/>
        <p:guide orient="horz" pos="203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1D11F6C7-69EF-4DD1-9AF7-C98D1988ACBE}" type="datetimeFigureOut">
              <a:rPr lang="zh-CN" altLang="en-US" smtClean="0"/>
              <a:t>2020/1/12</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D52AB156-DE09-46E0-A129-2111392DD20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5644"/>
          <a:stretch>
            <a:fillRect/>
          </a:stretch>
        </p:blipFill>
        <p:spPr>
          <a:xfrm>
            <a:off x="0" y="0"/>
            <a:ext cx="9144000" cy="5143500"/>
          </a:xfrm>
          <a:prstGeom prst="rect">
            <a:avLst/>
          </a:prstGeom>
        </p:spPr>
      </p:pic>
      <p:pic>
        <p:nvPicPr>
          <p:cNvPr id="8" name="图片 2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2998" y="245587"/>
            <a:ext cx="1600201" cy="28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8616"/>
          <a:stretch>
            <a:fillRect/>
          </a:stretch>
        </p:blipFill>
        <p:spPr>
          <a:xfrm>
            <a:off x="0" y="-29094"/>
            <a:ext cx="9144000" cy="5201689"/>
          </a:xfrm>
          <a:prstGeom prst="rect">
            <a:avLst/>
          </a:prstGeom>
        </p:spPr>
      </p:pic>
      <p:pic>
        <p:nvPicPr>
          <p:cNvPr id="9" name="图片 2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2998" y="245587"/>
            <a:ext cx="1600201" cy="28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userDrawn="1"/>
        </p:nvSpPr>
        <p:spPr>
          <a:xfrm>
            <a:off x="0" y="1301675"/>
            <a:ext cx="9144000" cy="3870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1078391"/>
            <a:ext cx="9144000" cy="34723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2" y="273893"/>
            <a:ext cx="7886700" cy="994346"/>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90084" y="1334062"/>
            <a:ext cx="3655181" cy="618043"/>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4" y="1999385"/>
            <a:ext cx="3655181" cy="26436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8" y="1334062"/>
            <a:ext cx="3673183" cy="618043"/>
          </a:xfrm>
          <a:prstGeom prst="rect">
            <a:avLst/>
          </a:prstGeo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8" y="1999385"/>
            <a:ext cx="3673183" cy="26436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8" name="页脚占位符 7"/>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1" y="273893"/>
            <a:ext cx="7886700" cy="994346"/>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4" name="页脚占位符 3"/>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3" name="页脚占位符 2"/>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5" y="342962"/>
            <a:ext cx="3124012" cy="120036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3" y="342963"/>
            <a:ext cx="4629151" cy="4053596"/>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5" y="1543323"/>
            <a:ext cx="3124012" cy="2859192"/>
          </a:xfrm>
          <a:prstGeom prst="rect">
            <a:avLst/>
          </a:prstGeo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6" name="页脚占位符 5"/>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95"/>
            <a:ext cx="1971675" cy="4359642"/>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3" y="273895"/>
            <a:ext cx="5800725" cy="435964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5" name="页脚占位符 4"/>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1" y="273895"/>
            <a:ext cx="7886700" cy="435964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628651" y="4768100"/>
            <a:ext cx="2057400" cy="273891"/>
          </a:xfrm>
          <a:prstGeom prst="rect">
            <a:avLst/>
          </a:prstGeom>
        </p:spPr>
        <p:txBody>
          <a:bodyPr/>
          <a:lstStyle/>
          <a:p>
            <a:fld id="{82F288E0-7875-42C4-84C8-98DBBD3BF4D2}" type="datetimeFigureOut">
              <a:rPr lang="zh-CN" altLang="en-US" smtClean="0"/>
              <a:t>2020/1/12</a:t>
            </a:fld>
            <a:endParaRPr lang="zh-CN" altLang="en-US"/>
          </a:p>
        </p:txBody>
      </p:sp>
      <p:sp>
        <p:nvSpPr>
          <p:cNvPr id="4" name="页脚占位符 3"/>
          <p:cNvSpPr>
            <a:spLocks noGrp="1"/>
          </p:cNvSpPr>
          <p:nvPr>
            <p:ph type="ftr" sz="quarter" idx="11"/>
          </p:nvPr>
        </p:nvSpPr>
        <p:spPr>
          <a:xfrm>
            <a:off x="3028951" y="4768100"/>
            <a:ext cx="3086100" cy="27389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7951" y="4768100"/>
            <a:ext cx="2057400" cy="273891"/>
          </a:xfrm>
          <a:prstGeom prst="rect">
            <a:avLst/>
          </a:prstGeo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12" cstate="print">
            <a:extLst>
              <a:ext uri="{28A0092B-C50C-407E-A947-70E740481C1C}">
                <a14:useLocalDpi xmlns:a14="http://schemas.microsoft.com/office/drawing/2010/main" val="0"/>
              </a:ext>
            </a:extLst>
          </a:blip>
          <a:srcRect l="18616"/>
          <a:stretch>
            <a:fillRect/>
          </a:stretch>
        </p:blipFill>
        <p:spPr>
          <a:xfrm>
            <a:off x="0" y="-29094"/>
            <a:ext cx="9144000" cy="5201689"/>
          </a:xfrm>
          <a:prstGeom prst="rect">
            <a:avLst/>
          </a:prstGeom>
        </p:spPr>
      </p:pic>
      <p:pic>
        <p:nvPicPr>
          <p:cNvPr id="9" name="图片 23"/>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2998" y="245587"/>
            <a:ext cx="1600201" cy="28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slideLayout" Target="../slideLayouts/slideLayout2.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s>
</file>

<file path=ppt/slides/_rels/slide7.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image" Target="../media/image6.png"/><Relationship Id="rId2" Type="http://schemas.openxmlformats.org/officeDocument/2006/relationships/tags" Target="../tags/tag29.xml"/><Relationship Id="rId16"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8.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tags" Target="../tags/tag55.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slideLayout" Target="../slideLayouts/slideLayout2.xml"/><Relationship Id="rId2" Type="http://schemas.openxmlformats.org/officeDocument/2006/relationships/tags" Target="../tags/tag44.xml"/><Relationship Id="rId16" Type="http://schemas.openxmlformats.org/officeDocument/2006/relationships/tags" Target="../tags/tag58.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tags" Target="../tags/tag5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tags" Target="../tags/tag5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0.xml"/><Relationship Id="rId1" Type="http://schemas.openxmlformats.org/officeDocument/2006/relationships/tags" Target="../tags/tag59.xml"/></Relationships>
</file>

<file path=ppt/slides/_rels/slide10.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9"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tags" Target="../tags/tag80.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89.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slideLayout" Target="../slideLayouts/slideLayout2.xml"/><Relationship Id="rId5" Type="http://schemas.openxmlformats.org/officeDocument/2006/relationships/tags" Target="../tags/tag86.xml"/><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3.xml"/><Relationship Id="rId1" Type="http://schemas.openxmlformats.org/officeDocument/2006/relationships/tags" Target="../tags/tag92.xml"/></Relationships>
</file>

<file path=ppt/slides/_rels/slide15.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3.xml"/><Relationship Id="rId1" Type="http://schemas.openxmlformats.org/officeDocument/2006/relationships/tags" Target="../tags/tag102.xml"/></Relationships>
</file>

<file path=ppt/slides/_rels/slide17.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3" Type="http://schemas.openxmlformats.org/officeDocument/2006/relationships/tags" Target="../tags/tag106.xml"/><Relationship Id="rId7" Type="http://schemas.openxmlformats.org/officeDocument/2006/relationships/tags" Target="../tags/tag110.xml"/><Relationship Id="rId12" Type="http://schemas.openxmlformats.org/officeDocument/2006/relationships/tags" Target="../tags/tag115.xml"/><Relationship Id="rId2" Type="http://schemas.openxmlformats.org/officeDocument/2006/relationships/tags" Target="../tags/tag105.xml"/><Relationship Id="rId16" Type="http://schemas.openxmlformats.org/officeDocument/2006/relationships/slideLayout" Target="../slideLayouts/slideLayout2.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tags" Target="../tags/tag118.xml"/><Relationship Id="rId10" Type="http://schemas.openxmlformats.org/officeDocument/2006/relationships/tags" Target="../tags/tag113.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0.xml"/><Relationship Id="rId1" Type="http://schemas.openxmlformats.org/officeDocument/2006/relationships/tags" Target="../tags/tag119.xml"/></Relationships>
</file>

<file path=ppt/slides/_rels/slide19.xml.rels><?xml version="1.0" encoding="UTF-8" standalone="yes"?>
<Relationships xmlns="http://schemas.openxmlformats.org/package/2006/relationships"><Relationship Id="rId8" Type="http://schemas.openxmlformats.org/officeDocument/2006/relationships/tags" Target="../tags/tag128.xml"/><Relationship Id="rId3" Type="http://schemas.openxmlformats.org/officeDocument/2006/relationships/tags" Target="../tags/tag123.xml"/><Relationship Id="rId7" Type="http://schemas.openxmlformats.org/officeDocument/2006/relationships/tags" Target="../tags/tag127.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9"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0.xml"/><Relationship Id="rId1" Type="http://schemas.openxmlformats.org/officeDocument/2006/relationships/tags" Target="../tags/tag1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2.xml"/><Relationship Id="rId1" Type="http://schemas.openxmlformats.org/officeDocument/2006/relationships/tags" Target="../tags/tag1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79280" y="1184895"/>
            <a:ext cx="7391262" cy="911860"/>
          </a:xfrm>
          <a:prstGeom prst="rect">
            <a:avLst/>
          </a:prstGeom>
          <a:noFill/>
        </p:spPr>
        <p:txBody>
          <a:bodyPr wrap="square" rtlCol="0">
            <a:spAutoFit/>
          </a:bodyPr>
          <a:lstStyle/>
          <a:p>
            <a:pPr>
              <a:lnSpc>
                <a:spcPts val="3200"/>
              </a:lnSpc>
            </a:pPr>
            <a:endParaRPr sz="2800" b="1" dirty="0">
              <a:solidFill>
                <a:srgbClr val="FFC000"/>
              </a:solidFill>
              <a:latin typeface="微软雅黑" panose="020B0503020204020204" pitchFamily="34" charset="-122"/>
              <a:ea typeface="微软雅黑" panose="020B0503020204020204" pitchFamily="34" charset="-122"/>
            </a:endParaRPr>
          </a:p>
          <a:p>
            <a:pPr>
              <a:lnSpc>
                <a:spcPts val="3200"/>
              </a:lnSpc>
            </a:pPr>
            <a:r>
              <a:rPr sz="2800" b="1" dirty="0">
                <a:solidFill>
                  <a:srgbClr val="FFC000"/>
                </a:solidFill>
                <a:latin typeface="微软雅黑" panose="020B0503020204020204" pitchFamily="34" charset="-122"/>
                <a:ea typeface="微软雅黑" panose="020B0503020204020204" pitchFamily="34" charset="-122"/>
              </a:rPr>
              <a:t>网络</a:t>
            </a:r>
            <a:r>
              <a:rPr lang="zh-CN" sz="2800" b="1" dirty="0">
                <a:solidFill>
                  <a:srgbClr val="FFC000"/>
                </a:solidFill>
                <a:latin typeface="微软雅黑" panose="020B0503020204020204" pitchFamily="34" charset="-122"/>
                <a:ea typeface="微软雅黑" panose="020B0503020204020204" pitchFamily="34" charset="-122"/>
              </a:rPr>
              <a:t>货运相关政策解读</a:t>
            </a:r>
            <a:endParaRPr sz="2800" b="1" dirty="0">
              <a:solidFill>
                <a:srgbClr val="FFC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9110" y="3182853"/>
            <a:ext cx="4824115" cy="1424940"/>
          </a:xfrm>
          <a:prstGeom prst="rect">
            <a:avLst/>
          </a:prstGeom>
          <a:noFill/>
        </p:spPr>
        <p:txBody>
          <a:bodyPr wrap="square" rtlCol="0">
            <a:spAutoFit/>
          </a:bodyPr>
          <a:lstStyle/>
          <a:p>
            <a:pPr>
              <a:lnSpc>
                <a:spcPts val="2600"/>
              </a:lnSpc>
            </a:pPr>
            <a:r>
              <a:rPr lang="en-US" altLang="zh-CN" sz="2000" dirty="0">
                <a:solidFill>
                  <a:srgbClr val="FFC000"/>
                </a:solidFill>
                <a:latin typeface="微软雅黑" panose="020B0503020204020204" pitchFamily="34" charset="-122"/>
                <a:ea typeface="微软雅黑" panose="020B0503020204020204" pitchFamily="34" charset="-122"/>
                <a:sym typeface="+mn-ea"/>
              </a:rPr>
              <a:t>[ </a:t>
            </a:r>
            <a:r>
              <a:rPr lang="zh-CN" altLang="en-US" sz="2000" dirty="0">
                <a:solidFill>
                  <a:srgbClr val="FFC000"/>
                </a:solidFill>
                <a:latin typeface="微软雅黑" panose="020B0503020204020204" pitchFamily="34" charset="-122"/>
                <a:ea typeface="微软雅黑" panose="020B0503020204020204" pitchFamily="34" charset="-122"/>
                <a:sym typeface="+mn-ea"/>
              </a:rPr>
              <a:t>晏庆华</a:t>
            </a:r>
            <a:r>
              <a:rPr lang="en-US" altLang="zh-CN" sz="2000" dirty="0">
                <a:solidFill>
                  <a:srgbClr val="FFC000"/>
                </a:solidFill>
                <a:latin typeface="微软雅黑" panose="020B0503020204020204" pitchFamily="34" charset="-122"/>
                <a:ea typeface="微软雅黑" panose="020B0503020204020204" pitchFamily="34" charset="-122"/>
              </a:rPr>
              <a:t> </a:t>
            </a:r>
            <a:r>
              <a:rPr lang="en-US" altLang="zh-CN" sz="2000" dirty="0">
                <a:solidFill>
                  <a:srgbClr val="FFC000"/>
                </a:solidFill>
                <a:latin typeface="微软雅黑" panose="020B0503020204020204" pitchFamily="34" charset="-122"/>
                <a:ea typeface="微软雅黑" panose="020B0503020204020204" pitchFamily="34" charset="-122"/>
                <a:sym typeface="+mn-ea"/>
              </a:rPr>
              <a:t>]</a:t>
            </a:r>
            <a:endParaRPr lang="zh-CN" altLang="en-US" sz="2000" dirty="0">
              <a:solidFill>
                <a:srgbClr val="FFC000"/>
              </a:solidFill>
              <a:latin typeface="微软雅黑" panose="020B0503020204020204" pitchFamily="34" charset="-122"/>
              <a:ea typeface="微软雅黑" panose="020B0503020204020204" pitchFamily="34" charset="-122"/>
              <a:sym typeface="+mn-ea"/>
            </a:endParaRPr>
          </a:p>
          <a:p>
            <a:pPr>
              <a:lnSpc>
                <a:spcPts val="2600"/>
              </a:lnSpc>
            </a:pPr>
            <a:r>
              <a:rPr lang="zh-CN" altLang="zh-CN" sz="1400" dirty="0">
                <a:solidFill>
                  <a:schemeClr val="bg1"/>
                </a:solidFill>
                <a:latin typeface="微软雅黑" panose="020B0503020204020204" pitchFamily="34" charset="-122"/>
                <a:ea typeface="微软雅黑" panose="020B0503020204020204" pitchFamily="34" charset="-122"/>
              </a:rPr>
              <a:t>中国物流与采购联合会网络事业部主任</a:t>
            </a:r>
          </a:p>
          <a:p>
            <a:pPr>
              <a:lnSpc>
                <a:spcPts val="2600"/>
              </a:lnSpc>
            </a:pPr>
            <a:r>
              <a:rPr lang="zh-CN" altLang="zh-CN" sz="1400" dirty="0">
                <a:solidFill>
                  <a:schemeClr val="bg1"/>
                </a:solidFill>
                <a:latin typeface="微软雅黑" panose="020B0503020204020204" pitchFamily="34" charset="-122"/>
                <a:ea typeface="微软雅黑" panose="020B0503020204020204" pitchFamily="34" charset="-122"/>
                <a:sym typeface="+mn-ea"/>
              </a:rPr>
              <a:t>中国物流与采购联合会物流信息服务平台分会秘书长</a:t>
            </a:r>
            <a:endParaRPr lang="zh-CN" altLang="zh-CN" sz="1400" dirty="0">
              <a:solidFill>
                <a:schemeClr val="bg1"/>
              </a:solidFill>
              <a:latin typeface="微软雅黑" panose="020B0503020204020204" pitchFamily="34" charset="-122"/>
              <a:ea typeface="微软雅黑" panose="020B0503020204020204" pitchFamily="34" charset="-122"/>
            </a:endParaRPr>
          </a:p>
          <a:p>
            <a:pPr>
              <a:lnSpc>
                <a:spcPts val="2600"/>
              </a:lnSpc>
            </a:pPr>
            <a:r>
              <a:rPr lang="en-US" altLang="zh-CN" sz="1400" dirty="0">
                <a:solidFill>
                  <a:schemeClr val="bg1"/>
                </a:solidFill>
                <a:latin typeface="微软雅黑" panose="020B0503020204020204" pitchFamily="34" charset="-122"/>
                <a:ea typeface="微软雅黑" panose="020B0503020204020204" pitchFamily="34" charset="-122"/>
              </a:rPr>
              <a:t>2020</a:t>
            </a:r>
            <a:r>
              <a:rPr lang="zh-CN" altLang="zh-CN"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zh-CN"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13</a:t>
            </a:r>
            <a:r>
              <a:rPr lang="zh-CN" altLang="zh-CN" sz="1400" dirty="0">
                <a:solidFill>
                  <a:schemeClr val="bg1"/>
                </a:solidFill>
                <a:latin typeface="微软雅黑" panose="020B0503020204020204" pitchFamily="34" charset="-122"/>
                <a:ea typeface="微软雅黑" panose="020B0503020204020204" pitchFamily="34" charset="-122"/>
              </a:rPr>
              <a:t>日   </a:t>
            </a:r>
            <a:r>
              <a:rPr lang="zh-CN" altLang="en-US" sz="1400" dirty="0">
                <a:solidFill>
                  <a:schemeClr val="bg1"/>
                </a:solidFill>
                <a:latin typeface="微软雅黑" panose="020B0503020204020204" pitchFamily="34" charset="-122"/>
                <a:ea typeface="微软雅黑" panose="020B0503020204020204" pitchFamily="34" charset="-122"/>
              </a:rPr>
              <a:t>榆林</a:t>
            </a:r>
            <a:endParaRPr lang="zh-CN" altLang="zh-CN" sz="1400" dirty="0">
              <a:solidFill>
                <a:schemeClr val="bg1"/>
              </a:solidFill>
              <a:latin typeface="微软雅黑" panose="020B0503020204020204" pitchFamily="34" charset="-122"/>
              <a:ea typeface="微软雅黑" panose="020B0503020204020204" pitchFamily="34" charset="-122"/>
            </a:endParaRPr>
          </a:p>
        </p:txBody>
      </p:sp>
      <p:pic>
        <p:nvPicPr>
          <p:cNvPr id="13" name="图片 2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998" y="245587"/>
            <a:ext cx="1600201" cy="28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3450431" y="1303819"/>
            <a:ext cx="22431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7200" dirty="0">
                <a:solidFill>
                  <a:schemeClr val="accent5">
                    <a:lumMod val="60000"/>
                    <a:lumOff val="40000"/>
                  </a:schemeClr>
                </a:solidFill>
                <a:latin typeface="Bell MT" panose="02020503060305020303" pitchFamily="18" charset="0"/>
              </a:rPr>
              <a:t>1</a:t>
            </a:r>
            <a:endParaRPr lang="zh-CN" altLang="en-US" sz="37200" dirty="0">
              <a:solidFill>
                <a:schemeClr val="accent5">
                  <a:lumMod val="60000"/>
                  <a:lumOff val="40000"/>
                </a:schemeClr>
              </a:solidFill>
              <a:latin typeface="Bell MT" panose="02020503060305020303" pitchFamily="18" charset="0"/>
            </a:endParaRPr>
          </a:p>
        </p:txBody>
      </p:sp>
      <p:sp>
        <p:nvSpPr>
          <p:cNvPr id="3" name="标题 5"/>
          <p:cNvSpPr txBox="1"/>
          <p:nvPr>
            <p:custDataLst>
              <p:tags r:id="rId2"/>
            </p:custDataLst>
          </p:nvPr>
        </p:nvSpPr>
        <p:spPr>
          <a:xfrm>
            <a:off x="1369433" y="2450572"/>
            <a:ext cx="6157923" cy="760905"/>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02703" y="2593340"/>
            <a:ext cx="7146188" cy="523220"/>
          </a:xfrm>
          <a:prstGeom prst="rect">
            <a:avLst/>
          </a:prstGeom>
          <a:noFill/>
        </p:spPr>
        <p:txBody>
          <a:bodyPr wrap="square" rtlCol="0">
            <a:spAutoFit/>
          </a:bodyPr>
          <a:lstStyle/>
          <a:p>
            <a:pPr algn="ctr"/>
            <a:r>
              <a:rPr lang="zh-CN" altLang="en-US" sz="2800" b="1" dirty="0">
                <a:solidFill>
                  <a:srgbClr val="061558"/>
                </a:solidFill>
                <a:latin typeface="微软雅黑" panose="020B0503020204020204" pitchFamily="34" charset="-122"/>
                <a:ea typeface="微软雅黑" panose="020B0503020204020204" pitchFamily="34" charset="-122"/>
              </a:rPr>
              <a:t>    “互联网</a:t>
            </a:r>
            <a:r>
              <a:rPr lang="en-US" altLang="zh-CN" sz="2800" b="1" dirty="0">
                <a:solidFill>
                  <a:srgbClr val="061558"/>
                </a:solidFill>
                <a:latin typeface="微软雅黑" panose="020B0503020204020204" pitchFamily="34" charset="-122"/>
                <a:ea typeface="微软雅黑" panose="020B0503020204020204" pitchFamily="34" charset="-122"/>
              </a:rPr>
              <a:t>+</a:t>
            </a:r>
            <a:r>
              <a:rPr lang="zh-CN" altLang="en-US" sz="2800" b="1" dirty="0">
                <a:solidFill>
                  <a:srgbClr val="061558"/>
                </a:solidFill>
                <a:latin typeface="微软雅黑" panose="020B0503020204020204" pitchFamily="34" charset="-122"/>
                <a:ea typeface="微软雅黑" panose="020B0503020204020204" pitchFamily="34" charset="-122"/>
              </a:rPr>
              <a:t>”物流              无车承运人  </a:t>
            </a:r>
          </a:p>
        </p:txBody>
      </p:sp>
      <p:sp>
        <p:nvSpPr>
          <p:cNvPr id="8" name="箭头: 右 7">
            <a:extLst>
              <a:ext uri="{FF2B5EF4-FFF2-40B4-BE49-F238E27FC236}">
                <a16:creationId xmlns:a16="http://schemas.microsoft.com/office/drawing/2014/main" id="{6E4B6C4C-B64F-426B-94F7-B6B4A26116BC}"/>
              </a:ext>
            </a:extLst>
          </p:cNvPr>
          <p:cNvSpPr/>
          <p:nvPr/>
        </p:nvSpPr>
        <p:spPr>
          <a:xfrm>
            <a:off x="4186305" y="2708697"/>
            <a:ext cx="1118081" cy="244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文本框 4"/>
          <p:cNvSpPr txBox="1"/>
          <p:nvPr/>
        </p:nvSpPr>
        <p:spPr>
          <a:xfrm>
            <a:off x="1153019" y="799527"/>
            <a:ext cx="4350159" cy="337185"/>
          </a:xfrm>
          <a:prstGeom prst="rect">
            <a:avLst/>
          </a:prstGeom>
          <a:noFill/>
        </p:spPr>
        <p:txBody>
          <a:bodyPr wrap="square" rtlCol="0">
            <a:spAutoFit/>
          </a:bodyPr>
          <a:lstStyle/>
          <a:p>
            <a:pPr lvl="0"/>
            <a:r>
              <a:rPr lang="zh-CN" altLang="en-US" sz="1600" b="1" dirty="0">
                <a:solidFill>
                  <a:prstClr val="white"/>
                </a:solidFill>
                <a:latin typeface="微软雅黑" panose="020B0503020204020204" pitchFamily="34" charset="-122"/>
                <a:ea typeface="微软雅黑" panose="020B0503020204020204" pitchFamily="34" charset="-122"/>
              </a:rPr>
              <a:t>从“互联网</a:t>
            </a:r>
            <a:r>
              <a:rPr lang="en-US" altLang="zh-CN" sz="1600" b="1" dirty="0">
                <a:solidFill>
                  <a:prstClr val="white"/>
                </a:solidFill>
                <a:latin typeface="微软雅黑" panose="020B0503020204020204" pitchFamily="34" charset="-122"/>
                <a:ea typeface="微软雅黑" panose="020B0503020204020204" pitchFamily="34" charset="-122"/>
              </a:rPr>
              <a:t>+”</a:t>
            </a:r>
            <a:r>
              <a:rPr lang="zh-CN" altLang="en-US" sz="1600" b="1" dirty="0">
                <a:solidFill>
                  <a:prstClr val="white"/>
                </a:solidFill>
                <a:latin typeface="微软雅黑" panose="020B0503020204020204" pitchFamily="34" charset="-122"/>
                <a:ea typeface="微软雅黑" panose="020B0503020204020204" pitchFamily="34" charset="-122"/>
              </a:rPr>
              <a:t>到无车承运人相关政策</a:t>
            </a:r>
          </a:p>
        </p:txBody>
      </p:sp>
      <p:pic>
        <p:nvPicPr>
          <p:cNvPr id="6" name="图片 5">
            <a:extLst>
              <a:ext uri="{FF2B5EF4-FFF2-40B4-BE49-F238E27FC236}">
                <a16:creationId xmlns:a16="http://schemas.microsoft.com/office/drawing/2014/main" id="{4F18FC5A-A1E8-4516-AFF9-7D9600881DD7}"/>
              </a:ext>
            </a:extLst>
          </p:cNvPr>
          <p:cNvPicPr>
            <a:picLocks noChangeAspect="1"/>
          </p:cNvPicPr>
          <p:nvPr/>
        </p:nvPicPr>
        <p:blipFill>
          <a:blip r:embed="rId2"/>
          <a:stretch>
            <a:fillRect/>
          </a:stretch>
        </p:blipFill>
        <p:spPr>
          <a:xfrm>
            <a:off x="761095" y="1837960"/>
            <a:ext cx="3548180" cy="2377646"/>
          </a:xfrm>
          <a:prstGeom prst="rect">
            <a:avLst/>
          </a:prstGeom>
        </p:spPr>
      </p:pic>
      <p:pic>
        <p:nvPicPr>
          <p:cNvPr id="7" name="图片 6">
            <a:extLst>
              <a:ext uri="{FF2B5EF4-FFF2-40B4-BE49-F238E27FC236}">
                <a16:creationId xmlns:a16="http://schemas.microsoft.com/office/drawing/2014/main" id="{8DCC1E7D-32E9-4151-8E5F-52B96666B2E8}"/>
              </a:ext>
            </a:extLst>
          </p:cNvPr>
          <p:cNvPicPr>
            <a:picLocks noChangeAspect="1"/>
          </p:cNvPicPr>
          <p:nvPr/>
        </p:nvPicPr>
        <p:blipFill>
          <a:blip r:embed="rId3"/>
          <a:stretch>
            <a:fillRect/>
          </a:stretch>
        </p:blipFill>
        <p:spPr>
          <a:xfrm>
            <a:off x="4428433" y="1752948"/>
            <a:ext cx="4401693" cy="2591025"/>
          </a:xfrm>
          <a:prstGeom prst="rect">
            <a:avLst/>
          </a:prstGeom>
        </p:spPr>
      </p:pic>
    </p:spTree>
    <p:extLst>
      <p:ext uri="{BB962C8B-B14F-4D97-AF65-F5344CB8AC3E}">
        <p14:creationId xmlns:p14="http://schemas.microsoft.com/office/powerpoint/2010/main" val="3680128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60" y="799465"/>
            <a:ext cx="3787200"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从“互联网</a:t>
            </a:r>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”到无车承运人相关政策</a:t>
            </a:r>
          </a:p>
        </p:txBody>
      </p:sp>
      <p:sp>
        <p:nvSpPr>
          <p:cNvPr id="7" name="MH_SubTitle_1"/>
          <p:cNvSpPr txBox="1">
            <a:spLocks noChangeArrowheads="1"/>
          </p:cNvSpPr>
          <p:nvPr>
            <p:custDataLst>
              <p:tags r:id="rId1"/>
            </p:custDataLst>
          </p:nvPr>
        </p:nvSpPr>
        <p:spPr bwMode="auto">
          <a:xfrm>
            <a:off x="707997" y="1795869"/>
            <a:ext cx="4451061" cy="973332"/>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sz="1400" b="1" dirty="0">
                <a:solidFill>
                  <a:srgbClr val="061558"/>
                </a:solidFill>
                <a:latin typeface="微软雅黑" panose="020B0503020204020204" pitchFamily="34" charset="-122"/>
                <a:ea typeface="微软雅黑" panose="020B0503020204020204" pitchFamily="34" charset="-122"/>
              </a:rPr>
              <a:t>2015.</a:t>
            </a:r>
            <a:r>
              <a:rPr lang="en-US" altLang="zh-CN" sz="1400" b="1" dirty="0">
                <a:solidFill>
                  <a:srgbClr val="061558"/>
                </a:solidFill>
                <a:latin typeface="微软雅黑" panose="020B0503020204020204" pitchFamily="34" charset="-122"/>
                <a:ea typeface="微软雅黑" panose="020B0503020204020204" pitchFamily="34" charset="-122"/>
              </a:rPr>
              <a:t>7</a:t>
            </a:r>
            <a:r>
              <a:rPr sz="1400" b="1" dirty="0">
                <a:solidFill>
                  <a:srgbClr val="061558"/>
                </a:solidFill>
                <a:latin typeface="微软雅黑" panose="020B0503020204020204" pitchFamily="34" charset="-122"/>
                <a:ea typeface="微软雅黑" panose="020B0503020204020204" pitchFamily="34" charset="-122"/>
              </a:rPr>
              <a:t>  </a:t>
            </a:r>
            <a:r>
              <a:rPr sz="1400" b="1" dirty="0" err="1">
                <a:solidFill>
                  <a:srgbClr val="061558"/>
                </a:solidFill>
                <a:latin typeface="微软雅黑" panose="020B0503020204020204" pitchFamily="34" charset="-122"/>
                <a:ea typeface="微软雅黑" panose="020B0503020204020204" pitchFamily="34" charset="-122"/>
              </a:rPr>
              <a:t>国务院</a:t>
            </a:r>
            <a:endParaRPr lang="zh-CN" altLang="en-US" sz="1400" b="1" dirty="0">
              <a:solidFill>
                <a:srgbClr val="061558"/>
              </a:solidFill>
              <a:latin typeface="微软雅黑" panose="020B0503020204020204" pitchFamily="34" charset="-122"/>
              <a:ea typeface="微软雅黑" panose="020B0503020204020204" pitchFamily="34" charset="-122"/>
            </a:endParaRPr>
          </a:p>
          <a:p>
            <a:r>
              <a:rPr lang="zh-CN" altLang="en-US" sz="1400" b="1" dirty="0">
                <a:solidFill>
                  <a:srgbClr val="061558"/>
                </a:solidFill>
                <a:latin typeface="微软雅黑" panose="020B0503020204020204" pitchFamily="34" charset="-122"/>
                <a:ea typeface="微软雅黑" panose="020B0503020204020204" pitchFamily="34" charset="-122"/>
              </a:rPr>
              <a:t>      </a:t>
            </a:r>
            <a:r>
              <a:rPr lang="en-US" altLang="zh-CN" sz="1400" b="1" dirty="0">
                <a:solidFill>
                  <a:srgbClr val="061558"/>
                </a:solidFill>
                <a:latin typeface="微软雅黑" panose="020B0503020204020204" pitchFamily="34" charset="-122"/>
                <a:ea typeface="微软雅黑" panose="020B0503020204020204" pitchFamily="34" charset="-122"/>
              </a:rPr>
              <a:t>《</a:t>
            </a:r>
            <a:r>
              <a:rPr lang="zh-CN" altLang="en-US" sz="1400" b="1" dirty="0">
                <a:solidFill>
                  <a:srgbClr val="061558"/>
                </a:solidFill>
                <a:latin typeface="微软雅黑" panose="020B0503020204020204" pitchFamily="34" charset="-122"/>
                <a:ea typeface="微软雅黑" panose="020B0503020204020204" pitchFamily="34" charset="-122"/>
              </a:rPr>
              <a:t>关于积极推进“互联网</a:t>
            </a:r>
            <a:r>
              <a:rPr lang="en-US" altLang="zh-CN" sz="1400" b="1" dirty="0">
                <a:solidFill>
                  <a:srgbClr val="061558"/>
                </a:solidFill>
                <a:latin typeface="微软雅黑" panose="020B0503020204020204" pitchFamily="34" charset="-122"/>
                <a:ea typeface="微软雅黑" panose="020B0503020204020204" pitchFamily="34" charset="-122"/>
              </a:rPr>
              <a:t>+”</a:t>
            </a:r>
            <a:r>
              <a:rPr lang="zh-CN" altLang="en-US" sz="1400" b="1" dirty="0">
                <a:solidFill>
                  <a:srgbClr val="061558"/>
                </a:solidFill>
                <a:latin typeface="微软雅黑" panose="020B0503020204020204" pitchFamily="34" charset="-122"/>
                <a:ea typeface="微软雅黑" panose="020B0503020204020204" pitchFamily="34" charset="-122"/>
              </a:rPr>
              <a:t>行动的指导意见</a:t>
            </a:r>
            <a:r>
              <a:rPr lang="en-US" altLang="zh-CN" sz="1400" b="1" dirty="0">
                <a:solidFill>
                  <a:srgbClr val="061558"/>
                </a:solidFill>
                <a:latin typeface="微软雅黑" panose="020B0503020204020204" pitchFamily="34" charset="-122"/>
                <a:ea typeface="微软雅黑" panose="020B0503020204020204" pitchFamily="34" charset="-122"/>
              </a:rPr>
              <a:t>》</a:t>
            </a:r>
          </a:p>
        </p:txBody>
      </p:sp>
      <p:sp>
        <p:nvSpPr>
          <p:cNvPr id="8" name="MH_Text_1"/>
          <p:cNvSpPr/>
          <p:nvPr>
            <p:custDataLst>
              <p:tags r:id="rId2"/>
            </p:custDataLst>
          </p:nvPr>
        </p:nvSpPr>
        <p:spPr>
          <a:xfrm>
            <a:off x="5511800" y="1862454"/>
            <a:ext cx="3363471" cy="906747"/>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（七）“互联网</a:t>
            </a:r>
            <a:r>
              <a:rPr lang="en-US" altLang="zh-CN" sz="1350" dirty="0">
                <a:solidFill>
                  <a:srgbClr val="FFFFFF"/>
                </a:solidFill>
                <a:latin typeface="微软雅黑" panose="020B0503020204020204" pitchFamily="34" charset="-122"/>
                <a:ea typeface="微软雅黑" panose="020B0503020204020204" pitchFamily="34" charset="-122"/>
              </a:rPr>
              <a:t>+”</a:t>
            </a:r>
            <a:r>
              <a:rPr lang="zh-CN" altLang="en-US" sz="1350" dirty="0">
                <a:solidFill>
                  <a:srgbClr val="FFFFFF"/>
                </a:solidFill>
                <a:latin typeface="微软雅黑" panose="020B0503020204020204" pitchFamily="34" charset="-122"/>
                <a:ea typeface="微软雅黑" panose="020B0503020204020204" pitchFamily="34" charset="-122"/>
              </a:rPr>
              <a:t>高效物流</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加快建设跨行业、跨区域的物流信息服务平台，提高物流供需信息对接和使用效率。</a:t>
            </a:r>
          </a:p>
        </p:txBody>
      </p:sp>
      <p:sp>
        <p:nvSpPr>
          <p:cNvPr id="9" name="MH_Other_1"/>
          <p:cNvSpPr/>
          <p:nvPr>
            <p:custDataLst>
              <p:tags r:id="rId3"/>
            </p:custDataLst>
          </p:nvPr>
        </p:nvSpPr>
        <p:spPr>
          <a:xfrm>
            <a:off x="8846447" y="1716882"/>
            <a:ext cx="126206" cy="12620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0" name="MH_SubTitle_2"/>
          <p:cNvSpPr txBox="1">
            <a:spLocks noChangeArrowheads="1"/>
          </p:cNvSpPr>
          <p:nvPr>
            <p:custDataLst>
              <p:tags r:id="rId4"/>
            </p:custDataLst>
          </p:nvPr>
        </p:nvSpPr>
        <p:spPr bwMode="auto">
          <a:xfrm>
            <a:off x="653226" y="3196797"/>
            <a:ext cx="4436493" cy="640810"/>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400" b="1" dirty="0">
                <a:solidFill>
                  <a:srgbClr val="4472C4"/>
                </a:solidFill>
                <a:latin typeface="微软雅黑" panose="020B0503020204020204" pitchFamily="34" charset="-122"/>
                <a:ea typeface="微软雅黑" panose="020B0503020204020204" pitchFamily="34" charset="-122"/>
              </a:rPr>
              <a:t>2015.11  </a:t>
            </a:r>
            <a:r>
              <a:rPr lang="zh-CN" altLang="en-US" sz="1400" b="1" dirty="0">
                <a:solidFill>
                  <a:srgbClr val="4472C4"/>
                </a:solidFill>
                <a:latin typeface="微软雅黑" panose="020B0503020204020204" pitchFamily="34" charset="-122"/>
                <a:ea typeface="微软雅黑" panose="020B0503020204020204" pitchFamily="34" charset="-122"/>
              </a:rPr>
              <a:t>国务院办公厅</a:t>
            </a:r>
          </a:p>
          <a:p>
            <a:r>
              <a:rPr lang="zh-CN" altLang="en-US" sz="1400" b="1" dirty="0">
                <a:solidFill>
                  <a:srgbClr val="4472C4"/>
                </a:solidFill>
                <a:latin typeface="微软雅黑" panose="020B0503020204020204" pitchFamily="34" charset="-122"/>
                <a:ea typeface="微软雅黑" panose="020B0503020204020204" pitchFamily="34" charset="-122"/>
              </a:rPr>
              <a:t>      </a:t>
            </a:r>
            <a:r>
              <a:rPr lang="en-US" altLang="zh-CN" sz="1400" b="1" dirty="0">
                <a:solidFill>
                  <a:srgbClr val="4472C4"/>
                </a:solidFill>
                <a:latin typeface="微软雅黑" panose="020B0503020204020204" pitchFamily="34" charset="-122"/>
                <a:ea typeface="微软雅黑" panose="020B0503020204020204" pitchFamily="34" charset="-122"/>
              </a:rPr>
              <a:t>《</a:t>
            </a:r>
            <a:r>
              <a:rPr lang="zh-CN" altLang="en-US" sz="1400" b="1" dirty="0">
                <a:solidFill>
                  <a:srgbClr val="4472C4"/>
                </a:solidFill>
                <a:latin typeface="微软雅黑" panose="020B0503020204020204" pitchFamily="34" charset="-122"/>
                <a:ea typeface="微软雅黑" panose="020B0503020204020204" pitchFamily="34" charset="-122"/>
              </a:rPr>
              <a:t>关于推进线上线下互动加快商贸流通创新发展转型升级的意见</a:t>
            </a:r>
            <a:r>
              <a:rPr lang="en-US" altLang="zh-CN" sz="1400" b="1" dirty="0">
                <a:solidFill>
                  <a:srgbClr val="4472C4"/>
                </a:solidFill>
                <a:latin typeface="微软雅黑" panose="020B0503020204020204" pitchFamily="34" charset="-122"/>
                <a:ea typeface="微软雅黑" panose="020B0503020204020204" pitchFamily="34" charset="-122"/>
              </a:rPr>
              <a:t>》</a:t>
            </a:r>
          </a:p>
        </p:txBody>
      </p:sp>
      <p:sp>
        <p:nvSpPr>
          <p:cNvPr id="11" name="MH_Text_2"/>
          <p:cNvSpPr/>
          <p:nvPr>
            <p:custDataLst>
              <p:tags r:id="rId5"/>
            </p:custDataLst>
          </p:nvPr>
        </p:nvSpPr>
        <p:spPr>
          <a:xfrm>
            <a:off x="5511799" y="3196796"/>
            <a:ext cx="3363471" cy="6193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鼓励依托互联网平台的</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“无车承运人”发展</a:t>
            </a:r>
          </a:p>
        </p:txBody>
      </p:sp>
      <p:sp>
        <p:nvSpPr>
          <p:cNvPr id="12" name="MH_Other_2"/>
          <p:cNvSpPr/>
          <p:nvPr>
            <p:custDataLst>
              <p:tags r:id="rId6"/>
            </p:custDataLst>
          </p:nvPr>
        </p:nvSpPr>
        <p:spPr>
          <a:xfrm>
            <a:off x="8777108" y="3196796"/>
            <a:ext cx="126206" cy="126206"/>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3" name="MH_SubTitle_3"/>
          <p:cNvSpPr txBox="1"/>
          <p:nvPr>
            <p:custDataLst>
              <p:tags r:id="rId7"/>
            </p:custDataLst>
          </p:nvPr>
        </p:nvSpPr>
        <p:spPr>
          <a:xfrm>
            <a:off x="707894" y="4113846"/>
            <a:ext cx="4451061"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rgbClr val="061558"/>
                </a:solidFill>
              </a:rPr>
              <a:t>2016.3  </a:t>
            </a:r>
            <a:r>
              <a:rPr lang="zh-CN" altLang="en-US" b="1" dirty="0">
                <a:solidFill>
                  <a:srgbClr val="061558"/>
                </a:solidFill>
              </a:rPr>
              <a:t>财政部、国家税务总局</a:t>
            </a:r>
          </a:p>
          <a:p>
            <a:r>
              <a:rPr lang="zh-CN" altLang="en-US" b="1" dirty="0">
                <a:solidFill>
                  <a:srgbClr val="061558"/>
                </a:solidFill>
              </a:rPr>
              <a:t>      </a:t>
            </a:r>
            <a:r>
              <a:rPr lang="en-US" altLang="zh-CN" b="1" dirty="0">
                <a:solidFill>
                  <a:srgbClr val="061558"/>
                </a:solidFill>
              </a:rPr>
              <a:t>《</a:t>
            </a:r>
            <a:r>
              <a:rPr lang="zh-CN" altLang="en-US" b="1" dirty="0">
                <a:solidFill>
                  <a:srgbClr val="061558"/>
                </a:solidFill>
              </a:rPr>
              <a:t>关于全面推开营业税改征增值税试点的通知</a:t>
            </a:r>
            <a:r>
              <a:rPr lang="en-US" altLang="zh-CN" b="1" dirty="0">
                <a:solidFill>
                  <a:srgbClr val="061558"/>
                </a:solidFill>
              </a:rPr>
              <a:t>》</a:t>
            </a:r>
          </a:p>
        </p:txBody>
      </p:sp>
      <p:sp>
        <p:nvSpPr>
          <p:cNvPr id="14" name="MH_Text_3"/>
          <p:cNvSpPr/>
          <p:nvPr>
            <p:custDataLst>
              <p:tags r:id="rId8"/>
            </p:custDataLst>
          </p:nvPr>
        </p:nvSpPr>
        <p:spPr>
          <a:xfrm>
            <a:off x="5567362" y="4164637"/>
            <a:ext cx="3278982" cy="512584"/>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无运输工具承运业务，</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按照交通运输服务缴纳增值税</a:t>
            </a:r>
          </a:p>
        </p:txBody>
      </p:sp>
      <p:sp>
        <p:nvSpPr>
          <p:cNvPr id="15" name="MH_Other_3"/>
          <p:cNvSpPr/>
          <p:nvPr>
            <p:custDataLst>
              <p:tags r:id="rId9"/>
            </p:custDataLst>
          </p:nvPr>
        </p:nvSpPr>
        <p:spPr>
          <a:xfrm>
            <a:off x="8777108" y="3912361"/>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8" name="MH_Other_4"/>
          <p:cNvSpPr/>
          <p:nvPr>
            <p:custDataLst>
              <p:tags r:id="rId10"/>
            </p:custDataLst>
          </p:nvPr>
        </p:nvSpPr>
        <p:spPr>
          <a:xfrm>
            <a:off x="8846344" y="4751977"/>
            <a:ext cx="126206" cy="125015"/>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9" name="MH_Other_5"/>
          <p:cNvSpPr>
            <a:spLocks noEditPoints="1"/>
          </p:cNvSpPr>
          <p:nvPr>
            <p:custDataLst>
              <p:tags r:id="rId11"/>
            </p:custDataLst>
          </p:nvPr>
        </p:nvSpPr>
        <p:spPr bwMode="auto">
          <a:xfrm rot="5400000">
            <a:off x="326640" y="2194978"/>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sp>
        <p:nvSpPr>
          <p:cNvPr id="20" name="MH_Other_6"/>
          <p:cNvSpPr>
            <a:spLocks noEditPoints="1"/>
          </p:cNvSpPr>
          <p:nvPr>
            <p:custDataLst>
              <p:tags r:id="rId12"/>
            </p:custDataLst>
          </p:nvPr>
        </p:nvSpPr>
        <p:spPr bwMode="auto">
          <a:xfrm rot="5400000">
            <a:off x="326639" y="3410146"/>
            <a:ext cx="265510" cy="241697"/>
          </a:xfrm>
          <a:custGeom>
            <a:avLst/>
            <a:gdLst>
              <a:gd name="T0" fmla="*/ 85221703 w 115"/>
              <a:gd name="T1" fmla="*/ 839050551 h 105"/>
              <a:gd name="T2" fmla="*/ 994256285 w 115"/>
              <a:gd name="T3" fmla="*/ 839050551 h 105"/>
              <a:gd name="T4" fmla="*/ 1060539832 w 115"/>
              <a:gd name="T5" fmla="*/ 744775104 h 105"/>
              <a:gd name="T6" fmla="*/ 596555002 w 115"/>
              <a:gd name="T7" fmla="*/ 28282327 h 105"/>
              <a:gd name="T8" fmla="*/ 482922986 w 115"/>
              <a:gd name="T9" fmla="*/ 28282327 h 105"/>
              <a:gd name="T10" fmla="*/ 18938156 w 115"/>
              <a:gd name="T11" fmla="*/ 744775104 h 105"/>
              <a:gd name="T12" fmla="*/ 85221703 w 115"/>
              <a:gd name="T13" fmla="*/ 839050551 h 105"/>
              <a:gd name="T14" fmla="*/ 539737455 w 115"/>
              <a:gd name="T15" fmla="*/ 113129308 h 105"/>
              <a:gd name="T16" fmla="*/ 965849050 w 115"/>
              <a:gd name="T17" fmla="*/ 763628966 h 105"/>
              <a:gd name="T18" fmla="*/ 113628938 w 115"/>
              <a:gd name="T19" fmla="*/ 763628966 h 105"/>
              <a:gd name="T20" fmla="*/ 539737455 w 115"/>
              <a:gd name="T21" fmla="*/ 113129308 h 105"/>
              <a:gd name="T22" fmla="*/ 1032132597 w 115"/>
              <a:gd name="T23" fmla="*/ 914469066 h 105"/>
              <a:gd name="T24" fmla="*/ 47345391 w 115"/>
              <a:gd name="T25" fmla="*/ 914469066 h 105"/>
              <a:gd name="T26" fmla="*/ 9469078 w 115"/>
              <a:gd name="T27" fmla="*/ 952179858 h 105"/>
              <a:gd name="T28" fmla="*/ 47345391 w 115"/>
              <a:gd name="T29" fmla="*/ 989890651 h 105"/>
              <a:gd name="T30" fmla="*/ 1032132597 w 115"/>
              <a:gd name="T31" fmla="*/ 989890651 h 105"/>
              <a:gd name="T32" fmla="*/ 1070008910 w 115"/>
              <a:gd name="T33" fmla="*/ 952179858 h 105"/>
              <a:gd name="T34" fmla="*/ 1032132597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endParaRPr lang="zh-CN" altLang="en-US" sz="1350"/>
          </a:p>
        </p:txBody>
      </p:sp>
      <p:sp>
        <p:nvSpPr>
          <p:cNvPr id="21" name="MH_Other_7"/>
          <p:cNvSpPr>
            <a:spLocks noEditPoints="1"/>
          </p:cNvSpPr>
          <p:nvPr>
            <p:custDataLst>
              <p:tags r:id="rId13"/>
            </p:custDataLst>
          </p:nvPr>
        </p:nvSpPr>
        <p:spPr bwMode="auto">
          <a:xfrm rot="5400000">
            <a:off x="326640" y="4297158"/>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a:defRPr/>
            </a:pPr>
            <a:endParaRPr lang="zh-CN" altLang="en-US" sz="1350"/>
          </a:p>
        </p:txBody>
      </p:sp>
      <p:grpSp>
        <p:nvGrpSpPr>
          <p:cNvPr id="23" name="组合 22"/>
          <p:cNvGrpSpPr/>
          <p:nvPr/>
        </p:nvGrpSpPr>
        <p:grpSpPr>
          <a:xfrm>
            <a:off x="5173695" y="3472938"/>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文本框 4"/>
          <p:cNvSpPr txBox="1"/>
          <p:nvPr/>
        </p:nvSpPr>
        <p:spPr>
          <a:xfrm>
            <a:off x="1153019" y="799527"/>
            <a:ext cx="4350159" cy="3371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从“互联网</a:t>
            </a:r>
            <a:r>
              <a:rPr kumimoji="0" lang="en-US" altLang="zh-CN"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到无车承运人相关政策</a:t>
            </a:r>
          </a:p>
        </p:txBody>
      </p:sp>
      <p:pic>
        <p:nvPicPr>
          <p:cNvPr id="6" name="图片 5">
            <a:extLst>
              <a:ext uri="{FF2B5EF4-FFF2-40B4-BE49-F238E27FC236}">
                <a16:creationId xmlns:a16="http://schemas.microsoft.com/office/drawing/2014/main" id="{4F18FC5A-A1E8-4516-AFF9-7D9600881DD7}"/>
              </a:ext>
            </a:extLst>
          </p:cNvPr>
          <p:cNvPicPr>
            <a:picLocks noChangeAspect="1"/>
          </p:cNvPicPr>
          <p:nvPr/>
        </p:nvPicPr>
        <p:blipFill>
          <a:blip r:embed="rId2"/>
          <a:stretch>
            <a:fillRect/>
          </a:stretch>
        </p:blipFill>
        <p:spPr>
          <a:xfrm>
            <a:off x="761095" y="1837960"/>
            <a:ext cx="3548180" cy="2377646"/>
          </a:xfrm>
          <a:prstGeom prst="rect">
            <a:avLst/>
          </a:prstGeom>
        </p:spPr>
      </p:pic>
      <p:sp>
        <p:nvSpPr>
          <p:cNvPr id="10" name="矩形 9">
            <a:extLst>
              <a:ext uri="{FF2B5EF4-FFF2-40B4-BE49-F238E27FC236}">
                <a16:creationId xmlns:a16="http://schemas.microsoft.com/office/drawing/2014/main" id="{38476793-0BB2-41CD-8115-BB7B9092EE33}"/>
              </a:ext>
            </a:extLst>
          </p:cNvPr>
          <p:cNvSpPr/>
          <p:nvPr/>
        </p:nvSpPr>
        <p:spPr>
          <a:xfrm>
            <a:off x="4653799" y="1795676"/>
            <a:ext cx="3729106" cy="2462213"/>
          </a:xfrm>
          <a:prstGeom prst="rect">
            <a:avLst/>
          </a:prstGeom>
        </p:spPr>
        <p:txBody>
          <a:bodyPr wrap="square">
            <a:spAutoFit/>
          </a:bodyPr>
          <a:lstStyle/>
          <a:p>
            <a:r>
              <a:rPr lang="zh-CN" altLang="en-US" sz="2200" dirty="0"/>
              <a:t>    在</a:t>
            </a:r>
            <a:r>
              <a:rPr lang="en-US" altLang="zh-CN" sz="2200" dirty="0"/>
              <a:t>2016</a:t>
            </a:r>
            <a:r>
              <a:rPr lang="zh-CN" altLang="en-US" sz="2200" dirty="0"/>
              <a:t>年</a:t>
            </a:r>
            <a:r>
              <a:rPr lang="en-US" altLang="zh-CN" sz="2200" dirty="0"/>
              <a:t>7</a:t>
            </a:r>
            <a:r>
              <a:rPr lang="zh-CN" altLang="en-US" sz="2200" dirty="0"/>
              <a:t>月</a:t>
            </a:r>
            <a:r>
              <a:rPr lang="en-US" altLang="zh-CN" sz="2200" dirty="0"/>
              <a:t>20</a:t>
            </a:r>
            <a:r>
              <a:rPr lang="zh-CN" altLang="en-US" sz="2200" dirty="0"/>
              <a:t>日的国务院常务会议上，李克强说：“要推动互联网、大数据、云计算等信息技术与物流深度融合，推动物流业乃至中国经济的转型升级。这是物流业的‘供给侧改革’。”</a:t>
            </a:r>
          </a:p>
        </p:txBody>
      </p:sp>
    </p:spTree>
    <p:extLst>
      <p:ext uri="{BB962C8B-B14F-4D97-AF65-F5344CB8AC3E}">
        <p14:creationId xmlns:p14="http://schemas.microsoft.com/office/powerpoint/2010/main" val="94744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 name="文本框 4"/>
          <p:cNvSpPr txBox="1"/>
          <p:nvPr/>
        </p:nvSpPr>
        <p:spPr>
          <a:xfrm>
            <a:off x="1153160" y="799465"/>
            <a:ext cx="37872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从“互联网</a:t>
            </a:r>
            <a:r>
              <a:rPr kumimoji="0" lang="en-US" altLang="zh-CN"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”到无车承运人相关政策</a:t>
            </a:r>
          </a:p>
        </p:txBody>
      </p:sp>
      <p:sp>
        <p:nvSpPr>
          <p:cNvPr id="7" name="MH_SubTitle_1"/>
          <p:cNvSpPr txBox="1">
            <a:spLocks noChangeArrowheads="1"/>
          </p:cNvSpPr>
          <p:nvPr>
            <p:custDataLst>
              <p:tags r:id="rId1"/>
            </p:custDataLst>
          </p:nvPr>
        </p:nvSpPr>
        <p:spPr bwMode="auto">
          <a:xfrm>
            <a:off x="707997" y="1795869"/>
            <a:ext cx="4451061" cy="561823"/>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en-US" altLang="zh-CN" sz="1400" b="1" dirty="0">
                <a:solidFill>
                  <a:srgbClr val="061558"/>
                </a:solidFill>
                <a:latin typeface="微软雅黑" panose="020B0503020204020204" pitchFamily="34" charset="-122"/>
                <a:ea typeface="微软雅黑" panose="020B0503020204020204" pitchFamily="34" charset="-122"/>
              </a:rPr>
              <a:t>2016.8  </a:t>
            </a:r>
            <a:r>
              <a:rPr lang="zh-CN" altLang="en-US" sz="1400" b="1" dirty="0">
                <a:solidFill>
                  <a:srgbClr val="061558"/>
                </a:solidFill>
                <a:latin typeface="微软雅黑" panose="020B0503020204020204" pitchFamily="34" charset="-122"/>
                <a:ea typeface="微软雅黑" panose="020B0503020204020204" pitchFamily="34" charset="-122"/>
              </a:rPr>
              <a:t>交通运输部</a:t>
            </a:r>
          </a:p>
          <a:p>
            <a:pPr lvl="0"/>
            <a:r>
              <a:rPr lang="zh-CN" altLang="en-US" sz="1400" b="1" dirty="0">
                <a:solidFill>
                  <a:srgbClr val="061558"/>
                </a:solidFill>
                <a:latin typeface="微软雅黑" panose="020B0503020204020204" pitchFamily="34" charset="-122"/>
                <a:ea typeface="微软雅黑" panose="020B0503020204020204" pitchFamily="34" charset="-122"/>
              </a:rPr>
              <a:t>      </a:t>
            </a:r>
            <a:r>
              <a:rPr lang="en-US" altLang="zh-CN" sz="1400" b="1" dirty="0">
                <a:solidFill>
                  <a:srgbClr val="061558"/>
                </a:solidFill>
                <a:latin typeface="微软雅黑" panose="020B0503020204020204" pitchFamily="34" charset="-122"/>
                <a:ea typeface="微软雅黑" panose="020B0503020204020204" pitchFamily="34" charset="-122"/>
              </a:rPr>
              <a:t>《</a:t>
            </a:r>
            <a:r>
              <a:rPr lang="zh-CN" altLang="en-US" sz="1400" b="1" dirty="0">
                <a:solidFill>
                  <a:srgbClr val="061558"/>
                </a:solidFill>
                <a:latin typeface="微软雅黑" panose="020B0503020204020204" pitchFamily="34" charset="-122"/>
                <a:ea typeface="微软雅黑" panose="020B0503020204020204" pitchFamily="34" charset="-122"/>
              </a:rPr>
              <a:t>关于推进改革试点加快无车承运物流创新发展的意见</a:t>
            </a:r>
            <a:r>
              <a:rPr lang="en-US" altLang="zh-CN" sz="1400" b="1" dirty="0">
                <a:solidFill>
                  <a:srgbClr val="061558"/>
                </a:solidFill>
                <a:latin typeface="微软雅黑" panose="020B0503020204020204" pitchFamily="34" charset="-122"/>
                <a:ea typeface="微软雅黑" panose="020B0503020204020204" pitchFamily="34" charset="-122"/>
              </a:rPr>
              <a:t>》</a:t>
            </a:r>
          </a:p>
        </p:txBody>
      </p:sp>
      <p:sp>
        <p:nvSpPr>
          <p:cNvPr id="8" name="MH_Text_1"/>
          <p:cNvSpPr/>
          <p:nvPr>
            <p:custDataLst>
              <p:tags r:id="rId2"/>
            </p:custDataLst>
          </p:nvPr>
        </p:nvSpPr>
        <p:spPr>
          <a:xfrm>
            <a:off x="5511800" y="1862455"/>
            <a:ext cx="3460750" cy="473710"/>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zh-CN" altLang="en-US" sz="1350" dirty="0">
                <a:solidFill>
                  <a:srgbClr val="FFFFFF"/>
                </a:solidFill>
                <a:latin typeface="微软雅黑" panose="020B0503020204020204" pitchFamily="34" charset="-122"/>
                <a:ea typeface="微软雅黑" panose="020B0503020204020204" pitchFamily="34" charset="-122"/>
              </a:rPr>
              <a:t>以推进无车承运人发展、促进物流业“降本增效”为目标</a:t>
            </a:r>
          </a:p>
        </p:txBody>
      </p:sp>
      <p:sp>
        <p:nvSpPr>
          <p:cNvPr id="9" name="MH_Other_1"/>
          <p:cNvSpPr/>
          <p:nvPr>
            <p:custDataLst>
              <p:tags r:id="rId3"/>
            </p:custDataLst>
          </p:nvPr>
        </p:nvSpPr>
        <p:spPr>
          <a:xfrm>
            <a:off x="8846447" y="1716882"/>
            <a:ext cx="126206" cy="12620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MH_SubTitle_2"/>
          <p:cNvSpPr txBox="1">
            <a:spLocks noChangeArrowheads="1"/>
          </p:cNvSpPr>
          <p:nvPr>
            <p:custDataLst>
              <p:tags r:id="rId4"/>
            </p:custDataLst>
          </p:nvPr>
        </p:nvSpPr>
        <p:spPr bwMode="auto">
          <a:xfrm>
            <a:off x="722565" y="2863796"/>
            <a:ext cx="4436493"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en-US" altLang="zh-CN" sz="1400" b="1" dirty="0">
                <a:solidFill>
                  <a:srgbClr val="4472C4"/>
                </a:solidFill>
                <a:latin typeface="微软雅黑" panose="020B0503020204020204" pitchFamily="34" charset="-122"/>
                <a:ea typeface="微软雅黑" panose="020B0503020204020204" pitchFamily="34" charset="-122"/>
              </a:rPr>
              <a:t>2016.9   </a:t>
            </a:r>
            <a:r>
              <a:rPr lang="zh-CN" altLang="en-US" sz="1400" b="1" dirty="0">
                <a:solidFill>
                  <a:srgbClr val="4472C4"/>
                </a:solidFill>
                <a:latin typeface="微软雅黑" panose="020B0503020204020204" pitchFamily="34" charset="-122"/>
                <a:ea typeface="微软雅黑" panose="020B0503020204020204" pitchFamily="34" charset="-122"/>
              </a:rPr>
              <a:t>国务院办公厅</a:t>
            </a:r>
          </a:p>
          <a:p>
            <a:pPr lvl="0"/>
            <a:r>
              <a:rPr lang="en-US" altLang="zh-CN" sz="1400" b="1" dirty="0">
                <a:solidFill>
                  <a:srgbClr val="4472C4"/>
                </a:solidFill>
                <a:latin typeface="微软雅黑" panose="020B0503020204020204" pitchFamily="34" charset="-122"/>
                <a:ea typeface="微软雅黑" panose="020B0503020204020204" pitchFamily="34" charset="-122"/>
              </a:rPr>
              <a:t>《</a:t>
            </a:r>
            <a:r>
              <a:rPr lang="zh-CN" altLang="en-US" sz="1400" b="1" dirty="0">
                <a:solidFill>
                  <a:srgbClr val="4472C4"/>
                </a:solidFill>
                <a:latin typeface="微软雅黑" panose="020B0503020204020204" pitchFamily="34" charset="-122"/>
                <a:ea typeface="微软雅黑" panose="020B0503020204020204" pitchFamily="34" charset="-122"/>
              </a:rPr>
              <a:t>关于转发国家发展改革委物流业降本增效专项行动方案（</a:t>
            </a:r>
            <a:r>
              <a:rPr lang="en-US" altLang="zh-CN" sz="1400" b="1" dirty="0">
                <a:solidFill>
                  <a:srgbClr val="4472C4"/>
                </a:solidFill>
                <a:latin typeface="微软雅黑" panose="020B0503020204020204" pitchFamily="34" charset="-122"/>
                <a:ea typeface="微软雅黑" panose="020B0503020204020204" pitchFamily="34" charset="-122"/>
              </a:rPr>
              <a:t>2016—2018</a:t>
            </a:r>
            <a:r>
              <a:rPr lang="zh-CN" altLang="en-US" sz="1400" b="1" dirty="0">
                <a:solidFill>
                  <a:srgbClr val="4472C4"/>
                </a:solidFill>
                <a:latin typeface="微软雅黑" panose="020B0503020204020204" pitchFamily="34" charset="-122"/>
                <a:ea typeface="微软雅黑" panose="020B0503020204020204" pitchFamily="34" charset="-122"/>
              </a:rPr>
              <a:t>年）的通知</a:t>
            </a:r>
            <a:r>
              <a:rPr lang="en-US" altLang="zh-CN" sz="1400" b="1" dirty="0">
                <a:solidFill>
                  <a:srgbClr val="4472C4"/>
                </a:solidFill>
                <a:latin typeface="微软雅黑" panose="020B0503020204020204" pitchFamily="34" charset="-122"/>
                <a:ea typeface="微软雅黑" panose="020B0503020204020204" pitchFamily="34" charset="-122"/>
              </a:rPr>
              <a:t>》</a:t>
            </a:r>
          </a:p>
        </p:txBody>
      </p:sp>
      <p:sp>
        <p:nvSpPr>
          <p:cNvPr id="11" name="MH_Text_2"/>
          <p:cNvSpPr/>
          <p:nvPr>
            <p:custDataLst>
              <p:tags r:id="rId5"/>
            </p:custDataLst>
          </p:nvPr>
        </p:nvSpPr>
        <p:spPr>
          <a:xfrm>
            <a:off x="5539740" y="2786360"/>
            <a:ext cx="3404870" cy="71556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zh-CN" altLang="en-US" sz="1350" dirty="0">
                <a:solidFill>
                  <a:srgbClr val="FFFFFF"/>
                </a:solidFill>
                <a:latin typeface="微软雅黑" panose="020B0503020204020204" pitchFamily="34" charset="-122"/>
                <a:ea typeface="微软雅黑" panose="020B0503020204020204" pitchFamily="34" charset="-122"/>
              </a:rPr>
              <a:t>支持依托互联网平台的无车承运人发展。研究完善交通运输业个体纳税人异地代开增值税专用发票管理制度。</a:t>
            </a:r>
          </a:p>
        </p:txBody>
      </p:sp>
      <p:sp>
        <p:nvSpPr>
          <p:cNvPr id="12" name="MH_Other_2"/>
          <p:cNvSpPr/>
          <p:nvPr>
            <p:custDataLst>
              <p:tags r:id="rId6"/>
            </p:custDataLst>
          </p:nvPr>
        </p:nvSpPr>
        <p:spPr>
          <a:xfrm>
            <a:off x="8846447" y="2786361"/>
            <a:ext cx="126206" cy="126206"/>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3" name="MH_SubTitle_3"/>
          <p:cNvSpPr txBox="1"/>
          <p:nvPr>
            <p:custDataLst>
              <p:tags r:id="rId7"/>
            </p:custDataLst>
          </p:nvPr>
        </p:nvSpPr>
        <p:spPr>
          <a:xfrm>
            <a:off x="679954" y="3975987"/>
            <a:ext cx="4451061"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lvl="0"/>
            <a:r>
              <a:rPr lang="en-US" altLang="zh-CN" b="1" dirty="0">
                <a:solidFill>
                  <a:srgbClr val="061558"/>
                </a:solidFill>
              </a:rPr>
              <a:t>2017.3   </a:t>
            </a:r>
            <a:r>
              <a:rPr lang="zh-CN" altLang="en-US" b="1" dirty="0">
                <a:solidFill>
                  <a:srgbClr val="061558"/>
                </a:solidFill>
              </a:rPr>
              <a:t>交通运输部办公厅</a:t>
            </a:r>
            <a:endParaRPr lang="en-US" altLang="zh-CN" b="1" dirty="0">
              <a:solidFill>
                <a:srgbClr val="061558"/>
              </a:solidFill>
            </a:endParaRPr>
          </a:p>
          <a:p>
            <a:pPr lvl="0"/>
            <a:r>
              <a:rPr lang="en-US" altLang="zh-CN" b="1" dirty="0">
                <a:solidFill>
                  <a:srgbClr val="061558"/>
                </a:solidFill>
              </a:rPr>
              <a:t>《</a:t>
            </a:r>
            <a:r>
              <a:rPr lang="zh-CN" altLang="en-US" b="1" dirty="0">
                <a:solidFill>
                  <a:srgbClr val="061558"/>
                </a:solidFill>
              </a:rPr>
              <a:t>关于做好无车承运试点运行监测工作的通知</a:t>
            </a:r>
            <a:r>
              <a:rPr lang="en-US" altLang="zh-CN" b="1" dirty="0">
                <a:solidFill>
                  <a:srgbClr val="061558"/>
                </a:solidFill>
              </a:rPr>
              <a:t>》</a:t>
            </a:r>
            <a:endParaRPr kumimoji="0" sz="1400" b="1" i="0" u="none" strike="noStrike" kern="1200" cap="none" spc="0" normalizeH="0" baseline="0" noProof="0" dirty="0">
              <a:ln>
                <a:noFill/>
              </a:ln>
              <a:solidFill>
                <a:srgbClr val="061558"/>
              </a:solidFill>
              <a:effectLst/>
              <a:uLnTx/>
              <a:uFillTx/>
              <a:latin typeface="微软雅黑" panose="020B0503020204020204" pitchFamily="34" charset="-122"/>
              <a:ea typeface="微软雅黑" panose="020B0503020204020204" pitchFamily="34" charset="-122"/>
              <a:cs typeface="+mn-cs"/>
            </a:endParaRPr>
          </a:p>
        </p:txBody>
      </p:sp>
      <p:sp>
        <p:nvSpPr>
          <p:cNvPr id="14" name="MH_Text_3"/>
          <p:cNvSpPr/>
          <p:nvPr>
            <p:custDataLst>
              <p:tags r:id="rId8"/>
            </p:custDataLst>
          </p:nvPr>
        </p:nvSpPr>
        <p:spPr>
          <a:xfrm>
            <a:off x="5539422" y="4042618"/>
            <a:ext cx="3278982" cy="475059"/>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zh-CN" altLang="en-US" sz="1350" dirty="0">
                <a:solidFill>
                  <a:srgbClr val="FFFFFF"/>
                </a:solidFill>
                <a:latin typeface="微软雅黑" panose="020B0503020204020204" pitchFamily="34" charset="-122"/>
                <a:ea typeface="微软雅黑" panose="020B0503020204020204" pitchFamily="34" charset="-122"/>
              </a:rPr>
              <a:t>确定了</a:t>
            </a:r>
            <a:r>
              <a:rPr lang="en-US" altLang="zh-CN" sz="1350" dirty="0">
                <a:solidFill>
                  <a:srgbClr val="FFFFFF"/>
                </a:solidFill>
                <a:latin typeface="微软雅黑" panose="020B0503020204020204" pitchFamily="34" charset="-122"/>
                <a:ea typeface="微软雅黑" panose="020B0503020204020204" pitchFamily="34" charset="-122"/>
              </a:rPr>
              <a:t>283</a:t>
            </a:r>
            <a:r>
              <a:rPr lang="zh-CN" altLang="en-US" sz="1350" dirty="0">
                <a:solidFill>
                  <a:srgbClr val="FFFFFF"/>
                </a:solidFill>
                <a:latin typeface="微软雅黑" panose="020B0503020204020204" pitchFamily="34" charset="-122"/>
                <a:ea typeface="微软雅黑" panose="020B0503020204020204" pitchFamily="34" charset="-122"/>
              </a:rPr>
              <a:t>个无车承运试点企业</a:t>
            </a:r>
            <a:endPar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MH_Other_3"/>
          <p:cNvSpPr/>
          <p:nvPr>
            <p:custDataLst>
              <p:tags r:id="rId9"/>
            </p:custDataLst>
          </p:nvPr>
        </p:nvSpPr>
        <p:spPr>
          <a:xfrm>
            <a:off x="8818404" y="3898552"/>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9" name="MH_Other_5"/>
          <p:cNvSpPr>
            <a:spLocks noEditPoints="1"/>
          </p:cNvSpPr>
          <p:nvPr>
            <p:custDataLst>
              <p:tags r:id="rId10"/>
            </p:custDataLst>
          </p:nvPr>
        </p:nvSpPr>
        <p:spPr bwMode="auto">
          <a:xfrm rot="5400000">
            <a:off x="326743" y="1977628"/>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0" name="MH_Other_6"/>
          <p:cNvSpPr>
            <a:spLocks noEditPoints="1"/>
          </p:cNvSpPr>
          <p:nvPr>
            <p:custDataLst>
              <p:tags r:id="rId11"/>
            </p:custDataLst>
          </p:nvPr>
        </p:nvSpPr>
        <p:spPr bwMode="auto">
          <a:xfrm rot="5400000">
            <a:off x="326742" y="3047107"/>
            <a:ext cx="265510" cy="241697"/>
          </a:xfrm>
          <a:custGeom>
            <a:avLst/>
            <a:gdLst>
              <a:gd name="T0" fmla="*/ 85221703 w 115"/>
              <a:gd name="T1" fmla="*/ 839050551 h 105"/>
              <a:gd name="T2" fmla="*/ 994256285 w 115"/>
              <a:gd name="T3" fmla="*/ 839050551 h 105"/>
              <a:gd name="T4" fmla="*/ 1060539832 w 115"/>
              <a:gd name="T5" fmla="*/ 744775104 h 105"/>
              <a:gd name="T6" fmla="*/ 596555002 w 115"/>
              <a:gd name="T7" fmla="*/ 28282327 h 105"/>
              <a:gd name="T8" fmla="*/ 482922986 w 115"/>
              <a:gd name="T9" fmla="*/ 28282327 h 105"/>
              <a:gd name="T10" fmla="*/ 18938156 w 115"/>
              <a:gd name="T11" fmla="*/ 744775104 h 105"/>
              <a:gd name="T12" fmla="*/ 85221703 w 115"/>
              <a:gd name="T13" fmla="*/ 839050551 h 105"/>
              <a:gd name="T14" fmla="*/ 539737455 w 115"/>
              <a:gd name="T15" fmla="*/ 113129308 h 105"/>
              <a:gd name="T16" fmla="*/ 965849050 w 115"/>
              <a:gd name="T17" fmla="*/ 763628966 h 105"/>
              <a:gd name="T18" fmla="*/ 113628938 w 115"/>
              <a:gd name="T19" fmla="*/ 763628966 h 105"/>
              <a:gd name="T20" fmla="*/ 539737455 w 115"/>
              <a:gd name="T21" fmla="*/ 113129308 h 105"/>
              <a:gd name="T22" fmla="*/ 1032132597 w 115"/>
              <a:gd name="T23" fmla="*/ 914469066 h 105"/>
              <a:gd name="T24" fmla="*/ 47345391 w 115"/>
              <a:gd name="T25" fmla="*/ 914469066 h 105"/>
              <a:gd name="T26" fmla="*/ 9469078 w 115"/>
              <a:gd name="T27" fmla="*/ 952179858 h 105"/>
              <a:gd name="T28" fmla="*/ 47345391 w 115"/>
              <a:gd name="T29" fmla="*/ 989890651 h 105"/>
              <a:gd name="T30" fmla="*/ 1032132597 w 115"/>
              <a:gd name="T31" fmla="*/ 989890651 h 105"/>
              <a:gd name="T32" fmla="*/ 1070008910 w 115"/>
              <a:gd name="T33" fmla="*/ 952179858 h 105"/>
              <a:gd name="T34" fmla="*/ 1032132597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MH_Other_7"/>
          <p:cNvSpPr>
            <a:spLocks noEditPoints="1"/>
          </p:cNvSpPr>
          <p:nvPr>
            <p:custDataLst>
              <p:tags r:id="rId12"/>
            </p:custDataLst>
          </p:nvPr>
        </p:nvSpPr>
        <p:spPr bwMode="auto">
          <a:xfrm rot="5400000">
            <a:off x="298700" y="4159299"/>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3" name="组合 22"/>
          <p:cNvGrpSpPr/>
          <p:nvPr/>
        </p:nvGrpSpPr>
        <p:grpSpPr>
          <a:xfrm>
            <a:off x="5201046" y="3167955"/>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1653110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59" y="799465"/>
            <a:ext cx="3778533"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从“互联网</a:t>
            </a:r>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到无车承运人相关政策</a:t>
            </a:r>
          </a:p>
        </p:txBody>
      </p:sp>
      <p:sp>
        <p:nvSpPr>
          <p:cNvPr id="7" name="MH_SubTitle_1"/>
          <p:cNvSpPr txBox="1">
            <a:spLocks noChangeArrowheads="1"/>
          </p:cNvSpPr>
          <p:nvPr>
            <p:custDataLst>
              <p:tags r:id="rId1"/>
            </p:custDataLst>
          </p:nvPr>
        </p:nvSpPr>
        <p:spPr bwMode="auto">
          <a:xfrm>
            <a:off x="722054" y="2338815"/>
            <a:ext cx="4451350" cy="64071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sz="1400" b="1" dirty="0">
                <a:solidFill>
                  <a:srgbClr val="061558"/>
                </a:solidFill>
                <a:latin typeface="微软雅黑" panose="020B0503020204020204" pitchFamily="34" charset="-122"/>
                <a:ea typeface="微软雅黑" panose="020B0503020204020204" pitchFamily="34" charset="-122"/>
              </a:rPr>
              <a:t>2018.1  国家税务总局</a:t>
            </a:r>
          </a:p>
          <a:p>
            <a:r>
              <a:rPr sz="1400" b="1" dirty="0">
                <a:solidFill>
                  <a:srgbClr val="061558"/>
                </a:solidFill>
                <a:latin typeface="微软雅黑" panose="020B0503020204020204" pitchFamily="34" charset="-122"/>
                <a:ea typeface="微软雅黑" panose="020B0503020204020204" pitchFamily="34" charset="-122"/>
              </a:rPr>
              <a:t>       《关于开展互联网物流平台企业代开增值税专用发票试点工作的通知》</a:t>
            </a:r>
          </a:p>
        </p:txBody>
      </p:sp>
      <p:sp>
        <p:nvSpPr>
          <p:cNvPr id="9" name="MH_Other_1"/>
          <p:cNvSpPr/>
          <p:nvPr>
            <p:custDataLst>
              <p:tags r:id="rId2"/>
            </p:custDataLst>
          </p:nvPr>
        </p:nvSpPr>
        <p:spPr>
          <a:xfrm>
            <a:off x="8860476" y="2338657"/>
            <a:ext cx="126206" cy="12620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0" name="MH_SubTitle_2"/>
          <p:cNvSpPr txBox="1">
            <a:spLocks noChangeArrowheads="1"/>
          </p:cNvSpPr>
          <p:nvPr>
            <p:custDataLst>
              <p:tags r:id="rId3"/>
            </p:custDataLst>
          </p:nvPr>
        </p:nvSpPr>
        <p:spPr bwMode="auto">
          <a:xfrm>
            <a:off x="729674" y="3115420"/>
            <a:ext cx="4436745" cy="64071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sz="1400" b="1" dirty="0">
                <a:solidFill>
                  <a:srgbClr val="4472C4"/>
                </a:solidFill>
                <a:latin typeface="微软雅黑" panose="020B0503020204020204" pitchFamily="34" charset="-122"/>
                <a:ea typeface="微软雅黑" panose="020B0503020204020204" pitchFamily="34" charset="-122"/>
              </a:rPr>
              <a:t>2018.1  国家税务总局</a:t>
            </a:r>
          </a:p>
          <a:p>
            <a:r>
              <a:rPr sz="1400" b="1" dirty="0">
                <a:solidFill>
                  <a:srgbClr val="4472C4"/>
                </a:solidFill>
                <a:latin typeface="微软雅黑" panose="020B0503020204020204" pitchFamily="34" charset="-122"/>
                <a:ea typeface="微软雅黑" panose="020B0503020204020204" pitchFamily="34" charset="-122"/>
              </a:rPr>
              <a:t>       《货物运输业小规模纳税人申请代开增值税专用发票管理办法》</a:t>
            </a:r>
          </a:p>
        </p:txBody>
      </p:sp>
      <p:sp>
        <p:nvSpPr>
          <p:cNvPr id="11" name="MH_Text_2"/>
          <p:cNvSpPr/>
          <p:nvPr>
            <p:custDataLst>
              <p:tags r:id="rId4"/>
            </p:custDataLst>
          </p:nvPr>
        </p:nvSpPr>
        <p:spPr>
          <a:xfrm>
            <a:off x="5581494" y="2338657"/>
            <a:ext cx="3278982" cy="12820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平台代开小规模纳税人增值税专用发票</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en-US" altLang="zh-CN" sz="1350" dirty="0">
                <a:solidFill>
                  <a:srgbClr val="FFFFFF"/>
                </a:solidFill>
                <a:latin typeface="微软雅黑" panose="020B0503020204020204" pitchFamily="34" charset="-122"/>
                <a:ea typeface="微软雅黑" panose="020B0503020204020204" pitchFamily="34" charset="-122"/>
              </a:rPr>
              <a:t>1</a:t>
            </a:r>
            <a:r>
              <a:rPr lang="zh-CN" altLang="en-US" sz="1350" dirty="0">
                <a:solidFill>
                  <a:srgbClr val="FFFFFF"/>
                </a:solidFill>
                <a:latin typeface="微软雅黑" panose="020B0503020204020204" pitchFamily="34" charset="-122"/>
                <a:ea typeface="微软雅黑" panose="020B0503020204020204" pitchFamily="34" charset="-122"/>
              </a:rPr>
              <a:t>、平台必须是部级无车承运人</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en-US" altLang="zh-CN" sz="1350" dirty="0">
                <a:solidFill>
                  <a:srgbClr val="FFFFFF"/>
                </a:solidFill>
                <a:latin typeface="微软雅黑" panose="020B0503020204020204" pitchFamily="34" charset="-122"/>
                <a:ea typeface="微软雅黑" panose="020B0503020204020204" pitchFamily="34" charset="-122"/>
              </a:rPr>
              <a:t>        2</a:t>
            </a:r>
            <a:r>
              <a:rPr lang="zh-CN" altLang="en-US" sz="1350" dirty="0">
                <a:solidFill>
                  <a:srgbClr val="FFFFFF"/>
                </a:solidFill>
                <a:latin typeface="微软雅黑" panose="020B0503020204020204" pitchFamily="34" charset="-122"/>
                <a:ea typeface="微软雅黑" panose="020B0503020204020204" pitchFamily="34" charset="-122"/>
              </a:rPr>
              <a:t>、个体司机必须并办理了工商登记和税务登记。</a:t>
            </a:r>
          </a:p>
        </p:txBody>
      </p:sp>
      <p:sp>
        <p:nvSpPr>
          <p:cNvPr id="12" name="MH_Other_2"/>
          <p:cNvSpPr/>
          <p:nvPr>
            <p:custDataLst>
              <p:tags r:id="rId5"/>
            </p:custDataLst>
          </p:nvPr>
        </p:nvSpPr>
        <p:spPr>
          <a:xfrm>
            <a:off x="8860476" y="3054223"/>
            <a:ext cx="126206" cy="126206"/>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3" name="MH_SubTitle_3"/>
          <p:cNvSpPr txBox="1"/>
          <p:nvPr>
            <p:custDataLst>
              <p:tags r:id="rId6"/>
            </p:custDataLst>
          </p:nvPr>
        </p:nvSpPr>
        <p:spPr>
          <a:xfrm>
            <a:off x="729674" y="1493372"/>
            <a:ext cx="4451061"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chemeClr val="accent5"/>
                </a:solidFill>
              </a:rPr>
              <a:t>2017.11  </a:t>
            </a:r>
            <a:r>
              <a:rPr lang="zh-CN" altLang="en-US" b="1" dirty="0">
                <a:solidFill>
                  <a:schemeClr val="accent5"/>
                </a:solidFill>
              </a:rPr>
              <a:t>交通运输部办公厅</a:t>
            </a:r>
            <a:endParaRPr lang="en-US" altLang="zh-CN" b="1" dirty="0">
              <a:solidFill>
                <a:schemeClr val="accent5"/>
              </a:solidFill>
            </a:endParaRPr>
          </a:p>
          <a:p>
            <a:r>
              <a:rPr lang="en-US" altLang="zh-CN" b="1" dirty="0">
                <a:solidFill>
                  <a:schemeClr val="accent5"/>
                </a:solidFill>
              </a:rPr>
              <a:t>     《</a:t>
            </a:r>
            <a:r>
              <a:rPr lang="zh-CN" altLang="en-US" b="1" dirty="0">
                <a:solidFill>
                  <a:schemeClr val="accent5"/>
                </a:solidFill>
              </a:rPr>
              <a:t>关于进一步做好无车承运人试点工作的通知</a:t>
            </a:r>
            <a:r>
              <a:rPr lang="en-US" altLang="zh-CN" b="1" dirty="0">
                <a:solidFill>
                  <a:schemeClr val="accent5"/>
                </a:solidFill>
              </a:rPr>
              <a:t>》</a:t>
            </a:r>
            <a:endParaRPr b="1" dirty="0">
              <a:solidFill>
                <a:schemeClr val="accent5"/>
              </a:solidFill>
            </a:endParaRPr>
          </a:p>
        </p:txBody>
      </p:sp>
      <p:sp>
        <p:nvSpPr>
          <p:cNvPr id="14" name="MH_Text_3"/>
          <p:cNvSpPr/>
          <p:nvPr>
            <p:custDataLst>
              <p:tags r:id="rId7"/>
            </p:custDataLst>
          </p:nvPr>
        </p:nvSpPr>
        <p:spPr>
          <a:xfrm>
            <a:off x="5630568" y="1542635"/>
            <a:ext cx="3278982" cy="4750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建立健全试点监管考核机制</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加强对考核合格试点企业的政策支持</a:t>
            </a:r>
          </a:p>
        </p:txBody>
      </p:sp>
      <p:sp>
        <p:nvSpPr>
          <p:cNvPr id="15" name="MH_Other_3"/>
          <p:cNvSpPr/>
          <p:nvPr>
            <p:custDataLst>
              <p:tags r:id="rId8"/>
            </p:custDataLst>
          </p:nvPr>
        </p:nvSpPr>
        <p:spPr>
          <a:xfrm>
            <a:off x="8860476" y="3769788"/>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6" name="MH_SubTitle_4"/>
          <p:cNvSpPr txBox="1"/>
          <p:nvPr>
            <p:custDataLst>
              <p:tags r:id="rId9"/>
            </p:custDataLst>
          </p:nvPr>
        </p:nvSpPr>
        <p:spPr>
          <a:xfrm>
            <a:off x="707997" y="3928366"/>
            <a:ext cx="4451061" cy="678303"/>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rgbClr val="A5A5A5"/>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chemeClr val="tx1"/>
                </a:solidFill>
              </a:rPr>
              <a:t>2018.1</a:t>
            </a:r>
            <a:r>
              <a:rPr lang="zh-CN" altLang="en-US" b="1" dirty="0">
                <a:solidFill>
                  <a:schemeClr val="tx1"/>
                </a:solidFill>
              </a:rPr>
              <a:t>月实施  交通运输部、国家税务总局</a:t>
            </a:r>
          </a:p>
          <a:p>
            <a:r>
              <a:rPr lang="zh-CN" altLang="en-US" b="1" dirty="0">
                <a:solidFill>
                  <a:schemeClr val="tx1"/>
                </a:solidFill>
              </a:rPr>
              <a:t>       </a:t>
            </a:r>
            <a:r>
              <a:rPr lang="en-US" altLang="zh-CN" b="1" dirty="0">
                <a:solidFill>
                  <a:schemeClr val="tx1"/>
                </a:solidFill>
              </a:rPr>
              <a:t>《</a:t>
            </a:r>
            <a:r>
              <a:rPr lang="zh-CN" altLang="en-US" b="1" dirty="0">
                <a:solidFill>
                  <a:schemeClr val="tx1"/>
                </a:solidFill>
              </a:rPr>
              <a:t>关于收费公路通行费增值税电子普通发票开具等有关事项的公告</a:t>
            </a:r>
            <a:r>
              <a:rPr lang="en-US" altLang="zh-CN" b="1" dirty="0">
                <a:solidFill>
                  <a:schemeClr val="tx1"/>
                </a:solidFill>
              </a:rPr>
              <a:t>》</a:t>
            </a:r>
          </a:p>
        </p:txBody>
      </p:sp>
      <p:sp>
        <p:nvSpPr>
          <p:cNvPr id="17" name="MH_Text_4"/>
          <p:cNvSpPr/>
          <p:nvPr>
            <p:custDataLst>
              <p:tags r:id="rId10"/>
            </p:custDataLst>
          </p:nvPr>
        </p:nvSpPr>
        <p:spPr>
          <a:xfrm>
            <a:off x="5567465" y="4007644"/>
            <a:ext cx="3278982" cy="4738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通行费电子发票平台上线</a:t>
            </a:r>
          </a:p>
        </p:txBody>
      </p:sp>
      <p:sp>
        <p:nvSpPr>
          <p:cNvPr id="18" name="MH_Other_4"/>
          <p:cNvSpPr/>
          <p:nvPr>
            <p:custDataLst>
              <p:tags r:id="rId11"/>
            </p:custDataLst>
          </p:nvPr>
        </p:nvSpPr>
        <p:spPr>
          <a:xfrm>
            <a:off x="8846447" y="3863579"/>
            <a:ext cx="126206" cy="125015"/>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9" name="MH_Other_5"/>
          <p:cNvSpPr>
            <a:spLocks noEditPoints="1"/>
          </p:cNvSpPr>
          <p:nvPr>
            <p:custDataLst>
              <p:tags r:id="rId12"/>
            </p:custDataLst>
          </p:nvPr>
        </p:nvSpPr>
        <p:spPr bwMode="auto">
          <a:xfrm rot="5400000">
            <a:off x="340772" y="2599403"/>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sp>
        <p:nvSpPr>
          <p:cNvPr id="20" name="MH_Other_6"/>
          <p:cNvSpPr>
            <a:spLocks noEditPoints="1"/>
          </p:cNvSpPr>
          <p:nvPr>
            <p:custDataLst>
              <p:tags r:id="rId13"/>
            </p:custDataLst>
          </p:nvPr>
        </p:nvSpPr>
        <p:spPr bwMode="auto">
          <a:xfrm rot="5400000">
            <a:off x="340771" y="3314969"/>
            <a:ext cx="265510" cy="241697"/>
          </a:xfrm>
          <a:custGeom>
            <a:avLst/>
            <a:gdLst>
              <a:gd name="T0" fmla="*/ 85221703 w 115"/>
              <a:gd name="T1" fmla="*/ 839050551 h 105"/>
              <a:gd name="T2" fmla="*/ 994256285 w 115"/>
              <a:gd name="T3" fmla="*/ 839050551 h 105"/>
              <a:gd name="T4" fmla="*/ 1060539832 w 115"/>
              <a:gd name="T5" fmla="*/ 744775104 h 105"/>
              <a:gd name="T6" fmla="*/ 596555002 w 115"/>
              <a:gd name="T7" fmla="*/ 28282327 h 105"/>
              <a:gd name="T8" fmla="*/ 482922986 w 115"/>
              <a:gd name="T9" fmla="*/ 28282327 h 105"/>
              <a:gd name="T10" fmla="*/ 18938156 w 115"/>
              <a:gd name="T11" fmla="*/ 744775104 h 105"/>
              <a:gd name="T12" fmla="*/ 85221703 w 115"/>
              <a:gd name="T13" fmla="*/ 839050551 h 105"/>
              <a:gd name="T14" fmla="*/ 539737455 w 115"/>
              <a:gd name="T15" fmla="*/ 113129308 h 105"/>
              <a:gd name="T16" fmla="*/ 965849050 w 115"/>
              <a:gd name="T17" fmla="*/ 763628966 h 105"/>
              <a:gd name="T18" fmla="*/ 113628938 w 115"/>
              <a:gd name="T19" fmla="*/ 763628966 h 105"/>
              <a:gd name="T20" fmla="*/ 539737455 w 115"/>
              <a:gd name="T21" fmla="*/ 113129308 h 105"/>
              <a:gd name="T22" fmla="*/ 1032132597 w 115"/>
              <a:gd name="T23" fmla="*/ 914469066 h 105"/>
              <a:gd name="T24" fmla="*/ 47345391 w 115"/>
              <a:gd name="T25" fmla="*/ 914469066 h 105"/>
              <a:gd name="T26" fmla="*/ 9469078 w 115"/>
              <a:gd name="T27" fmla="*/ 952179858 h 105"/>
              <a:gd name="T28" fmla="*/ 47345391 w 115"/>
              <a:gd name="T29" fmla="*/ 989890651 h 105"/>
              <a:gd name="T30" fmla="*/ 1032132597 w 115"/>
              <a:gd name="T31" fmla="*/ 989890651 h 105"/>
              <a:gd name="T32" fmla="*/ 1070008910 w 115"/>
              <a:gd name="T33" fmla="*/ 952179858 h 105"/>
              <a:gd name="T34" fmla="*/ 1032132597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endParaRPr lang="zh-CN" altLang="en-US" sz="1350"/>
          </a:p>
        </p:txBody>
      </p:sp>
      <p:sp>
        <p:nvSpPr>
          <p:cNvPr id="21" name="MH_Other_7"/>
          <p:cNvSpPr>
            <a:spLocks noEditPoints="1"/>
          </p:cNvSpPr>
          <p:nvPr>
            <p:custDataLst>
              <p:tags r:id="rId14"/>
            </p:custDataLst>
          </p:nvPr>
        </p:nvSpPr>
        <p:spPr bwMode="auto">
          <a:xfrm rot="5400000">
            <a:off x="114394" y="-245854"/>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a:defRPr/>
            </a:pPr>
            <a:endParaRPr lang="zh-CN" altLang="en-US" sz="1350"/>
          </a:p>
        </p:txBody>
      </p:sp>
      <p:sp>
        <p:nvSpPr>
          <p:cNvPr id="22" name="MH_Other_8"/>
          <p:cNvSpPr>
            <a:spLocks noEditPoints="1"/>
          </p:cNvSpPr>
          <p:nvPr>
            <p:custDataLst>
              <p:tags r:id="rId15"/>
            </p:custDataLst>
          </p:nvPr>
        </p:nvSpPr>
        <p:spPr bwMode="auto">
          <a:xfrm rot="5400000">
            <a:off x="267934" y="1654210"/>
            <a:ext cx="265510"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pPr>
              <a:defRPr/>
            </a:pPr>
            <a:endParaRPr lang="zh-CN" altLang="en-US" sz="1350"/>
          </a:p>
        </p:txBody>
      </p:sp>
      <p:grpSp>
        <p:nvGrpSpPr>
          <p:cNvPr id="23" name="组合 22"/>
          <p:cNvGrpSpPr/>
          <p:nvPr/>
        </p:nvGrpSpPr>
        <p:grpSpPr>
          <a:xfrm>
            <a:off x="5225603" y="2949461"/>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8" name="图片 7">
            <a:extLst>
              <a:ext uri="{FF2B5EF4-FFF2-40B4-BE49-F238E27FC236}">
                <a16:creationId xmlns:a16="http://schemas.microsoft.com/office/drawing/2014/main" id="{51D0DE2A-A9AB-4957-9774-DE99DB9E34A8}"/>
              </a:ext>
            </a:extLst>
          </p:cNvPr>
          <p:cNvPicPr>
            <a:picLocks noChangeAspect="1"/>
          </p:cNvPicPr>
          <p:nvPr/>
        </p:nvPicPr>
        <p:blipFill>
          <a:blip r:embed="rId17"/>
          <a:stretch>
            <a:fillRect/>
          </a:stretch>
        </p:blipFill>
        <p:spPr>
          <a:xfrm>
            <a:off x="374687" y="4145084"/>
            <a:ext cx="243861" cy="2682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59" y="799465"/>
            <a:ext cx="3774199"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从无车承运人到网络货运的相关政策</a:t>
            </a:r>
          </a:p>
        </p:txBody>
      </p:sp>
      <p:sp>
        <p:nvSpPr>
          <p:cNvPr id="7" name="MH_SubTitle_1"/>
          <p:cNvSpPr txBox="1">
            <a:spLocks noChangeArrowheads="1"/>
          </p:cNvSpPr>
          <p:nvPr>
            <p:custDataLst>
              <p:tags r:id="rId1"/>
            </p:custDataLst>
          </p:nvPr>
        </p:nvSpPr>
        <p:spPr bwMode="auto">
          <a:xfrm>
            <a:off x="707997" y="1795869"/>
            <a:ext cx="4451061" cy="561823"/>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400" b="1" dirty="0">
                <a:solidFill>
                  <a:srgbClr val="061558"/>
                </a:solidFill>
                <a:latin typeface="微软雅黑" panose="020B0503020204020204" pitchFamily="34" charset="-122"/>
                <a:ea typeface="微软雅黑" panose="020B0503020204020204" pitchFamily="34" charset="-122"/>
              </a:rPr>
              <a:t>2018.2  </a:t>
            </a:r>
            <a:r>
              <a:rPr lang="zh-CN" altLang="en-US" sz="1400" b="1" dirty="0">
                <a:solidFill>
                  <a:srgbClr val="061558"/>
                </a:solidFill>
                <a:latin typeface="微软雅黑" panose="020B0503020204020204" pitchFamily="34" charset="-122"/>
                <a:ea typeface="微软雅黑" panose="020B0503020204020204" pitchFamily="34" charset="-122"/>
              </a:rPr>
              <a:t>交通运输部办公厅</a:t>
            </a:r>
          </a:p>
          <a:p>
            <a:r>
              <a:rPr lang="en-US" altLang="zh-CN" sz="1400" b="1" dirty="0">
                <a:solidFill>
                  <a:srgbClr val="061558"/>
                </a:solidFill>
                <a:latin typeface="微软雅黑" panose="020B0503020204020204" pitchFamily="34" charset="-122"/>
                <a:ea typeface="微软雅黑" panose="020B0503020204020204" pitchFamily="34" charset="-122"/>
              </a:rPr>
              <a:t>《</a:t>
            </a:r>
            <a:r>
              <a:rPr lang="zh-CN" altLang="en-US" sz="1400" b="1" dirty="0">
                <a:solidFill>
                  <a:srgbClr val="061558"/>
                </a:solidFill>
                <a:latin typeface="微软雅黑" panose="020B0503020204020204" pitchFamily="34" charset="-122"/>
                <a:ea typeface="微软雅黑" panose="020B0503020204020204" pitchFamily="34" charset="-122"/>
              </a:rPr>
              <a:t>关于公布无车承运人试点考核合格企业名单的通知</a:t>
            </a:r>
            <a:r>
              <a:rPr lang="en-US" altLang="zh-CN" sz="1400" b="1" dirty="0">
                <a:solidFill>
                  <a:srgbClr val="061558"/>
                </a:solidFill>
                <a:latin typeface="微软雅黑" panose="020B0503020204020204" pitchFamily="34" charset="-122"/>
                <a:ea typeface="微软雅黑" panose="020B0503020204020204" pitchFamily="34" charset="-122"/>
              </a:rPr>
              <a:t>》 </a:t>
            </a:r>
          </a:p>
        </p:txBody>
      </p:sp>
      <p:sp>
        <p:nvSpPr>
          <p:cNvPr id="8" name="MH_Text_1"/>
          <p:cNvSpPr/>
          <p:nvPr>
            <p:custDataLst>
              <p:tags r:id="rId2"/>
            </p:custDataLst>
          </p:nvPr>
        </p:nvSpPr>
        <p:spPr>
          <a:xfrm>
            <a:off x="5567465" y="1862138"/>
            <a:ext cx="3278982" cy="473869"/>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共有</a:t>
            </a:r>
            <a:r>
              <a:rPr lang="en-US" altLang="zh-CN" sz="1350" dirty="0">
                <a:solidFill>
                  <a:srgbClr val="FFFFFF"/>
                </a:solidFill>
                <a:latin typeface="微软雅黑" panose="020B0503020204020204" pitchFamily="34" charset="-122"/>
                <a:ea typeface="微软雅黑" panose="020B0503020204020204" pitchFamily="34" charset="-122"/>
              </a:rPr>
              <a:t>229</a:t>
            </a:r>
            <a:r>
              <a:rPr lang="zh-CN" altLang="en-US" sz="1350" dirty="0">
                <a:solidFill>
                  <a:srgbClr val="FFFFFF"/>
                </a:solidFill>
                <a:latin typeface="微软雅黑" panose="020B0503020204020204" pitchFamily="34" charset="-122"/>
                <a:ea typeface="微软雅黑" panose="020B0503020204020204" pitchFamily="34" charset="-122"/>
              </a:rPr>
              <a:t>家无车承运试点企业考核合格</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试点工作</a:t>
            </a:r>
            <a:r>
              <a:rPr lang="en-US" altLang="zh-CN" sz="1350" dirty="0">
                <a:solidFill>
                  <a:srgbClr val="FFFFFF"/>
                </a:solidFill>
                <a:latin typeface="微软雅黑" panose="020B0503020204020204" pitchFamily="34" charset="-122"/>
                <a:ea typeface="微软雅黑" panose="020B0503020204020204" pitchFamily="34" charset="-122"/>
              </a:rPr>
              <a:t>2019</a:t>
            </a:r>
            <a:r>
              <a:rPr lang="zh-CN" altLang="en-US" sz="1350" dirty="0">
                <a:solidFill>
                  <a:srgbClr val="FFFFFF"/>
                </a:solidFill>
                <a:latin typeface="微软雅黑" panose="020B0503020204020204" pitchFamily="34" charset="-122"/>
                <a:ea typeface="微软雅黑" panose="020B0503020204020204" pitchFamily="34" charset="-122"/>
              </a:rPr>
              <a:t>年</a:t>
            </a:r>
            <a:r>
              <a:rPr lang="en-US" altLang="zh-CN" sz="1350" dirty="0">
                <a:solidFill>
                  <a:srgbClr val="FFFFFF"/>
                </a:solidFill>
                <a:latin typeface="微软雅黑" panose="020B0503020204020204" pitchFamily="34" charset="-122"/>
                <a:ea typeface="微软雅黑" panose="020B0503020204020204" pitchFamily="34" charset="-122"/>
              </a:rPr>
              <a:t>2</a:t>
            </a:r>
            <a:r>
              <a:rPr lang="zh-CN" altLang="en-US" sz="1350" dirty="0">
                <a:solidFill>
                  <a:srgbClr val="FFFFFF"/>
                </a:solidFill>
                <a:latin typeface="微软雅黑" panose="020B0503020204020204" pitchFamily="34" charset="-122"/>
                <a:ea typeface="微软雅黑" panose="020B0503020204020204" pitchFamily="34" charset="-122"/>
              </a:rPr>
              <a:t>月</a:t>
            </a:r>
            <a:r>
              <a:rPr lang="en-US" altLang="zh-CN" sz="1350" dirty="0">
                <a:solidFill>
                  <a:srgbClr val="FFFFFF"/>
                </a:solidFill>
                <a:latin typeface="微软雅黑" panose="020B0503020204020204" pitchFamily="34" charset="-122"/>
                <a:ea typeface="微软雅黑" panose="020B0503020204020204" pitchFamily="34" charset="-122"/>
              </a:rPr>
              <a:t>28</a:t>
            </a:r>
            <a:r>
              <a:rPr lang="zh-CN" altLang="en-US" sz="1350" dirty="0">
                <a:solidFill>
                  <a:srgbClr val="FFFFFF"/>
                </a:solidFill>
                <a:latin typeface="微软雅黑" panose="020B0503020204020204" pitchFamily="34" charset="-122"/>
                <a:ea typeface="微软雅黑" panose="020B0503020204020204" pitchFamily="34" charset="-122"/>
              </a:rPr>
              <a:t>日结束</a:t>
            </a:r>
          </a:p>
        </p:txBody>
      </p:sp>
      <p:sp>
        <p:nvSpPr>
          <p:cNvPr id="9" name="MH_Other_1"/>
          <p:cNvSpPr/>
          <p:nvPr>
            <p:custDataLst>
              <p:tags r:id="rId3"/>
            </p:custDataLst>
          </p:nvPr>
        </p:nvSpPr>
        <p:spPr>
          <a:xfrm>
            <a:off x="8846447" y="1716882"/>
            <a:ext cx="126206" cy="12620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0" name="MH_SubTitle_2"/>
          <p:cNvSpPr txBox="1">
            <a:spLocks noChangeArrowheads="1"/>
          </p:cNvSpPr>
          <p:nvPr>
            <p:custDataLst>
              <p:tags r:id="rId4"/>
            </p:custDataLst>
          </p:nvPr>
        </p:nvSpPr>
        <p:spPr bwMode="auto">
          <a:xfrm>
            <a:off x="722565" y="2509883"/>
            <a:ext cx="4436493"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400" b="1" dirty="0">
                <a:solidFill>
                  <a:srgbClr val="4472C4"/>
                </a:solidFill>
                <a:latin typeface="微软雅黑" panose="020B0503020204020204" pitchFamily="34" charset="-122"/>
                <a:ea typeface="微软雅黑" panose="020B0503020204020204" pitchFamily="34" charset="-122"/>
              </a:rPr>
              <a:t>2018.4   </a:t>
            </a:r>
            <a:r>
              <a:rPr lang="zh-CN" altLang="en-US" sz="1400" b="1" dirty="0">
                <a:solidFill>
                  <a:srgbClr val="4472C4"/>
                </a:solidFill>
                <a:latin typeface="微软雅黑" panose="020B0503020204020204" pitchFamily="34" charset="-122"/>
                <a:ea typeface="微软雅黑" panose="020B0503020204020204" pitchFamily="34" charset="-122"/>
              </a:rPr>
              <a:t>交通运输部</a:t>
            </a:r>
          </a:p>
          <a:p>
            <a:r>
              <a:rPr lang="zh-CN" altLang="en-US" sz="1400" b="1" dirty="0">
                <a:solidFill>
                  <a:srgbClr val="4472C4"/>
                </a:solidFill>
                <a:latin typeface="微软雅黑" panose="020B0503020204020204" pitchFamily="34" charset="-122"/>
                <a:ea typeface="微软雅黑" panose="020B0503020204020204" pitchFamily="34" charset="-122"/>
              </a:rPr>
              <a:t>       </a:t>
            </a:r>
            <a:r>
              <a:rPr lang="en-US" altLang="zh-CN" sz="1400" b="1" dirty="0">
                <a:solidFill>
                  <a:srgbClr val="4472C4"/>
                </a:solidFill>
                <a:latin typeface="微软雅黑" panose="020B0503020204020204" pitchFamily="34" charset="-122"/>
                <a:ea typeface="微软雅黑" panose="020B0503020204020204" pitchFamily="34" charset="-122"/>
              </a:rPr>
              <a:t>《</a:t>
            </a:r>
            <a:r>
              <a:rPr lang="zh-CN" altLang="en-US" sz="1400" b="1" dirty="0">
                <a:solidFill>
                  <a:srgbClr val="4472C4"/>
                </a:solidFill>
                <a:latin typeface="微软雅黑" panose="020B0503020204020204" pitchFamily="34" charset="-122"/>
                <a:ea typeface="微软雅黑" panose="020B0503020204020204" pitchFamily="34" charset="-122"/>
              </a:rPr>
              <a:t>关于深入推进无车承运人试点工作的通知</a:t>
            </a:r>
            <a:r>
              <a:rPr lang="en-US" altLang="zh-CN" sz="1400" b="1" dirty="0">
                <a:solidFill>
                  <a:srgbClr val="4472C4"/>
                </a:solidFill>
                <a:latin typeface="微软雅黑" panose="020B0503020204020204" pitchFamily="34" charset="-122"/>
                <a:ea typeface="微软雅黑" panose="020B0503020204020204" pitchFamily="34" charset="-122"/>
              </a:rPr>
              <a:t>》</a:t>
            </a:r>
          </a:p>
        </p:txBody>
      </p:sp>
      <p:sp>
        <p:nvSpPr>
          <p:cNvPr id="11" name="MH_Text_2"/>
          <p:cNvSpPr/>
          <p:nvPr>
            <p:custDataLst>
              <p:tags r:id="rId5"/>
            </p:custDataLst>
          </p:nvPr>
        </p:nvSpPr>
        <p:spPr>
          <a:xfrm>
            <a:off x="5567465" y="2576513"/>
            <a:ext cx="3278982" cy="475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加强试点运行监测评估 </a:t>
            </a: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  推动完善相关税收保险政策</a:t>
            </a:r>
          </a:p>
        </p:txBody>
      </p:sp>
      <p:sp>
        <p:nvSpPr>
          <p:cNvPr id="12" name="MH_Other_2"/>
          <p:cNvSpPr/>
          <p:nvPr>
            <p:custDataLst>
              <p:tags r:id="rId6"/>
            </p:custDataLst>
          </p:nvPr>
        </p:nvSpPr>
        <p:spPr>
          <a:xfrm>
            <a:off x="8846447" y="2432448"/>
            <a:ext cx="126206" cy="126206"/>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3" name="MH_SubTitle_3"/>
          <p:cNvSpPr txBox="1"/>
          <p:nvPr>
            <p:custDataLst>
              <p:tags r:id="rId7"/>
            </p:custDataLst>
          </p:nvPr>
        </p:nvSpPr>
        <p:spPr>
          <a:xfrm>
            <a:off x="707997" y="3225448"/>
            <a:ext cx="4451061" cy="56337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rgbClr val="061558"/>
                </a:solidFill>
              </a:rPr>
              <a:t>2018.10   </a:t>
            </a:r>
            <a:r>
              <a:rPr lang="zh-CN" altLang="en-US" b="1" dirty="0">
                <a:solidFill>
                  <a:srgbClr val="061558"/>
                </a:solidFill>
              </a:rPr>
              <a:t>交通运输部</a:t>
            </a:r>
          </a:p>
          <a:p>
            <a:r>
              <a:rPr lang="zh-CN" altLang="en-US" b="1" dirty="0">
                <a:solidFill>
                  <a:srgbClr val="061558"/>
                </a:solidFill>
              </a:rPr>
              <a:t>       </a:t>
            </a:r>
            <a:r>
              <a:rPr lang="en-US" altLang="zh-CN" b="1" dirty="0">
                <a:solidFill>
                  <a:srgbClr val="061558"/>
                </a:solidFill>
              </a:rPr>
              <a:t>《</a:t>
            </a:r>
            <a:r>
              <a:rPr lang="zh-CN" altLang="en-US" b="1" dirty="0">
                <a:solidFill>
                  <a:srgbClr val="061558"/>
                </a:solidFill>
              </a:rPr>
              <a:t>无车承运人试点综合监测评估情况</a:t>
            </a:r>
            <a:r>
              <a:rPr lang="en-US" altLang="zh-CN" b="1" dirty="0">
                <a:solidFill>
                  <a:srgbClr val="061558"/>
                </a:solidFill>
              </a:rPr>
              <a:t>》</a:t>
            </a:r>
          </a:p>
        </p:txBody>
      </p:sp>
      <p:sp>
        <p:nvSpPr>
          <p:cNvPr id="14" name="MH_Text_3"/>
          <p:cNvSpPr/>
          <p:nvPr>
            <p:custDataLst>
              <p:tags r:id="rId8"/>
            </p:custDataLst>
          </p:nvPr>
        </p:nvSpPr>
        <p:spPr>
          <a:xfrm>
            <a:off x="5567465" y="3292079"/>
            <a:ext cx="3278982" cy="475059"/>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无车承运人试点监测问题及排名</a:t>
            </a:r>
          </a:p>
        </p:txBody>
      </p:sp>
      <p:sp>
        <p:nvSpPr>
          <p:cNvPr id="15" name="MH_Other_3"/>
          <p:cNvSpPr/>
          <p:nvPr>
            <p:custDataLst>
              <p:tags r:id="rId9"/>
            </p:custDataLst>
          </p:nvPr>
        </p:nvSpPr>
        <p:spPr>
          <a:xfrm>
            <a:off x="8846447" y="3148013"/>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6" name="MH_SubTitle_4"/>
          <p:cNvSpPr txBox="1"/>
          <p:nvPr>
            <p:custDataLst>
              <p:tags r:id="rId10"/>
            </p:custDataLst>
          </p:nvPr>
        </p:nvSpPr>
        <p:spPr>
          <a:xfrm>
            <a:off x="707997" y="3928366"/>
            <a:ext cx="4451061" cy="61769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rgbClr val="A5A5A5"/>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rgbClr val="4472C4"/>
                </a:solidFill>
              </a:rPr>
              <a:t>2018.10   </a:t>
            </a:r>
            <a:r>
              <a:rPr lang="zh-CN" altLang="en-US" b="1" dirty="0">
                <a:solidFill>
                  <a:srgbClr val="4472C4"/>
                </a:solidFill>
              </a:rPr>
              <a:t>国务院</a:t>
            </a:r>
          </a:p>
          <a:p>
            <a:r>
              <a:rPr lang="zh-CN" altLang="en-US" b="1" dirty="0">
                <a:solidFill>
                  <a:srgbClr val="4472C4"/>
                </a:solidFill>
              </a:rPr>
              <a:t>       </a:t>
            </a:r>
            <a:r>
              <a:rPr lang="en-US" altLang="zh-CN" b="1" dirty="0">
                <a:solidFill>
                  <a:srgbClr val="4472C4"/>
                </a:solidFill>
              </a:rPr>
              <a:t>《</a:t>
            </a:r>
            <a:r>
              <a:rPr lang="zh-CN" altLang="en-US" b="1" dirty="0">
                <a:solidFill>
                  <a:srgbClr val="4472C4"/>
                </a:solidFill>
              </a:rPr>
              <a:t>推进运输结构调整三年行动计划（</a:t>
            </a:r>
            <a:r>
              <a:rPr lang="en-US" altLang="zh-CN" b="1" dirty="0">
                <a:solidFill>
                  <a:srgbClr val="4472C4"/>
                </a:solidFill>
              </a:rPr>
              <a:t>2018—2020</a:t>
            </a:r>
            <a:r>
              <a:rPr lang="zh-CN" altLang="en-US" b="1" dirty="0">
                <a:solidFill>
                  <a:srgbClr val="4472C4"/>
                </a:solidFill>
              </a:rPr>
              <a:t>年）的通知</a:t>
            </a:r>
            <a:r>
              <a:rPr lang="en-US" altLang="zh-CN" b="1" dirty="0">
                <a:solidFill>
                  <a:srgbClr val="4472C4"/>
                </a:solidFill>
              </a:rPr>
              <a:t>》</a:t>
            </a:r>
          </a:p>
        </p:txBody>
      </p:sp>
      <p:sp>
        <p:nvSpPr>
          <p:cNvPr id="17" name="MH_Text_4"/>
          <p:cNvSpPr/>
          <p:nvPr>
            <p:custDataLst>
              <p:tags r:id="rId11"/>
            </p:custDataLst>
          </p:nvPr>
        </p:nvSpPr>
        <p:spPr>
          <a:xfrm>
            <a:off x="5567465" y="4007644"/>
            <a:ext cx="3278982" cy="473869"/>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重点培育</a:t>
            </a:r>
            <a:r>
              <a:rPr lang="en-US" altLang="zh-CN" sz="1350" dirty="0">
                <a:solidFill>
                  <a:srgbClr val="FFFFFF"/>
                </a:solidFill>
                <a:latin typeface="微软雅黑" panose="020B0503020204020204" pitchFamily="34" charset="-122"/>
                <a:ea typeface="微软雅黑" panose="020B0503020204020204" pitchFamily="34" charset="-122"/>
              </a:rPr>
              <a:t>50</a:t>
            </a:r>
            <a:r>
              <a:rPr lang="zh-CN" altLang="en-US" sz="1350" dirty="0">
                <a:solidFill>
                  <a:srgbClr val="FFFFFF"/>
                </a:solidFill>
                <a:latin typeface="微软雅黑" panose="020B0503020204020204" pitchFamily="34" charset="-122"/>
                <a:ea typeface="微软雅黑" panose="020B0503020204020204" pitchFamily="34" charset="-122"/>
              </a:rPr>
              <a:t>家无车承运人企业</a:t>
            </a:r>
          </a:p>
        </p:txBody>
      </p:sp>
      <p:sp>
        <p:nvSpPr>
          <p:cNvPr id="18" name="MH_Other_4"/>
          <p:cNvSpPr/>
          <p:nvPr>
            <p:custDataLst>
              <p:tags r:id="rId12"/>
            </p:custDataLst>
          </p:nvPr>
        </p:nvSpPr>
        <p:spPr>
          <a:xfrm>
            <a:off x="8846447" y="3863579"/>
            <a:ext cx="126206" cy="125015"/>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9" name="MH_Other_5"/>
          <p:cNvSpPr>
            <a:spLocks noEditPoints="1"/>
          </p:cNvSpPr>
          <p:nvPr>
            <p:custDataLst>
              <p:tags r:id="rId13"/>
            </p:custDataLst>
          </p:nvPr>
        </p:nvSpPr>
        <p:spPr bwMode="auto">
          <a:xfrm rot="5400000">
            <a:off x="326743" y="1977628"/>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sp>
        <p:nvSpPr>
          <p:cNvPr id="20" name="MH_Other_6"/>
          <p:cNvSpPr>
            <a:spLocks noEditPoints="1"/>
          </p:cNvSpPr>
          <p:nvPr>
            <p:custDataLst>
              <p:tags r:id="rId14"/>
            </p:custDataLst>
          </p:nvPr>
        </p:nvSpPr>
        <p:spPr bwMode="auto">
          <a:xfrm rot="5400000">
            <a:off x="326742" y="2693194"/>
            <a:ext cx="265510" cy="241697"/>
          </a:xfrm>
          <a:custGeom>
            <a:avLst/>
            <a:gdLst>
              <a:gd name="T0" fmla="*/ 85221703 w 115"/>
              <a:gd name="T1" fmla="*/ 839050551 h 105"/>
              <a:gd name="T2" fmla="*/ 994256285 w 115"/>
              <a:gd name="T3" fmla="*/ 839050551 h 105"/>
              <a:gd name="T4" fmla="*/ 1060539832 w 115"/>
              <a:gd name="T5" fmla="*/ 744775104 h 105"/>
              <a:gd name="T6" fmla="*/ 596555002 w 115"/>
              <a:gd name="T7" fmla="*/ 28282327 h 105"/>
              <a:gd name="T8" fmla="*/ 482922986 w 115"/>
              <a:gd name="T9" fmla="*/ 28282327 h 105"/>
              <a:gd name="T10" fmla="*/ 18938156 w 115"/>
              <a:gd name="T11" fmla="*/ 744775104 h 105"/>
              <a:gd name="T12" fmla="*/ 85221703 w 115"/>
              <a:gd name="T13" fmla="*/ 839050551 h 105"/>
              <a:gd name="T14" fmla="*/ 539737455 w 115"/>
              <a:gd name="T15" fmla="*/ 113129308 h 105"/>
              <a:gd name="T16" fmla="*/ 965849050 w 115"/>
              <a:gd name="T17" fmla="*/ 763628966 h 105"/>
              <a:gd name="T18" fmla="*/ 113628938 w 115"/>
              <a:gd name="T19" fmla="*/ 763628966 h 105"/>
              <a:gd name="T20" fmla="*/ 539737455 w 115"/>
              <a:gd name="T21" fmla="*/ 113129308 h 105"/>
              <a:gd name="T22" fmla="*/ 1032132597 w 115"/>
              <a:gd name="T23" fmla="*/ 914469066 h 105"/>
              <a:gd name="T24" fmla="*/ 47345391 w 115"/>
              <a:gd name="T25" fmla="*/ 914469066 h 105"/>
              <a:gd name="T26" fmla="*/ 9469078 w 115"/>
              <a:gd name="T27" fmla="*/ 952179858 h 105"/>
              <a:gd name="T28" fmla="*/ 47345391 w 115"/>
              <a:gd name="T29" fmla="*/ 989890651 h 105"/>
              <a:gd name="T30" fmla="*/ 1032132597 w 115"/>
              <a:gd name="T31" fmla="*/ 989890651 h 105"/>
              <a:gd name="T32" fmla="*/ 1070008910 w 115"/>
              <a:gd name="T33" fmla="*/ 952179858 h 105"/>
              <a:gd name="T34" fmla="*/ 1032132597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endParaRPr lang="zh-CN" altLang="en-US" sz="1350"/>
          </a:p>
        </p:txBody>
      </p:sp>
      <p:sp>
        <p:nvSpPr>
          <p:cNvPr id="21" name="MH_Other_7"/>
          <p:cNvSpPr>
            <a:spLocks noEditPoints="1"/>
          </p:cNvSpPr>
          <p:nvPr>
            <p:custDataLst>
              <p:tags r:id="rId15"/>
            </p:custDataLst>
          </p:nvPr>
        </p:nvSpPr>
        <p:spPr bwMode="auto">
          <a:xfrm rot="5400000">
            <a:off x="326743" y="3408760"/>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a:defRPr/>
            </a:pPr>
            <a:endParaRPr lang="zh-CN" altLang="en-US" sz="1350"/>
          </a:p>
        </p:txBody>
      </p:sp>
      <p:sp>
        <p:nvSpPr>
          <p:cNvPr id="22" name="MH_Other_8"/>
          <p:cNvSpPr>
            <a:spLocks noEditPoints="1"/>
          </p:cNvSpPr>
          <p:nvPr>
            <p:custDataLst>
              <p:tags r:id="rId16"/>
            </p:custDataLst>
          </p:nvPr>
        </p:nvSpPr>
        <p:spPr bwMode="auto">
          <a:xfrm rot="5400000">
            <a:off x="326742" y="4124326"/>
            <a:ext cx="265510"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pPr>
              <a:defRPr/>
            </a:pPr>
            <a:endParaRPr lang="zh-CN" altLang="en-US" sz="1350"/>
          </a:p>
        </p:txBody>
      </p:sp>
      <p:grpSp>
        <p:nvGrpSpPr>
          <p:cNvPr id="23" name="组合 22"/>
          <p:cNvGrpSpPr/>
          <p:nvPr/>
        </p:nvGrpSpPr>
        <p:grpSpPr>
          <a:xfrm>
            <a:off x="5214908" y="3073258"/>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3450431" y="1537836"/>
            <a:ext cx="22431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6000" dirty="0">
                <a:solidFill>
                  <a:schemeClr val="accent5">
                    <a:lumMod val="60000"/>
                    <a:lumOff val="40000"/>
                  </a:schemeClr>
                </a:solidFill>
                <a:latin typeface="Bodoni MT" panose="02070603080606020203" pitchFamily="18" charset="0"/>
              </a:rPr>
              <a:t>2</a:t>
            </a:r>
            <a:r>
              <a:rPr lang="en-US" altLang="zh-CN" sz="37200" dirty="0">
                <a:solidFill>
                  <a:schemeClr val="accent5">
                    <a:lumMod val="60000"/>
                    <a:lumOff val="40000"/>
                  </a:schemeClr>
                </a:solidFill>
                <a:latin typeface="Bell MT" panose="02020503060305020303" pitchFamily="18" charset="0"/>
              </a:rPr>
              <a:t>            </a:t>
            </a:r>
            <a:endParaRPr lang="zh-CN" altLang="en-US" sz="37200" dirty="0">
              <a:solidFill>
                <a:schemeClr val="accent5">
                  <a:lumMod val="60000"/>
                  <a:lumOff val="40000"/>
                </a:schemeClr>
              </a:solidFill>
              <a:latin typeface="Bell MT" panose="02020503060305020303" pitchFamily="18" charset="0"/>
            </a:endParaRPr>
          </a:p>
        </p:txBody>
      </p:sp>
      <p:sp>
        <p:nvSpPr>
          <p:cNvPr id="3" name="标题 5"/>
          <p:cNvSpPr txBox="1"/>
          <p:nvPr>
            <p:custDataLst>
              <p:tags r:id="rId2"/>
            </p:custDataLst>
          </p:nvPr>
        </p:nvSpPr>
        <p:spPr>
          <a:xfrm>
            <a:off x="1369433" y="2450572"/>
            <a:ext cx="6157923" cy="760905"/>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321762" y="2571750"/>
            <a:ext cx="6318461" cy="523220"/>
          </a:xfrm>
          <a:prstGeom prst="rect">
            <a:avLst/>
          </a:prstGeom>
          <a:noFill/>
        </p:spPr>
        <p:txBody>
          <a:bodyPr wrap="square" rtlCol="0">
            <a:spAutoFit/>
          </a:bodyPr>
          <a:lstStyle/>
          <a:p>
            <a:pPr algn="ctr"/>
            <a:r>
              <a:rPr lang="zh-CN" altLang="en-US" sz="2800" b="1" dirty="0">
                <a:solidFill>
                  <a:srgbClr val="061558"/>
                </a:solidFill>
                <a:latin typeface="微软雅黑" panose="020B0503020204020204" pitchFamily="34" charset="-122"/>
                <a:ea typeface="微软雅黑" panose="020B0503020204020204" pitchFamily="34" charset="-122"/>
              </a:rPr>
              <a:t>无车承运人              网络货运</a:t>
            </a:r>
          </a:p>
        </p:txBody>
      </p:sp>
      <p:sp>
        <p:nvSpPr>
          <p:cNvPr id="8" name="箭头: 右 7">
            <a:extLst>
              <a:ext uri="{FF2B5EF4-FFF2-40B4-BE49-F238E27FC236}">
                <a16:creationId xmlns:a16="http://schemas.microsoft.com/office/drawing/2014/main" id="{6E4B6C4C-B64F-426B-94F7-B6B4A26116BC}"/>
              </a:ext>
            </a:extLst>
          </p:cNvPr>
          <p:cNvSpPr/>
          <p:nvPr/>
        </p:nvSpPr>
        <p:spPr>
          <a:xfrm>
            <a:off x="4186305" y="2708697"/>
            <a:ext cx="1118081" cy="244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0568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60" y="799465"/>
            <a:ext cx="3682365" cy="337185"/>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无车承运人试点发现的问题</a:t>
            </a:r>
          </a:p>
        </p:txBody>
      </p:sp>
      <p:grpSp>
        <p:nvGrpSpPr>
          <p:cNvPr id="24" name="组合 23"/>
          <p:cNvGrpSpPr/>
          <p:nvPr/>
        </p:nvGrpSpPr>
        <p:grpSpPr>
          <a:xfrm>
            <a:off x="313670" y="2073929"/>
            <a:ext cx="8516657" cy="2185988"/>
            <a:chOff x="2282427" y="1804988"/>
            <a:chExt cx="4579145" cy="2185988"/>
          </a:xfrm>
        </p:grpSpPr>
        <p:sp>
          <p:nvSpPr>
            <p:cNvPr id="25" name="MH_SubTitle_4"/>
            <p:cNvSpPr/>
            <p:nvPr>
              <p:custDataLst>
                <p:tags r:id="rId1"/>
              </p:custDataLst>
            </p:nvPr>
          </p:nvSpPr>
          <p:spPr>
            <a:xfrm flipH="1">
              <a:off x="2282429" y="2945607"/>
              <a:ext cx="2239565" cy="1045369"/>
            </a:xfrm>
            <a:custGeom>
              <a:avLst/>
              <a:gdLst>
                <a:gd name="connsiteX0" fmla="*/ 2792137 w 2987042"/>
                <a:gd name="connsiteY0" fmla="*/ 0 h 1393371"/>
                <a:gd name="connsiteX1" fmla="*/ 0 w 2987042"/>
                <a:gd name="connsiteY1" fmla="*/ 0 h 1393371"/>
                <a:gd name="connsiteX2" fmla="*/ 0 w 2987042"/>
                <a:gd name="connsiteY2" fmla="*/ 1198466 h 1393371"/>
                <a:gd name="connsiteX3" fmla="*/ 194905 w 2987042"/>
                <a:gd name="connsiteY3" fmla="*/ 1393371 h 1393371"/>
                <a:gd name="connsiteX4" fmla="*/ 2987042 w 2987042"/>
                <a:gd name="connsiteY4" fmla="*/ 1393371 h 1393371"/>
                <a:gd name="connsiteX5" fmla="*/ 2987042 w 2987042"/>
                <a:gd name="connsiteY5" fmla="*/ 194905 h 1393371"/>
                <a:gd name="connsiteX6" fmla="*/ 2792137 w 2987042"/>
                <a:gd name="connsiteY6" fmla="*/ 0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7042" h="1393371">
                  <a:moveTo>
                    <a:pt x="2792137" y="0"/>
                  </a:moveTo>
                  <a:lnTo>
                    <a:pt x="0" y="0"/>
                  </a:lnTo>
                  <a:lnTo>
                    <a:pt x="0" y="1198466"/>
                  </a:lnTo>
                  <a:cubicBezTo>
                    <a:pt x="0" y="1306109"/>
                    <a:pt x="87262" y="1393371"/>
                    <a:pt x="194905" y="1393371"/>
                  </a:cubicBezTo>
                  <a:lnTo>
                    <a:pt x="2987042" y="1393371"/>
                  </a:lnTo>
                  <a:lnTo>
                    <a:pt x="2987042" y="194905"/>
                  </a:lnTo>
                  <a:cubicBezTo>
                    <a:pt x="2987042" y="87262"/>
                    <a:pt x="2899780" y="0"/>
                    <a:pt x="2792137" y="0"/>
                  </a:cubicBezTo>
                  <a:close/>
                </a:path>
              </a:pathLst>
            </a:custGeom>
            <a:solidFill>
              <a:srgbClr val="F3EFEF"/>
            </a:solidFill>
            <a:effectLst>
              <a:outerShdw blurRad="63500" sx="102000" sy="102000" algn="ctr" rotWithShape="0">
                <a:srgbClr val="979A9C">
                  <a:alpha val="40000"/>
                </a:srgbClr>
              </a:outerShdw>
            </a:effectLst>
          </p:spPr>
          <p:txBody>
            <a:bodyPr lIns="864000" anchor="ctr"/>
            <a:lstStyle/>
            <a:p>
              <a:pPr>
                <a:lnSpc>
                  <a:spcPct val="120000"/>
                </a:lnSpc>
                <a:defRPr/>
              </a:pPr>
              <a:endParaRPr lang="da-DK" altLang="zh-CN" sz="1200" dirty="0">
                <a:solidFill>
                  <a:srgbClr val="333333"/>
                </a:solidFill>
              </a:endParaRPr>
            </a:p>
          </p:txBody>
        </p:sp>
        <p:sp>
          <p:nvSpPr>
            <p:cNvPr id="26" name="MH_SubTitle_3"/>
            <p:cNvSpPr/>
            <p:nvPr>
              <p:custDataLst>
                <p:tags r:id="rId2"/>
              </p:custDataLst>
            </p:nvPr>
          </p:nvSpPr>
          <p:spPr>
            <a:xfrm>
              <a:off x="4622006" y="2945607"/>
              <a:ext cx="2239566" cy="1045369"/>
            </a:xfrm>
            <a:custGeom>
              <a:avLst/>
              <a:gdLst>
                <a:gd name="connsiteX0" fmla="*/ 0 w 2987042"/>
                <a:gd name="connsiteY0" fmla="*/ 0 h 1393371"/>
                <a:gd name="connsiteX1" fmla="*/ 2792137 w 2987042"/>
                <a:gd name="connsiteY1" fmla="*/ 0 h 1393371"/>
                <a:gd name="connsiteX2" fmla="*/ 2987042 w 2987042"/>
                <a:gd name="connsiteY2" fmla="*/ 194905 h 1393371"/>
                <a:gd name="connsiteX3" fmla="*/ 2987042 w 2987042"/>
                <a:gd name="connsiteY3" fmla="*/ 1393371 h 1393371"/>
                <a:gd name="connsiteX4" fmla="*/ 194905 w 2987042"/>
                <a:gd name="connsiteY4" fmla="*/ 1393371 h 1393371"/>
                <a:gd name="connsiteX5" fmla="*/ 0 w 2987042"/>
                <a:gd name="connsiteY5" fmla="*/ 1198466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7042" h="1393371">
                  <a:moveTo>
                    <a:pt x="0" y="0"/>
                  </a:moveTo>
                  <a:lnTo>
                    <a:pt x="2792137" y="0"/>
                  </a:lnTo>
                  <a:cubicBezTo>
                    <a:pt x="2899780" y="0"/>
                    <a:pt x="2987042" y="87262"/>
                    <a:pt x="2987042" y="194905"/>
                  </a:cubicBezTo>
                  <a:lnTo>
                    <a:pt x="2987042" y="1393371"/>
                  </a:lnTo>
                  <a:lnTo>
                    <a:pt x="194905" y="1393371"/>
                  </a:lnTo>
                  <a:cubicBezTo>
                    <a:pt x="87262" y="1393371"/>
                    <a:pt x="0" y="1306109"/>
                    <a:pt x="0" y="1198466"/>
                  </a:cubicBezTo>
                  <a:close/>
                </a:path>
              </a:pathLst>
            </a:custGeom>
            <a:solidFill>
              <a:srgbClr val="F3EFEF"/>
            </a:solidFill>
            <a:effectLst>
              <a:outerShdw blurRad="63500" sx="102000" sy="102000" algn="ctr" rotWithShape="0">
                <a:srgbClr val="979A9C">
                  <a:alpha val="40000"/>
                </a:srgbClr>
              </a:outerShdw>
            </a:effectLst>
          </p:spPr>
          <p:txBody>
            <a:bodyPr lIns="67500" rIns="864000" anchor="ctr"/>
            <a:lstStyle/>
            <a:p>
              <a:pPr algn="r">
                <a:lnSpc>
                  <a:spcPct val="120000"/>
                </a:lnSpc>
                <a:defRPr/>
              </a:pPr>
              <a:endParaRPr lang="da-DK" altLang="zh-CN" sz="1200" dirty="0">
                <a:solidFill>
                  <a:srgbClr val="333333"/>
                </a:solidFill>
              </a:endParaRPr>
            </a:p>
          </p:txBody>
        </p:sp>
        <p:sp>
          <p:nvSpPr>
            <p:cNvPr id="27" name="MH_SubTitle_1"/>
            <p:cNvSpPr/>
            <p:nvPr>
              <p:custDataLst>
                <p:tags r:id="rId3"/>
              </p:custDataLst>
            </p:nvPr>
          </p:nvSpPr>
          <p:spPr>
            <a:xfrm flipH="1">
              <a:off x="2282429" y="1804988"/>
              <a:ext cx="2239565" cy="1045369"/>
            </a:xfrm>
            <a:prstGeom prst="round2DiagRect">
              <a:avLst>
                <a:gd name="adj1" fmla="val 13988"/>
                <a:gd name="adj2" fmla="val 0"/>
              </a:avLst>
            </a:prstGeom>
            <a:solidFill>
              <a:srgbClr val="F3EFEF"/>
            </a:solidFill>
            <a:effectLst>
              <a:outerShdw blurRad="63500" sx="102000" sy="102000" algn="ctr" rotWithShape="0">
                <a:srgbClr val="979A9C">
                  <a:alpha val="40000"/>
                </a:srgbClr>
              </a:outerShdw>
            </a:effectLst>
          </p:spPr>
          <p:txBody>
            <a:bodyPr lIns="864000" anchor="ctr">
              <a:normAutofit/>
            </a:bodyPr>
            <a:lstStyle/>
            <a:p>
              <a:pPr>
                <a:lnSpc>
                  <a:spcPct val="120000"/>
                </a:lnSpc>
                <a:defRPr/>
              </a:pPr>
              <a:endParaRPr lang="da-DK" altLang="zh-CN" sz="1200" dirty="0">
                <a:solidFill>
                  <a:srgbClr val="333333"/>
                </a:solidFill>
              </a:endParaRPr>
            </a:p>
          </p:txBody>
        </p:sp>
        <p:sp>
          <p:nvSpPr>
            <p:cNvPr id="28" name="MH_Other_1"/>
            <p:cNvSpPr/>
            <p:nvPr>
              <p:custDataLst>
                <p:tags r:id="rId4"/>
              </p:custDataLst>
            </p:nvPr>
          </p:nvSpPr>
          <p:spPr>
            <a:xfrm flipH="1">
              <a:off x="2282427" y="1804988"/>
              <a:ext cx="432890" cy="1045369"/>
            </a:xfrm>
            <a:custGeom>
              <a:avLst/>
              <a:gdLst>
                <a:gd name="connsiteX0" fmla="*/ 1467218 w 1467218"/>
                <a:gd name="connsiteY0" fmla="*/ 0 h 1393371"/>
                <a:gd name="connsiteX1" fmla="*/ 0 w 1467218"/>
                <a:gd name="connsiteY1" fmla="*/ 0 h 1393371"/>
                <a:gd name="connsiteX2" fmla="*/ 1158617 w 1467218"/>
                <a:gd name="connsiteY2" fmla="*/ 1393371 h 1393371"/>
                <a:gd name="connsiteX3" fmla="*/ 1272313 w 1467218"/>
                <a:gd name="connsiteY3" fmla="*/ 1393371 h 1393371"/>
                <a:gd name="connsiteX4" fmla="*/ 1467218 w 1467218"/>
                <a:gd name="connsiteY4" fmla="*/ 1198466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467218" y="0"/>
                  </a:moveTo>
                  <a:lnTo>
                    <a:pt x="0" y="0"/>
                  </a:lnTo>
                  <a:lnTo>
                    <a:pt x="1158617" y="1393371"/>
                  </a:lnTo>
                  <a:lnTo>
                    <a:pt x="1272313" y="1393371"/>
                  </a:lnTo>
                  <a:cubicBezTo>
                    <a:pt x="1379956" y="1393371"/>
                    <a:pt x="1467218" y="1306109"/>
                    <a:pt x="1467218" y="1198466"/>
                  </a:cubicBezTo>
                  <a:close/>
                </a:path>
              </a:pathLst>
            </a:custGeom>
            <a:gradFill>
              <a:gsLst>
                <a:gs pos="0">
                  <a:srgbClr val="4472C4"/>
                </a:gs>
                <a:gs pos="100000">
                  <a:schemeClr val="accent5">
                    <a:lumMod val="50000"/>
                  </a:schemeClr>
                </a:gs>
              </a:gsLst>
              <a:lin ang="5400000" scaled="0"/>
            </a:gradFill>
          </p:spPr>
          <p:txBody>
            <a:bodyPr rIns="459000">
              <a:normAutofit/>
            </a:bodyPr>
            <a:lstStyle/>
            <a:p>
              <a:pPr algn="ctr">
                <a:lnSpc>
                  <a:spcPct val="130000"/>
                </a:lnSpc>
                <a:defRPr/>
              </a:pPr>
              <a:r>
                <a:rPr lang="en-US" altLang="zh-CN" sz="3000" b="1" dirty="0">
                  <a:solidFill>
                    <a:srgbClr val="FFFFFF"/>
                  </a:solidFill>
                </a:rPr>
                <a:t>A</a:t>
              </a:r>
              <a:endParaRPr lang="zh-CN" altLang="en-US" sz="3000" b="1" dirty="0" err="1">
                <a:solidFill>
                  <a:srgbClr val="FFFFFF"/>
                </a:solidFill>
              </a:endParaRPr>
            </a:p>
          </p:txBody>
        </p:sp>
        <p:sp>
          <p:nvSpPr>
            <p:cNvPr id="29" name="MH_SubTitle_2"/>
            <p:cNvSpPr/>
            <p:nvPr>
              <p:custDataLst>
                <p:tags r:id="rId5"/>
              </p:custDataLst>
            </p:nvPr>
          </p:nvSpPr>
          <p:spPr>
            <a:xfrm>
              <a:off x="4622006" y="1804988"/>
              <a:ext cx="2239566" cy="1045369"/>
            </a:xfrm>
            <a:prstGeom prst="round2DiagRect">
              <a:avLst>
                <a:gd name="adj1" fmla="val 13988"/>
                <a:gd name="adj2" fmla="val 0"/>
              </a:avLst>
            </a:prstGeom>
            <a:solidFill>
              <a:srgbClr val="F3EFEF"/>
            </a:solidFill>
            <a:effectLst>
              <a:outerShdw blurRad="63500" sx="102000" sy="102000" algn="ctr" rotWithShape="0">
                <a:srgbClr val="979A9C">
                  <a:alpha val="40000"/>
                </a:srgbClr>
              </a:outerShdw>
            </a:effectLst>
          </p:spPr>
          <p:txBody>
            <a:bodyPr lIns="67500" rIns="864000" anchor="ctr">
              <a:normAutofit/>
            </a:bodyPr>
            <a:lstStyle/>
            <a:p>
              <a:pPr algn="r">
                <a:lnSpc>
                  <a:spcPct val="120000"/>
                </a:lnSpc>
                <a:defRPr/>
              </a:pPr>
              <a:endParaRPr lang="da-DK" altLang="zh-CN" sz="1200" dirty="0">
                <a:solidFill>
                  <a:srgbClr val="333333"/>
                </a:solidFill>
              </a:endParaRPr>
            </a:p>
          </p:txBody>
        </p:sp>
        <p:sp>
          <p:nvSpPr>
            <p:cNvPr id="30" name="MH_Other_2"/>
            <p:cNvSpPr/>
            <p:nvPr>
              <p:custDataLst>
                <p:tags r:id="rId6"/>
              </p:custDataLst>
            </p:nvPr>
          </p:nvSpPr>
          <p:spPr>
            <a:xfrm>
              <a:off x="6428683" y="1804988"/>
              <a:ext cx="432889" cy="1045369"/>
            </a:xfrm>
            <a:custGeom>
              <a:avLst/>
              <a:gdLst>
                <a:gd name="connsiteX0" fmla="*/ 1467218 w 1467218"/>
                <a:gd name="connsiteY0" fmla="*/ 0 h 1393371"/>
                <a:gd name="connsiteX1" fmla="*/ 0 w 1467218"/>
                <a:gd name="connsiteY1" fmla="*/ 0 h 1393371"/>
                <a:gd name="connsiteX2" fmla="*/ 1158617 w 1467218"/>
                <a:gd name="connsiteY2" fmla="*/ 1393371 h 1393371"/>
                <a:gd name="connsiteX3" fmla="*/ 1272313 w 1467218"/>
                <a:gd name="connsiteY3" fmla="*/ 1393371 h 1393371"/>
                <a:gd name="connsiteX4" fmla="*/ 1467218 w 1467218"/>
                <a:gd name="connsiteY4" fmla="*/ 1198466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467218" y="0"/>
                  </a:moveTo>
                  <a:lnTo>
                    <a:pt x="0" y="0"/>
                  </a:lnTo>
                  <a:lnTo>
                    <a:pt x="1158617" y="1393371"/>
                  </a:lnTo>
                  <a:lnTo>
                    <a:pt x="1272313" y="1393371"/>
                  </a:lnTo>
                  <a:cubicBezTo>
                    <a:pt x="1379956" y="1393371"/>
                    <a:pt x="1467218" y="1306109"/>
                    <a:pt x="1467218" y="1198466"/>
                  </a:cubicBezTo>
                  <a:close/>
                </a:path>
              </a:pathLst>
            </a:custGeom>
            <a:gradFill>
              <a:gsLst>
                <a:gs pos="0">
                  <a:srgbClr val="A5A5A5"/>
                </a:gs>
                <a:gs pos="100000">
                  <a:srgbClr val="555555"/>
                </a:gs>
              </a:gsLst>
              <a:lin ang="5400000" scaled="0"/>
            </a:gradFill>
          </p:spPr>
          <p:txBody>
            <a:bodyPr lIns="459000" rIns="67500"/>
            <a:lstStyle/>
            <a:p>
              <a:pPr algn="ctr">
                <a:lnSpc>
                  <a:spcPct val="130000"/>
                </a:lnSpc>
                <a:defRPr/>
              </a:pPr>
              <a:r>
                <a:rPr lang="en-US" altLang="zh-CN" sz="3000" b="1" dirty="0">
                  <a:solidFill>
                    <a:srgbClr val="FFFFFF"/>
                  </a:solidFill>
                </a:rPr>
                <a:t>B</a:t>
              </a:r>
              <a:endParaRPr lang="zh-CN" altLang="en-US" sz="3000" b="1" dirty="0" err="1">
                <a:solidFill>
                  <a:srgbClr val="FFFFFF"/>
                </a:solidFill>
              </a:endParaRPr>
            </a:p>
          </p:txBody>
        </p:sp>
        <p:sp>
          <p:nvSpPr>
            <p:cNvPr id="31" name="MH_Other_3"/>
            <p:cNvSpPr/>
            <p:nvPr>
              <p:custDataLst>
                <p:tags r:id="rId7"/>
              </p:custDataLst>
            </p:nvPr>
          </p:nvSpPr>
          <p:spPr>
            <a:xfrm flipH="1">
              <a:off x="2282428" y="2945607"/>
              <a:ext cx="432890" cy="1045369"/>
            </a:xfrm>
            <a:custGeom>
              <a:avLst/>
              <a:gdLst>
                <a:gd name="connsiteX0" fmla="*/ 1272313 w 1467218"/>
                <a:gd name="connsiteY0" fmla="*/ 0 h 1393371"/>
                <a:gd name="connsiteX1" fmla="*/ 1158617 w 1467218"/>
                <a:gd name="connsiteY1" fmla="*/ 0 h 1393371"/>
                <a:gd name="connsiteX2" fmla="*/ 0 w 1467218"/>
                <a:gd name="connsiteY2" fmla="*/ 1393371 h 1393371"/>
                <a:gd name="connsiteX3" fmla="*/ 1467218 w 1467218"/>
                <a:gd name="connsiteY3" fmla="*/ 1393371 h 1393371"/>
                <a:gd name="connsiteX4" fmla="*/ 1467218 w 1467218"/>
                <a:gd name="connsiteY4" fmla="*/ 194905 h 1393371"/>
                <a:gd name="connsiteX5" fmla="*/ 1272313 w 1467218"/>
                <a:gd name="connsiteY5" fmla="*/ 0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7218" h="1393371">
                  <a:moveTo>
                    <a:pt x="1272313" y="0"/>
                  </a:moveTo>
                  <a:lnTo>
                    <a:pt x="1158617" y="0"/>
                  </a:lnTo>
                  <a:lnTo>
                    <a:pt x="0" y="1393371"/>
                  </a:lnTo>
                  <a:lnTo>
                    <a:pt x="1467218" y="1393371"/>
                  </a:lnTo>
                  <a:lnTo>
                    <a:pt x="1467218" y="194905"/>
                  </a:lnTo>
                  <a:cubicBezTo>
                    <a:pt x="1467218" y="87262"/>
                    <a:pt x="1379956" y="0"/>
                    <a:pt x="1272313" y="0"/>
                  </a:cubicBezTo>
                  <a:close/>
                </a:path>
              </a:pathLst>
            </a:custGeom>
            <a:gradFill>
              <a:gsLst>
                <a:gs pos="0">
                  <a:schemeClr val="accent3"/>
                </a:gs>
                <a:gs pos="100000">
                  <a:schemeClr val="accent3">
                    <a:lumMod val="50000"/>
                  </a:schemeClr>
                </a:gs>
              </a:gsLst>
              <a:lin ang="16200000" scaled="0"/>
            </a:gradFill>
          </p:spPr>
          <p:txBody>
            <a:bodyPr rIns="459000" anchor="b"/>
            <a:lstStyle/>
            <a:p>
              <a:pPr algn="ctr">
                <a:lnSpc>
                  <a:spcPct val="130000"/>
                </a:lnSpc>
                <a:defRPr/>
              </a:pPr>
              <a:r>
                <a:rPr lang="en-US" altLang="zh-CN" sz="3000" b="1" dirty="0">
                  <a:solidFill>
                    <a:srgbClr val="FFFFFF"/>
                  </a:solidFill>
                </a:rPr>
                <a:t>C</a:t>
              </a:r>
              <a:endParaRPr lang="zh-CN" altLang="en-US" sz="3000" b="1" dirty="0" err="1">
                <a:solidFill>
                  <a:srgbClr val="FFFFFF"/>
                </a:solidFill>
              </a:endParaRPr>
            </a:p>
          </p:txBody>
        </p:sp>
        <p:sp>
          <p:nvSpPr>
            <p:cNvPr id="32" name="MH_Other_4"/>
            <p:cNvSpPr/>
            <p:nvPr>
              <p:custDataLst>
                <p:tags r:id="rId8"/>
              </p:custDataLst>
            </p:nvPr>
          </p:nvSpPr>
          <p:spPr>
            <a:xfrm>
              <a:off x="6428683" y="2945607"/>
              <a:ext cx="432889" cy="1045369"/>
            </a:xfrm>
            <a:custGeom>
              <a:avLst/>
              <a:gdLst>
                <a:gd name="connsiteX0" fmla="*/ 1158617 w 1467218"/>
                <a:gd name="connsiteY0" fmla="*/ 0 h 1393371"/>
                <a:gd name="connsiteX1" fmla="*/ 1272313 w 1467218"/>
                <a:gd name="connsiteY1" fmla="*/ 0 h 1393371"/>
                <a:gd name="connsiteX2" fmla="*/ 1467218 w 1467218"/>
                <a:gd name="connsiteY2" fmla="*/ 194905 h 1393371"/>
                <a:gd name="connsiteX3" fmla="*/ 1467218 w 1467218"/>
                <a:gd name="connsiteY3" fmla="*/ 1393371 h 1393371"/>
                <a:gd name="connsiteX4" fmla="*/ 0 w 1467218"/>
                <a:gd name="connsiteY4" fmla="*/ 1393371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158617" y="0"/>
                  </a:moveTo>
                  <a:lnTo>
                    <a:pt x="1272313" y="0"/>
                  </a:lnTo>
                  <a:cubicBezTo>
                    <a:pt x="1379956" y="0"/>
                    <a:pt x="1467218" y="87262"/>
                    <a:pt x="1467218" y="194905"/>
                  </a:cubicBezTo>
                  <a:lnTo>
                    <a:pt x="1467218" y="1393371"/>
                  </a:lnTo>
                  <a:lnTo>
                    <a:pt x="0" y="1393371"/>
                  </a:lnTo>
                  <a:close/>
                </a:path>
              </a:pathLst>
            </a:custGeom>
            <a:gradFill>
              <a:gsLst>
                <a:gs pos="0">
                  <a:srgbClr val="4472C4"/>
                </a:gs>
                <a:gs pos="100000">
                  <a:srgbClr val="061558"/>
                </a:gs>
              </a:gsLst>
              <a:lin ang="16200000" scaled="0"/>
            </a:gradFill>
          </p:spPr>
          <p:txBody>
            <a:bodyPr lIns="459000" rIns="67500" anchor="b"/>
            <a:lstStyle/>
            <a:p>
              <a:pPr algn="ctr">
                <a:lnSpc>
                  <a:spcPct val="130000"/>
                </a:lnSpc>
                <a:defRPr/>
              </a:pPr>
              <a:r>
                <a:rPr lang="en-US" altLang="zh-CN" sz="3000" b="1" dirty="0">
                  <a:solidFill>
                    <a:srgbClr val="FFFFFF"/>
                  </a:solidFill>
                </a:rPr>
                <a:t>D</a:t>
              </a:r>
              <a:endParaRPr lang="zh-CN" altLang="en-US" sz="3000" b="1" dirty="0" err="1">
                <a:solidFill>
                  <a:srgbClr val="FFFFFF"/>
                </a:solidFill>
              </a:endParaRPr>
            </a:p>
          </p:txBody>
        </p:sp>
      </p:grpSp>
      <p:sp>
        <p:nvSpPr>
          <p:cNvPr id="33" name="矩形 32"/>
          <p:cNvSpPr/>
          <p:nvPr/>
        </p:nvSpPr>
        <p:spPr>
          <a:xfrm>
            <a:off x="1091793" y="2124271"/>
            <a:ext cx="3189751" cy="1023742"/>
          </a:xfrm>
          <a:prstGeom prst="rect">
            <a:avLst/>
          </a:prstGeom>
        </p:spPr>
        <p:txBody>
          <a:bodyPr wrap="square">
            <a:spAutoFit/>
          </a:bodyPr>
          <a:lstStyle/>
          <a:p>
            <a:pPr lvl="0" algn="just">
              <a:lnSpc>
                <a:spcPct val="150000"/>
              </a:lnSpc>
              <a:spcAft>
                <a:spcPts val="0"/>
              </a:spcAft>
              <a:tabLst>
                <a:tab pos="198120" algn="l"/>
              </a:tabLst>
            </a:pP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交通部门、税务部门和工商部门对无车承运人试点企业的监管角度上有差异</a:t>
            </a:r>
          </a:p>
        </p:txBody>
      </p:sp>
      <p:sp>
        <p:nvSpPr>
          <p:cNvPr id="34" name="矩形 33"/>
          <p:cNvSpPr/>
          <p:nvPr/>
        </p:nvSpPr>
        <p:spPr>
          <a:xfrm>
            <a:off x="1091793" y="3178121"/>
            <a:ext cx="3248812" cy="1023742"/>
          </a:xfrm>
          <a:prstGeom prst="rect">
            <a:avLst/>
          </a:prstGeom>
        </p:spPr>
        <p:txBody>
          <a:bodyPr wrap="square">
            <a:spAutoFit/>
          </a:bodyPr>
          <a:lstStyle/>
          <a:p>
            <a:pPr>
              <a:lnSpc>
                <a:spcPct val="150000"/>
              </a:lnSpc>
              <a:tabLst>
                <a:tab pos="198120" algn="l"/>
              </a:tabLst>
            </a:pP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无车承运人进项抵扣票据难取得，进项抵后严重不足，各地税务机关对如何抵扣认识不同</a:t>
            </a:r>
          </a:p>
        </p:txBody>
      </p:sp>
      <p:sp>
        <p:nvSpPr>
          <p:cNvPr id="35" name="矩形 34"/>
          <p:cNvSpPr/>
          <p:nvPr/>
        </p:nvSpPr>
        <p:spPr>
          <a:xfrm>
            <a:off x="4835454" y="3386037"/>
            <a:ext cx="3189751" cy="700576"/>
          </a:xfrm>
          <a:prstGeom prst="rect">
            <a:avLst/>
          </a:prstGeom>
        </p:spPr>
        <p:txBody>
          <a:bodyPr wrap="square">
            <a:spAutoFit/>
          </a:bodyPr>
          <a:lstStyle/>
          <a:p>
            <a:pPr algn="r">
              <a:lnSpc>
                <a:spcPct val="150000"/>
              </a:lnSpc>
              <a:tabLst>
                <a:tab pos="198120" algn="l"/>
              </a:tabLst>
            </a:pP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还是存在个别企业业务数据不真实、虚开增值税发票行为</a:t>
            </a:r>
            <a:endPar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6" name="矩形 35"/>
          <p:cNvSpPr/>
          <p:nvPr/>
        </p:nvSpPr>
        <p:spPr>
          <a:xfrm>
            <a:off x="4776394" y="2105094"/>
            <a:ext cx="3248811" cy="1061829"/>
          </a:xfrm>
          <a:prstGeom prst="rect">
            <a:avLst/>
          </a:prstGeom>
        </p:spPr>
        <p:txBody>
          <a:bodyPr wrap="square">
            <a:spAutoFit/>
          </a:bodyPr>
          <a:lstStyle/>
          <a:p>
            <a:pPr algn="r">
              <a:lnSpc>
                <a:spcPct val="150000"/>
              </a:lnSpc>
              <a:tabLst>
                <a:tab pos="198120" algn="l"/>
              </a:tabLst>
            </a:pP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交通部门对无车承运平台上传的数据进行了监管，但由于技术条件限制，数据缺失、实时轨迹不准确等错误时有发生</a:t>
            </a:r>
            <a:endPar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1091793" y="1766540"/>
            <a:ext cx="2032768" cy="338554"/>
          </a:xfrm>
          <a:prstGeom prst="rect">
            <a:avLst/>
          </a:prstGeom>
          <a:noFill/>
        </p:spPr>
        <p:txBody>
          <a:bodyPr wrap="square" rtlCol="0">
            <a:spAutoFit/>
          </a:bodyPr>
          <a:lstStyle/>
          <a:p>
            <a:r>
              <a:rPr lang="zh-CN" altLang="zh-CN" sz="1600" b="1" dirty="0">
                <a:solidFill>
                  <a:srgbClr val="061558"/>
                </a:solidFill>
                <a:latin typeface="微软雅黑" panose="020B0503020204020204" pitchFamily="34" charset="-122"/>
                <a:ea typeface="微软雅黑" panose="020B0503020204020204" pitchFamily="34" charset="-122"/>
              </a:rPr>
              <a:t>从</a:t>
            </a:r>
            <a:r>
              <a:rPr lang="zh-CN" altLang="en-US" sz="1600" b="1" dirty="0">
                <a:solidFill>
                  <a:srgbClr val="061558"/>
                </a:solidFill>
                <a:latin typeface="微软雅黑" panose="020B0503020204020204" pitchFamily="34" charset="-122"/>
                <a:ea typeface="微软雅黑" panose="020B0503020204020204" pitchFamily="34" charset="-122"/>
              </a:rPr>
              <a:t>政府监管</a:t>
            </a:r>
            <a:r>
              <a:rPr lang="zh-CN" altLang="zh-CN" sz="1600" b="1" dirty="0">
                <a:solidFill>
                  <a:srgbClr val="061558"/>
                </a:solidFill>
                <a:latin typeface="微软雅黑" panose="020B0503020204020204" pitchFamily="34" charset="-122"/>
                <a:ea typeface="微软雅黑" panose="020B0503020204020204" pitchFamily="34" charset="-122"/>
              </a:rPr>
              <a:t>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
        <p:nvSpPr>
          <p:cNvPr id="7" name="矩形 6"/>
          <p:cNvSpPr/>
          <p:nvPr/>
        </p:nvSpPr>
        <p:spPr>
          <a:xfrm>
            <a:off x="5742085" y="1766540"/>
            <a:ext cx="2309202" cy="338554"/>
          </a:xfrm>
          <a:prstGeom prst="rect">
            <a:avLst/>
          </a:prstGeom>
          <a:noFill/>
        </p:spPr>
        <p:txBody>
          <a:bodyPr wrap="square" rtlCol="0">
            <a:spAutoFit/>
          </a:bodyPr>
          <a:lstStyle/>
          <a:p>
            <a:pPr algn="r"/>
            <a:r>
              <a:rPr lang="zh-CN" altLang="zh-CN" sz="1600" b="1" dirty="0">
                <a:solidFill>
                  <a:srgbClr val="061558"/>
                </a:solidFill>
                <a:latin typeface="微软雅黑" panose="020B0503020204020204" pitchFamily="34" charset="-122"/>
                <a:ea typeface="微软雅黑" panose="020B0503020204020204" pitchFamily="34" charset="-122"/>
              </a:rPr>
              <a:t>从</a:t>
            </a:r>
            <a:r>
              <a:rPr lang="zh-CN" altLang="en-US" sz="1600" b="1" dirty="0">
                <a:solidFill>
                  <a:srgbClr val="061558"/>
                </a:solidFill>
                <a:latin typeface="微软雅黑" panose="020B0503020204020204" pitchFamily="34" charset="-122"/>
                <a:ea typeface="微软雅黑" panose="020B0503020204020204" pitchFamily="34" charset="-122"/>
              </a:rPr>
              <a:t>大数据监管能力</a:t>
            </a:r>
            <a:r>
              <a:rPr lang="zh-CN" altLang="zh-CN" sz="1600" b="1" dirty="0">
                <a:solidFill>
                  <a:srgbClr val="061558"/>
                </a:solidFill>
                <a:latin typeface="微软雅黑" panose="020B0503020204020204" pitchFamily="34" charset="-122"/>
                <a:ea typeface="微软雅黑" panose="020B0503020204020204" pitchFamily="34" charset="-122"/>
              </a:rPr>
              <a:t>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
        <p:nvSpPr>
          <p:cNvPr id="8" name="矩形 7"/>
          <p:cNvSpPr/>
          <p:nvPr/>
        </p:nvSpPr>
        <p:spPr>
          <a:xfrm>
            <a:off x="1091793" y="4214269"/>
            <a:ext cx="2622144" cy="338554"/>
          </a:xfrm>
          <a:prstGeom prst="rect">
            <a:avLst/>
          </a:prstGeom>
          <a:noFill/>
        </p:spPr>
        <p:txBody>
          <a:bodyPr wrap="square" rtlCol="0">
            <a:spAutoFit/>
          </a:bodyPr>
          <a:lstStyle/>
          <a:p>
            <a:r>
              <a:rPr lang="zh-CN" altLang="en-US" sz="1600" b="1" dirty="0">
                <a:solidFill>
                  <a:srgbClr val="061558"/>
                </a:solidFill>
                <a:latin typeface="微软雅黑" panose="020B0503020204020204" pitchFamily="34" charset="-122"/>
                <a:ea typeface="微软雅黑" panose="020B0503020204020204" pitchFamily="34" charset="-122"/>
              </a:rPr>
              <a:t>从税务进项抵扣层面</a:t>
            </a:r>
          </a:p>
        </p:txBody>
      </p:sp>
      <p:sp>
        <p:nvSpPr>
          <p:cNvPr id="9" name="矩形 8"/>
          <p:cNvSpPr/>
          <p:nvPr/>
        </p:nvSpPr>
        <p:spPr>
          <a:xfrm>
            <a:off x="6110445" y="4214269"/>
            <a:ext cx="2093153" cy="584775"/>
          </a:xfrm>
          <a:prstGeom prst="rect">
            <a:avLst/>
          </a:prstGeom>
          <a:noFill/>
        </p:spPr>
        <p:txBody>
          <a:bodyPr wrap="square" rtlCol="0">
            <a:spAutoFit/>
          </a:bodyPr>
          <a:lstStyle/>
          <a:p>
            <a:pPr algn="r"/>
            <a:r>
              <a:rPr lang="zh-CN" altLang="en-US" sz="1600" b="1" dirty="0">
                <a:solidFill>
                  <a:srgbClr val="061558"/>
                </a:solidFill>
                <a:latin typeface="微软雅黑" panose="020B0503020204020204" pitchFamily="34" charset="-122"/>
                <a:ea typeface="微软雅黑" panose="020B0503020204020204" pitchFamily="34" charset="-122"/>
              </a:rPr>
              <a:t>从无车承运人上报的业务数据层面</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60" y="799465"/>
            <a:ext cx="3497580" cy="337185"/>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从无车承运到网络货运的发展历程</a:t>
            </a:r>
          </a:p>
        </p:txBody>
      </p:sp>
      <p:sp>
        <p:nvSpPr>
          <p:cNvPr id="13" name="MH_SubTitle_3"/>
          <p:cNvSpPr txBox="1"/>
          <p:nvPr>
            <p:custDataLst>
              <p:tags r:id="rId1"/>
            </p:custDataLst>
          </p:nvPr>
        </p:nvSpPr>
        <p:spPr>
          <a:xfrm>
            <a:off x="527681" y="1515661"/>
            <a:ext cx="4451061" cy="1332980"/>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rgbClr val="061558"/>
                </a:solidFill>
              </a:rPr>
              <a:t>2019.8  </a:t>
            </a:r>
            <a:r>
              <a:rPr lang="zh-CN" altLang="en-US" b="1" dirty="0">
                <a:solidFill>
                  <a:srgbClr val="061558"/>
                </a:solidFill>
              </a:rPr>
              <a:t>国务院办公厅</a:t>
            </a:r>
          </a:p>
          <a:p>
            <a:pPr algn="ctr"/>
            <a:r>
              <a:rPr lang="en-US" altLang="zh-CN" dirty="0">
                <a:solidFill>
                  <a:srgbClr val="061558"/>
                </a:solidFill>
              </a:rPr>
              <a:t>《</a:t>
            </a:r>
            <a:r>
              <a:rPr lang="zh-CN" altLang="en-US" dirty="0">
                <a:solidFill>
                  <a:srgbClr val="061558"/>
                </a:solidFill>
              </a:rPr>
              <a:t>关于促进平台经济规范健康发展的指导意见</a:t>
            </a:r>
            <a:r>
              <a:rPr lang="en-US" altLang="zh-CN" dirty="0">
                <a:solidFill>
                  <a:srgbClr val="061558"/>
                </a:solidFill>
              </a:rPr>
              <a:t>》</a:t>
            </a:r>
          </a:p>
        </p:txBody>
      </p:sp>
      <p:sp>
        <p:nvSpPr>
          <p:cNvPr id="14" name="MH_Text_3"/>
          <p:cNvSpPr/>
          <p:nvPr>
            <p:custDataLst>
              <p:tags r:id="rId2"/>
            </p:custDataLst>
          </p:nvPr>
        </p:nvSpPr>
        <p:spPr>
          <a:xfrm>
            <a:off x="5452153" y="1395984"/>
            <a:ext cx="3278982" cy="1452657"/>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350" dirty="0">
                <a:solidFill>
                  <a:srgbClr val="FFFFFF"/>
                </a:solidFill>
                <a:latin typeface="微软雅黑" panose="020B0503020204020204" pitchFamily="34" charset="-122"/>
                <a:ea typeface="微软雅黑" panose="020B0503020204020204" pitchFamily="34" charset="-122"/>
              </a:rPr>
              <a:t>互联网平台经济是生产力新的组织方式，是经济发展新动能，对优化资源配置、促进跨界融通发展和大众创业万众创新、推动产业升级、拓展消费市场尤其是增加就业，都有重要作用。</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创新监管理念和方式，实行包容审慎监管</a:t>
            </a:r>
          </a:p>
        </p:txBody>
      </p:sp>
      <p:sp>
        <p:nvSpPr>
          <p:cNvPr id="15" name="MH_Other_3"/>
          <p:cNvSpPr/>
          <p:nvPr>
            <p:custDataLst>
              <p:tags r:id="rId3"/>
            </p:custDataLst>
          </p:nvPr>
        </p:nvSpPr>
        <p:spPr>
          <a:xfrm>
            <a:off x="8731135" y="1771347"/>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16" name="MH_SubTitle_4"/>
          <p:cNvSpPr txBox="1"/>
          <p:nvPr>
            <p:custDataLst>
              <p:tags r:id="rId4"/>
            </p:custDataLst>
          </p:nvPr>
        </p:nvSpPr>
        <p:spPr>
          <a:xfrm>
            <a:off x="569448" y="3149243"/>
            <a:ext cx="4451061" cy="617695"/>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rgbClr val="A5A5A5"/>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dirty="0">
                <a:solidFill>
                  <a:srgbClr val="4472C4"/>
                </a:solidFill>
              </a:rPr>
              <a:t>2019.9.6  </a:t>
            </a:r>
            <a:r>
              <a:rPr lang="zh-CN" altLang="en-US" b="1" dirty="0">
                <a:solidFill>
                  <a:srgbClr val="4472C4"/>
                </a:solidFill>
              </a:rPr>
              <a:t>交通运输部 国家税务总局</a:t>
            </a:r>
          </a:p>
          <a:p>
            <a:pPr algn="ctr"/>
            <a:r>
              <a:rPr lang="en-US" altLang="zh-CN" dirty="0">
                <a:solidFill>
                  <a:srgbClr val="4472C4"/>
                </a:solidFill>
              </a:rPr>
              <a:t>《</a:t>
            </a:r>
            <a:r>
              <a:rPr lang="zh-CN" altLang="en-US" dirty="0">
                <a:solidFill>
                  <a:srgbClr val="4472C4"/>
                </a:solidFill>
              </a:rPr>
              <a:t>网络平台道路货物运输经营管理暂行办法</a:t>
            </a:r>
            <a:r>
              <a:rPr lang="en-US" altLang="zh-CN" dirty="0">
                <a:solidFill>
                  <a:srgbClr val="4472C4"/>
                </a:solidFill>
              </a:rPr>
              <a:t>》</a:t>
            </a:r>
          </a:p>
        </p:txBody>
      </p:sp>
      <p:sp>
        <p:nvSpPr>
          <p:cNvPr id="17" name="MH_Text_4"/>
          <p:cNvSpPr/>
          <p:nvPr>
            <p:custDataLst>
              <p:tags r:id="rId5"/>
            </p:custDataLst>
          </p:nvPr>
        </p:nvSpPr>
        <p:spPr>
          <a:xfrm>
            <a:off x="5452153" y="3072556"/>
            <a:ext cx="3278982" cy="754055"/>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为促进道路货物运输业与互联网融合发展，规范网络平台道路货物运输经营活动</a:t>
            </a:r>
            <a:endParaRPr lang="en-US" altLang="zh-CN" sz="135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1350" dirty="0">
                <a:solidFill>
                  <a:srgbClr val="FFFFFF"/>
                </a:solidFill>
                <a:latin typeface="微软雅黑" panose="020B0503020204020204" pitchFamily="34" charset="-122"/>
                <a:ea typeface="微软雅黑" panose="020B0503020204020204" pitchFamily="34" charset="-122"/>
              </a:rPr>
              <a:t>无车承运试点结束    网络货运普惠政策</a:t>
            </a:r>
          </a:p>
        </p:txBody>
      </p:sp>
      <p:sp>
        <p:nvSpPr>
          <p:cNvPr id="18" name="MH_Other_4"/>
          <p:cNvSpPr/>
          <p:nvPr>
            <p:custDataLst>
              <p:tags r:id="rId6"/>
            </p:custDataLst>
          </p:nvPr>
        </p:nvSpPr>
        <p:spPr>
          <a:xfrm>
            <a:off x="8731135" y="2486913"/>
            <a:ext cx="126206" cy="125015"/>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21" name="MH_Other_7"/>
          <p:cNvSpPr>
            <a:spLocks noEditPoints="1"/>
          </p:cNvSpPr>
          <p:nvPr>
            <p:custDataLst>
              <p:tags r:id="rId7"/>
            </p:custDataLst>
          </p:nvPr>
        </p:nvSpPr>
        <p:spPr bwMode="auto">
          <a:xfrm rot="5400000">
            <a:off x="222832" y="2020300"/>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a:defRPr/>
            </a:pPr>
            <a:endParaRPr lang="zh-CN" altLang="en-US" sz="1350"/>
          </a:p>
        </p:txBody>
      </p:sp>
      <p:sp>
        <p:nvSpPr>
          <p:cNvPr id="22" name="MH_Other_8"/>
          <p:cNvSpPr>
            <a:spLocks noEditPoints="1"/>
          </p:cNvSpPr>
          <p:nvPr>
            <p:custDataLst>
              <p:tags r:id="rId8"/>
            </p:custDataLst>
          </p:nvPr>
        </p:nvSpPr>
        <p:spPr bwMode="auto">
          <a:xfrm rot="5400000">
            <a:off x="220871" y="3330457"/>
            <a:ext cx="265510"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4472C4"/>
          </a:solidFill>
          <a:ln>
            <a:noFill/>
          </a:ln>
        </p:spPr>
        <p:txBody>
          <a:bodyPr/>
          <a:lstStyle/>
          <a:p>
            <a:pPr>
              <a:defRPr/>
            </a:pPr>
            <a:endParaRPr lang="zh-CN" altLang="en-US" sz="1350"/>
          </a:p>
        </p:txBody>
      </p:sp>
      <p:grpSp>
        <p:nvGrpSpPr>
          <p:cNvPr id="23" name="组合 22"/>
          <p:cNvGrpSpPr/>
          <p:nvPr/>
        </p:nvGrpSpPr>
        <p:grpSpPr>
          <a:xfrm>
            <a:off x="5110971" y="3152591"/>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MH_SubTitle_3">
            <a:extLst>
              <a:ext uri="{FF2B5EF4-FFF2-40B4-BE49-F238E27FC236}">
                <a16:creationId xmlns:a16="http://schemas.microsoft.com/office/drawing/2014/main" id="{1507592A-2E60-4C97-AB4E-816E319E3C31}"/>
              </a:ext>
            </a:extLst>
          </p:cNvPr>
          <p:cNvSpPr txBox="1"/>
          <p:nvPr>
            <p:custDataLst>
              <p:tags r:id="rId9"/>
            </p:custDataLst>
          </p:nvPr>
        </p:nvSpPr>
        <p:spPr>
          <a:xfrm>
            <a:off x="659910" y="4124919"/>
            <a:ext cx="4451061" cy="742319"/>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defPPr>
              <a:defRPr lang="zh-CN"/>
            </a:defPPr>
            <a:lvl1pPr>
              <a:defRPr sz="1400">
                <a:solidFill>
                  <a:schemeClr val="accent2"/>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b="1">
                <a:solidFill>
                  <a:srgbClr val="061558"/>
                </a:solidFill>
              </a:rPr>
              <a:t>2019.12.31</a:t>
            </a:r>
            <a:r>
              <a:rPr lang="zh-CN" altLang="en-US" b="1">
                <a:solidFill>
                  <a:srgbClr val="061558"/>
                </a:solidFill>
              </a:rPr>
              <a:t>  </a:t>
            </a:r>
            <a:r>
              <a:rPr lang="zh-CN" altLang="en-US" b="1" dirty="0">
                <a:solidFill>
                  <a:srgbClr val="061558"/>
                </a:solidFill>
              </a:rPr>
              <a:t>国家税务总局</a:t>
            </a:r>
          </a:p>
          <a:p>
            <a:pPr algn="ctr"/>
            <a:r>
              <a:rPr lang="en-US" altLang="zh-CN" dirty="0">
                <a:solidFill>
                  <a:srgbClr val="061558"/>
                </a:solidFill>
              </a:rPr>
              <a:t>《</a:t>
            </a:r>
            <a:r>
              <a:rPr lang="zh-CN" altLang="en-US" dirty="0">
                <a:solidFill>
                  <a:srgbClr val="061558"/>
                </a:solidFill>
              </a:rPr>
              <a:t>国家税务总局关于取消增值税扣税凭证认证确认期限等增值税征管问题的公告</a:t>
            </a:r>
            <a:r>
              <a:rPr lang="en-US" altLang="zh-CN" dirty="0">
                <a:solidFill>
                  <a:srgbClr val="061558"/>
                </a:solidFill>
              </a:rPr>
              <a:t>》</a:t>
            </a:r>
          </a:p>
        </p:txBody>
      </p:sp>
      <p:sp>
        <p:nvSpPr>
          <p:cNvPr id="20" name="MH_Text_3">
            <a:extLst>
              <a:ext uri="{FF2B5EF4-FFF2-40B4-BE49-F238E27FC236}">
                <a16:creationId xmlns:a16="http://schemas.microsoft.com/office/drawing/2014/main" id="{D8D1470E-9E13-47CD-BD62-C5C3D3480FE4}"/>
              </a:ext>
            </a:extLst>
          </p:cNvPr>
          <p:cNvSpPr/>
          <p:nvPr>
            <p:custDataLst>
              <p:tags r:id="rId10"/>
            </p:custDataLst>
          </p:nvPr>
        </p:nvSpPr>
        <p:spPr>
          <a:xfrm>
            <a:off x="5452153" y="3943621"/>
            <a:ext cx="3278982" cy="1122415"/>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350" dirty="0">
                <a:solidFill>
                  <a:srgbClr val="FFFFFF"/>
                </a:solidFill>
                <a:latin typeface="微软雅黑" panose="020B0503020204020204" pitchFamily="34" charset="-122"/>
                <a:ea typeface="微软雅黑" panose="020B0503020204020204" pitchFamily="34" charset="-122"/>
              </a:rPr>
              <a:t>明确在境内提供公路或内河货物运输服务并办理了税务登记（包括临时税务登记）的纳税人，可以按规定向税务机关申请代开增值税专用发票</a:t>
            </a:r>
            <a:endParaRPr lang="en-US" altLang="zh-CN" sz="1350" dirty="0">
              <a:solidFill>
                <a:srgbClr val="FFFFFF"/>
              </a:solidFill>
              <a:latin typeface="微软雅黑" panose="020B0503020204020204" pitchFamily="34" charset="-122"/>
              <a:ea typeface="微软雅黑" panose="020B0503020204020204" pitchFamily="34" charset="-122"/>
            </a:endParaRPr>
          </a:p>
          <a:p>
            <a:pPr>
              <a:defRPr/>
            </a:pPr>
            <a:r>
              <a:rPr lang="zh-CN" altLang="en-US" sz="1350" dirty="0">
                <a:solidFill>
                  <a:srgbClr val="FFFFFF"/>
                </a:solidFill>
                <a:latin typeface="微软雅黑" panose="020B0503020204020204" pitchFamily="34" charset="-122"/>
                <a:ea typeface="微软雅黑" panose="020B0503020204020204" pitchFamily="34" charset="-122"/>
              </a:rPr>
              <a:t>个体司机不用登记为个体工商户</a:t>
            </a:r>
          </a:p>
        </p:txBody>
      </p:sp>
      <p:sp>
        <p:nvSpPr>
          <p:cNvPr id="26" name="MH_Other_3">
            <a:extLst>
              <a:ext uri="{FF2B5EF4-FFF2-40B4-BE49-F238E27FC236}">
                <a16:creationId xmlns:a16="http://schemas.microsoft.com/office/drawing/2014/main" id="{1BF4DF4F-51FD-42BA-89FD-B1DD0FB16E29}"/>
              </a:ext>
            </a:extLst>
          </p:cNvPr>
          <p:cNvSpPr/>
          <p:nvPr>
            <p:custDataLst>
              <p:tags r:id="rId11"/>
            </p:custDataLst>
          </p:nvPr>
        </p:nvSpPr>
        <p:spPr>
          <a:xfrm>
            <a:off x="8766526" y="4549668"/>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27" name="MH_Other_4">
            <a:extLst>
              <a:ext uri="{FF2B5EF4-FFF2-40B4-BE49-F238E27FC236}">
                <a16:creationId xmlns:a16="http://schemas.microsoft.com/office/drawing/2014/main" id="{6E8F2B68-1FAC-45D6-ABD9-C99DBA6A0A86}"/>
              </a:ext>
            </a:extLst>
          </p:cNvPr>
          <p:cNvSpPr/>
          <p:nvPr>
            <p:custDataLst>
              <p:tags r:id="rId12"/>
            </p:custDataLst>
          </p:nvPr>
        </p:nvSpPr>
        <p:spPr>
          <a:xfrm>
            <a:off x="8766526" y="5265234"/>
            <a:ext cx="126206" cy="125015"/>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28" name="MH_Other_7">
            <a:extLst>
              <a:ext uri="{FF2B5EF4-FFF2-40B4-BE49-F238E27FC236}">
                <a16:creationId xmlns:a16="http://schemas.microsoft.com/office/drawing/2014/main" id="{271610BB-DB36-416F-A76B-00C4BE4C29F2}"/>
              </a:ext>
            </a:extLst>
          </p:cNvPr>
          <p:cNvSpPr>
            <a:spLocks noEditPoints="1"/>
          </p:cNvSpPr>
          <p:nvPr>
            <p:custDataLst>
              <p:tags r:id="rId13"/>
            </p:custDataLst>
          </p:nvPr>
        </p:nvSpPr>
        <p:spPr bwMode="auto">
          <a:xfrm rot="5400000">
            <a:off x="220872" y="4351079"/>
            <a:ext cx="265509" cy="241697"/>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pPr>
              <a:defRPr/>
            </a:pPr>
            <a:endParaRPr lang="zh-CN" altLang="en-US" sz="13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9866" y="885825"/>
            <a:ext cx="296706" cy="165959"/>
            <a:chOff x="1710467" y="828339"/>
            <a:chExt cx="338587" cy="204395"/>
          </a:xfrm>
        </p:grpSpPr>
        <p:sp>
          <p:nvSpPr>
            <p:cNvPr id="2" name="燕尾形 1"/>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019" y="799527"/>
            <a:ext cx="3453650"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从无车承运到网络货运的发展历程</a:t>
            </a:r>
          </a:p>
        </p:txBody>
      </p:sp>
      <p:sp>
        <p:nvSpPr>
          <p:cNvPr id="26" name="MH_SubTitle_1"/>
          <p:cNvSpPr txBox="1">
            <a:spLocks noChangeArrowheads="1"/>
          </p:cNvSpPr>
          <p:nvPr>
            <p:custDataLst>
              <p:tags r:id="rId1"/>
            </p:custDataLst>
          </p:nvPr>
        </p:nvSpPr>
        <p:spPr bwMode="auto">
          <a:xfrm>
            <a:off x="328231" y="1613961"/>
            <a:ext cx="3624517" cy="2931934"/>
          </a:xfrm>
          <a:prstGeom prst="rect">
            <a:avLst/>
          </a:prstGeom>
          <a:noFill/>
          <a:ln w="6350">
            <a:solidFill>
              <a:schemeClr val="accent5">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400" b="1" dirty="0">
                <a:solidFill>
                  <a:srgbClr val="061558"/>
                </a:solidFill>
                <a:latin typeface="微软雅黑" panose="020B0503020204020204" pitchFamily="34" charset="-122"/>
                <a:ea typeface="微软雅黑" panose="020B0503020204020204" pitchFamily="34" charset="-122"/>
              </a:rPr>
              <a:t>2019.9.24  </a:t>
            </a:r>
            <a:r>
              <a:rPr lang="zh-CN" altLang="en-US" sz="1400" b="1" dirty="0">
                <a:solidFill>
                  <a:srgbClr val="061558"/>
                </a:solidFill>
                <a:latin typeface="微软雅黑" panose="020B0503020204020204" pitchFamily="34" charset="-122"/>
                <a:ea typeface="微软雅黑" panose="020B0503020204020204" pitchFamily="34" charset="-122"/>
              </a:rPr>
              <a:t>交通运输部</a:t>
            </a:r>
            <a:endParaRPr lang="en-US" altLang="zh-CN" sz="1400" b="1" dirty="0">
              <a:solidFill>
                <a:srgbClr val="061558"/>
              </a:solidFill>
              <a:latin typeface="微软雅黑" panose="020B0503020204020204" pitchFamily="34" charset="-122"/>
              <a:ea typeface="微软雅黑" panose="020B0503020204020204" pitchFamily="34" charset="-122"/>
            </a:endParaRPr>
          </a:p>
          <a:p>
            <a:endParaRPr lang="en-US" altLang="zh-CN" sz="1400" b="1" dirty="0">
              <a:solidFill>
                <a:srgbClr val="061558"/>
              </a:solidFill>
              <a:latin typeface="微软雅黑" panose="020B0503020204020204" pitchFamily="34" charset="-122"/>
              <a:ea typeface="微软雅黑" panose="020B0503020204020204" pitchFamily="34" charset="-122"/>
            </a:endParaRPr>
          </a:p>
          <a:p>
            <a:r>
              <a:rPr lang="zh-CN" altLang="zh-CN" sz="1400" dirty="0">
                <a:solidFill>
                  <a:srgbClr val="061558"/>
                </a:solidFill>
                <a:latin typeface="微软雅黑" panose="020B0503020204020204" pitchFamily="34" charset="-122"/>
                <a:ea typeface="微软雅黑" panose="020B0503020204020204" pitchFamily="34" charset="-122"/>
              </a:rPr>
              <a:t>《</a:t>
            </a:r>
            <a:r>
              <a:rPr lang="zh-CN" altLang="en-US" sz="1400" dirty="0">
                <a:solidFill>
                  <a:srgbClr val="061558"/>
                </a:solidFill>
                <a:latin typeface="微软雅黑" panose="020B0503020204020204" pitchFamily="34" charset="-122"/>
                <a:ea typeface="微软雅黑" panose="020B0503020204020204" pitchFamily="34" charset="-122"/>
              </a:rPr>
              <a:t>网络平台道路货物运输经营服务指南</a:t>
            </a:r>
            <a:r>
              <a:rPr lang="zh-CN" altLang="zh-CN" sz="1400" dirty="0">
                <a:solidFill>
                  <a:srgbClr val="061558"/>
                </a:solidFill>
                <a:latin typeface="微软雅黑" panose="020B0503020204020204" pitchFamily="34" charset="-122"/>
                <a:ea typeface="微软雅黑" panose="020B0503020204020204" pitchFamily="34" charset="-122"/>
              </a:rPr>
              <a:t>》</a:t>
            </a:r>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r>
              <a:rPr lang="en-US" altLang="zh-CN" sz="1400" dirty="0">
                <a:solidFill>
                  <a:srgbClr val="061558"/>
                </a:solidFill>
                <a:latin typeface="微软雅黑" panose="020B0503020204020204" pitchFamily="34" charset="-122"/>
                <a:ea typeface="微软雅黑" panose="020B0503020204020204" pitchFamily="34" charset="-122"/>
              </a:rPr>
              <a:t>《</a:t>
            </a:r>
            <a:r>
              <a:rPr lang="zh-CN" altLang="en-US" sz="1400" dirty="0">
                <a:solidFill>
                  <a:srgbClr val="061558"/>
                </a:solidFill>
                <a:latin typeface="微软雅黑" panose="020B0503020204020204" pitchFamily="34" charset="-122"/>
                <a:ea typeface="微软雅黑" panose="020B0503020204020204" pitchFamily="34" charset="-122"/>
              </a:rPr>
              <a:t>省级网络货运信息监测系统建设指南</a:t>
            </a:r>
            <a:r>
              <a:rPr lang="en-US" altLang="zh-CN" sz="1400" dirty="0">
                <a:solidFill>
                  <a:srgbClr val="061558"/>
                </a:solidFill>
                <a:latin typeface="微软雅黑" panose="020B0503020204020204" pitchFamily="34" charset="-122"/>
                <a:ea typeface="微软雅黑" panose="020B0503020204020204" pitchFamily="34" charset="-122"/>
              </a:rPr>
              <a:t>》</a:t>
            </a: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endParaRPr lang="en-US" altLang="zh-CN" sz="1400" dirty="0">
              <a:solidFill>
                <a:srgbClr val="061558"/>
              </a:solidFill>
              <a:latin typeface="微软雅黑" panose="020B0503020204020204" pitchFamily="34" charset="-122"/>
              <a:ea typeface="微软雅黑" panose="020B0503020204020204" pitchFamily="34" charset="-122"/>
            </a:endParaRPr>
          </a:p>
          <a:p>
            <a:r>
              <a:rPr lang="en-US" altLang="zh-CN" sz="1400" dirty="0">
                <a:solidFill>
                  <a:srgbClr val="061558"/>
                </a:solidFill>
                <a:latin typeface="微软雅黑" panose="020B0503020204020204" pitchFamily="34" charset="-122"/>
                <a:ea typeface="微软雅黑" panose="020B0503020204020204" pitchFamily="34" charset="-122"/>
              </a:rPr>
              <a:t>《</a:t>
            </a:r>
            <a:r>
              <a:rPr lang="zh-CN" altLang="en-US" sz="1400" dirty="0">
                <a:solidFill>
                  <a:srgbClr val="061558"/>
                </a:solidFill>
                <a:latin typeface="微软雅黑" panose="020B0503020204020204" pitchFamily="34" charset="-122"/>
                <a:ea typeface="微软雅黑" panose="020B0503020204020204" pitchFamily="34" charset="-122"/>
              </a:rPr>
              <a:t>部网络货运信息交互系统接入指南</a:t>
            </a:r>
            <a:r>
              <a:rPr lang="en-US" altLang="zh-CN" sz="1400" dirty="0">
                <a:solidFill>
                  <a:srgbClr val="061558"/>
                </a:solidFill>
                <a:latin typeface="微软雅黑" panose="020B0503020204020204" pitchFamily="34" charset="-122"/>
                <a:ea typeface="微软雅黑" panose="020B0503020204020204" pitchFamily="34" charset="-122"/>
              </a:rPr>
              <a:t>》</a:t>
            </a:r>
            <a:endParaRPr lang="zh-CN" altLang="zh-CN" sz="1400" dirty="0">
              <a:solidFill>
                <a:srgbClr val="061558"/>
              </a:solidFill>
              <a:latin typeface="微软雅黑" panose="020B0503020204020204" pitchFamily="34" charset="-122"/>
              <a:ea typeface="微软雅黑" panose="020B0503020204020204" pitchFamily="34" charset="-122"/>
            </a:endParaRPr>
          </a:p>
        </p:txBody>
      </p:sp>
      <p:sp>
        <p:nvSpPr>
          <p:cNvPr id="27" name="MH_Text_1"/>
          <p:cNvSpPr/>
          <p:nvPr>
            <p:custDataLst>
              <p:tags r:id="rId2"/>
            </p:custDataLst>
          </p:nvPr>
        </p:nvSpPr>
        <p:spPr>
          <a:xfrm>
            <a:off x="4237568" y="1816926"/>
            <a:ext cx="4659086" cy="841350"/>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nSpc>
                <a:spcPct val="130000"/>
              </a:lnSpc>
              <a:buFont typeface="Wingdings" panose="05000000000000000000" pitchFamily="2" charset="2"/>
              <a:buChar char="Ø"/>
              <a:defRPr/>
            </a:pPr>
            <a:r>
              <a:rPr lang="zh-CN" altLang="en-US" sz="1350" dirty="0">
                <a:solidFill>
                  <a:srgbClr val="FFFFFF"/>
                </a:solidFill>
                <a:latin typeface="微软雅黑" panose="020B0503020204020204" pitchFamily="34" charset="-122"/>
                <a:ea typeface="微软雅黑" panose="020B0503020204020204" pitchFamily="34" charset="-122"/>
              </a:rPr>
              <a:t>为物流企业及物流平台申请网络平台道路货物运输经营者提供了服务指南</a:t>
            </a:r>
          </a:p>
          <a:p>
            <a:pPr marL="285750" indent="-285750">
              <a:lnSpc>
                <a:spcPct val="130000"/>
              </a:lnSpc>
              <a:buFont typeface="Wingdings" panose="05000000000000000000" pitchFamily="2" charset="2"/>
              <a:buChar char="Ø"/>
              <a:defRPr/>
            </a:pPr>
            <a:r>
              <a:rPr lang="zh-CN" altLang="en-US" sz="1350" dirty="0">
                <a:solidFill>
                  <a:srgbClr val="FFFFFF"/>
                </a:solidFill>
                <a:latin typeface="微软雅黑" panose="020B0503020204020204" pitchFamily="34" charset="-122"/>
                <a:ea typeface="微软雅黑" panose="020B0503020204020204" pitchFamily="34" charset="-122"/>
              </a:rPr>
              <a:t>为县级交通监管部门审批网络货运资质提供了服务指南</a:t>
            </a:r>
          </a:p>
        </p:txBody>
      </p:sp>
      <p:sp>
        <p:nvSpPr>
          <p:cNvPr id="28" name="MH_Other_1"/>
          <p:cNvSpPr/>
          <p:nvPr>
            <p:custDataLst>
              <p:tags r:id="rId3"/>
            </p:custDataLst>
          </p:nvPr>
        </p:nvSpPr>
        <p:spPr>
          <a:xfrm>
            <a:off x="8974250" y="1690720"/>
            <a:ext cx="126206" cy="12620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29" name="MH_Other_5"/>
          <p:cNvSpPr>
            <a:spLocks noEditPoints="1"/>
          </p:cNvSpPr>
          <p:nvPr>
            <p:custDataLst>
              <p:tags r:id="rId4"/>
            </p:custDataLst>
          </p:nvPr>
        </p:nvSpPr>
        <p:spPr bwMode="auto">
          <a:xfrm rot="5400000">
            <a:off x="86517" y="2116750"/>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sp>
        <p:nvSpPr>
          <p:cNvPr id="30" name="MH_Other_5"/>
          <p:cNvSpPr>
            <a:spLocks noEditPoints="1"/>
          </p:cNvSpPr>
          <p:nvPr>
            <p:custDataLst>
              <p:tags r:id="rId5"/>
            </p:custDataLst>
          </p:nvPr>
        </p:nvSpPr>
        <p:spPr bwMode="auto">
          <a:xfrm rot="5400000">
            <a:off x="86516" y="3172941"/>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sp>
        <p:nvSpPr>
          <p:cNvPr id="31" name="MH_Other_5"/>
          <p:cNvSpPr>
            <a:spLocks noEditPoints="1"/>
          </p:cNvSpPr>
          <p:nvPr>
            <p:custDataLst>
              <p:tags r:id="rId6"/>
            </p:custDataLst>
          </p:nvPr>
        </p:nvSpPr>
        <p:spPr bwMode="auto">
          <a:xfrm rot="5400000">
            <a:off x="86515" y="4254280"/>
            <a:ext cx="265509" cy="241697"/>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rgbClr val="061558"/>
          </a:solidFill>
          <a:ln>
            <a:noFill/>
          </a:ln>
        </p:spPr>
        <p:txBody>
          <a:bodyPr/>
          <a:lstStyle/>
          <a:p>
            <a:endParaRPr lang="zh-CN" altLang="en-US" sz="1350"/>
          </a:p>
        </p:txBody>
      </p:sp>
      <p:grpSp>
        <p:nvGrpSpPr>
          <p:cNvPr id="32" name="组合 31"/>
          <p:cNvGrpSpPr/>
          <p:nvPr/>
        </p:nvGrpSpPr>
        <p:grpSpPr>
          <a:xfrm>
            <a:off x="3804415" y="2154620"/>
            <a:ext cx="296706" cy="165959"/>
            <a:chOff x="1710467" y="828339"/>
            <a:chExt cx="338587" cy="204395"/>
          </a:xfrm>
        </p:grpSpPr>
        <p:sp>
          <p:nvSpPr>
            <p:cNvPr id="33" name="燕尾形 32"/>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燕尾形 33"/>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5" name="组合 34"/>
          <p:cNvGrpSpPr/>
          <p:nvPr/>
        </p:nvGrpSpPr>
        <p:grpSpPr>
          <a:xfrm>
            <a:off x="3804415" y="3210811"/>
            <a:ext cx="296706" cy="165959"/>
            <a:chOff x="1710467" y="828339"/>
            <a:chExt cx="338587" cy="204395"/>
          </a:xfrm>
        </p:grpSpPr>
        <p:sp>
          <p:nvSpPr>
            <p:cNvPr id="36" name="燕尾形 35"/>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燕尾形 36"/>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p:cNvGrpSpPr/>
          <p:nvPr/>
        </p:nvGrpSpPr>
        <p:grpSpPr>
          <a:xfrm>
            <a:off x="3804415" y="4292150"/>
            <a:ext cx="296706" cy="165959"/>
            <a:chOff x="1710467" y="828339"/>
            <a:chExt cx="338587" cy="204395"/>
          </a:xfrm>
        </p:grpSpPr>
        <p:sp>
          <p:nvSpPr>
            <p:cNvPr id="39" name="燕尾形 38"/>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燕尾形 39"/>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1" name="MH_Text_2"/>
          <p:cNvSpPr/>
          <p:nvPr>
            <p:custDataLst>
              <p:tags r:id="rId7"/>
            </p:custDataLst>
          </p:nvPr>
        </p:nvSpPr>
        <p:spPr>
          <a:xfrm>
            <a:off x="4237568" y="2918851"/>
            <a:ext cx="4659086" cy="7605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nSpc>
                <a:spcPct val="130000"/>
              </a:lnSpc>
              <a:buFont typeface="Wingdings" panose="05000000000000000000" pitchFamily="2" charset="2"/>
              <a:buChar char="Ø"/>
              <a:defRPr/>
            </a:pPr>
            <a:r>
              <a:rPr lang="zh-CN" altLang="en-US" sz="1350">
                <a:solidFill>
                  <a:srgbClr val="FFFFFF"/>
                </a:solidFill>
                <a:latin typeface="微软雅黑" panose="020B0503020204020204" pitchFamily="34" charset="-122"/>
                <a:ea typeface="微软雅黑" panose="020B0503020204020204" pitchFamily="34" charset="-122"/>
              </a:rPr>
              <a:t>为各省建立省级网络货运信息监测系统提供了建设指南</a:t>
            </a:r>
          </a:p>
          <a:p>
            <a:pPr marL="285750" indent="-285750">
              <a:lnSpc>
                <a:spcPct val="130000"/>
              </a:lnSpc>
              <a:buFont typeface="Wingdings" panose="05000000000000000000" pitchFamily="2" charset="2"/>
              <a:buChar char="Ø"/>
              <a:defRPr/>
            </a:pPr>
            <a:r>
              <a:rPr lang="zh-CN" altLang="en-US" sz="1350">
                <a:solidFill>
                  <a:srgbClr val="FFFFFF"/>
                </a:solidFill>
                <a:latin typeface="微软雅黑" panose="020B0503020204020204" pitchFamily="34" charset="-122"/>
                <a:ea typeface="微软雅黑" panose="020B0503020204020204" pitchFamily="34" charset="-122"/>
              </a:rPr>
              <a:t>对网络货运经营者经营行为进行信息化监测，规范网络货运经营行为</a:t>
            </a:r>
            <a:endParaRPr lang="zh-CN" altLang="en-US" sz="1350" dirty="0">
              <a:solidFill>
                <a:srgbClr val="FFFFFF"/>
              </a:solidFill>
              <a:latin typeface="微软雅黑" panose="020B0503020204020204" pitchFamily="34" charset="-122"/>
              <a:ea typeface="微软雅黑" panose="020B0503020204020204" pitchFamily="34" charset="-122"/>
            </a:endParaRPr>
          </a:p>
        </p:txBody>
      </p:sp>
      <p:sp>
        <p:nvSpPr>
          <p:cNvPr id="42" name="MH_Other_2"/>
          <p:cNvSpPr/>
          <p:nvPr>
            <p:custDataLst>
              <p:tags r:id="rId8"/>
            </p:custDataLst>
          </p:nvPr>
        </p:nvSpPr>
        <p:spPr>
          <a:xfrm>
            <a:off x="8974250" y="2855748"/>
            <a:ext cx="126206" cy="126206"/>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43" name="MH_Text_3"/>
          <p:cNvSpPr/>
          <p:nvPr>
            <p:custDataLst>
              <p:tags r:id="rId9"/>
            </p:custDataLst>
          </p:nvPr>
        </p:nvSpPr>
        <p:spPr>
          <a:xfrm>
            <a:off x="4237568" y="4037110"/>
            <a:ext cx="4659086" cy="676036"/>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350" dirty="0">
                <a:solidFill>
                  <a:srgbClr val="FFFFFF"/>
                </a:solidFill>
                <a:latin typeface="微软雅黑" panose="020B0503020204020204" pitchFamily="34" charset="-122"/>
                <a:ea typeface="微软雅黑" panose="020B0503020204020204" pitchFamily="34" charset="-122"/>
              </a:rPr>
              <a:t>指导省级网络货运信息监测系统数据及时上传至部网络货运信息交互系统</a:t>
            </a:r>
          </a:p>
        </p:txBody>
      </p:sp>
      <p:sp>
        <p:nvSpPr>
          <p:cNvPr id="44" name="MH_Other_3"/>
          <p:cNvSpPr/>
          <p:nvPr>
            <p:custDataLst>
              <p:tags r:id="rId10"/>
            </p:custDataLst>
          </p:nvPr>
        </p:nvSpPr>
        <p:spPr>
          <a:xfrm>
            <a:off x="8974250" y="3895760"/>
            <a:ext cx="126206" cy="125016"/>
          </a:xfrm>
          <a:prstGeom prst="rect">
            <a:avLst/>
          </a:prstGeom>
          <a:solidFill>
            <a:srgbClr val="061558">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019" y="799527"/>
            <a:ext cx="3591103" cy="338554"/>
          </a:xfrm>
          <a:prstGeom prst="rect">
            <a:avLst/>
          </a:prstGeom>
          <a:noFill/>
        </p:spPr>
        <p:txBody>
          <a:bodyPr wrap="square" rtlCol="0">
            <a:spAutoFit/>
          </a:bodyPr>
          <a:lstStyle/>
          <a:p>
            <a:r>
              <a:rPr lang="en-GB" altLang="zh-CN" sz="1600" b="1" dirty="0">
                <a:solidFill>
                  <a:schemeClr val="bg1"/>
                </a:solidFill>
                <a:latin typeface="微软雅黑" panose="020B0503020204020204" pitchFamily="34" charset="-122"/>
                <a:ea typeface="微软雅黑" panose="020B0503020204020204" pitchFamily="34" charset="-122"/>
              </a:rPr>
              <a:t>A</a:t>
            </a:r>
            <a:r>
              <a:rPr lang="zh-CN" altLang="en-US" sz="1600" b="1" dirty="0">
                <a:solidFill>
                  <a:schemeClr val="bg1"/>
                </a:solidFill>
                <a:latin typeface="微软雅黑" panose="020B0503020204020204" pitchFamily="34" charset="-122"/>
                <a:ea typeface="微软雅黑" panose="020B0503020204020204" pitchFamily="34" charset="-122"/>
              </a:rPr>
              <a:t>级物流企业申请网络货运的优势</a:t>
            </a:r>
          </a:p>
        </p:txBody>
      </p:sp>
      <p:sp>
        <p:nvSpPr>
          <p:cNvPr id="16" name="文本框 15"/>
          <p:cNvSpPr txBox="1"/>
          <p:nvPr/>
        </p:nvSpPr>
        <p:spPr>
          <a:xfrm>
            <a:off x="1350594" y="1643605"/>
            <a:ext cx="2037144" cy="369332"/>
          </a:xfrm>
          <a:prstGeom prst="rect">
            <a:avLst/>
          </a:prstGeom>
          <a:noFill/>
        </p:spPr>
        <p:txBody>
          <a:bodyPr wrap="square" rtlCol="0">
            <a:spAutoFit/>
          </a:bodyPr>
          <a:lstStyle/>
          <a:p>
            <a:pPr algn="ctr"/>
            <a:r>
              <a:rPr kumimoji="1" lang="zh-CN" altLang="en-US" dirty="0">
                <a:solidFill>
                  <a:srgbClr val="061558"/>
                </a:solidFill>
                <a:latin typeface="微软雅黑" panose="020B0503020204020204" pitchFamily="34" charset="-122"/>
                <a:ea typeface="微软雅黑" panose="020B0503020204020204" pitchFamily="34" charset="-122"/>
              </a:rPr>
              <a:t>原无车承运人</a:t>
            </a:r>
          </a:p>
        </p:txBody>
      </p:sp>
      <p:sp>
        <p:nvSpPr>
          <p:cNvPr id="17" name="文本框 16"/>
          <p:cNvSpPr txBox="1"/>
          <p:nvPr/>
        </p:nvSpPr>
        <p:spPr>
          <a:xfrm>
            <a:off x="5756261" y="1643605"/>
            <a:ext cx="2037144" cy="369332"/>
          </a:xfrm>
          <a:prstGeom prst="rect">
            <a:avLst/>
          </a:prstGeom>
          <a:noFill/>
        </p:spPr>
        <p:txBody>
          <a:bodyPr wrap="square" rtlCol="0">
            <a:spAutoFit/>
          </a:bodyPr>
          <a:lstStyle/>
          <a:p>
            <a:pPr algn="ctr"/>
            <a:r>
              <a:rPr kumimoji="1" lang="zh-CN" altLang="en-US" dirty="0">
                <a:solidFill>
                  <a:srgbClr val="061558"/>
                </a:solidFill>
                <a:latin typeface="微软雅黑" panose="020B0503020204020204" pitchFamily="34" charset="-122"/>
                <a:ea typeface="微软雅黑" panose="020B0503020204020204" pitchFamily="34" charset="-122"/>
              </a:rPr>
              <a:t>网络货运</a:t>
            </a:r>
          </a:p>
        </p:txBody>
      </p:sp>
      <p:sp>
        <p:nvSpPr>
          <p:cNvPr id="18" name="圆角矩形 17"/>
          <p:cNvSpPr/>
          <p:nvPr/>
        </p:nvSpPr>
        <p:spPr>
          <a:xfrm>
            <a:off x="1425639" y="1588642"/>
            <a:ext cx="1887055" cy="479258"/>
          </a:xfrm>
          <a:prstGeom prst="roundRect">
            <a:avLst/>
          </a:prstGeom>
          <a:no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831306" y="1588642"/>
            <a:ext cx="1887055" cy="479258"/>
          </a:xfrm>
          <a:prstGeom prst="roundRect">
            <a:avLst/>
          </a:prstGeom>
          <a:no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rot="5400000">
            <a:off x="2220813" y="2269262"/>
            <a:ext cx="296706" cy="165959"/>
            <a:chOff x="1710467" y="828339"/>
            <a:chExt cx="338587" cy="204395"/>
          </a:xfrm>
        </p:grpSpPr>
        <p:sp>
          <p:nvSpPr>
            <p:cNvPr id="21" name="燕尾形 20"/>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燕尾形 21"/>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3" name="组合 22"/>
          <p:cNvGrpSpPr/>
          <p:nvPr/>
        </p:nvGrpSpPr>
        <p:grpSpPr>
          <a:xfrm rot="5400000">
            <a:off x="6626480" y="2257357"/>
            <a:ext cx="296706" cy="165959"/>
            <a:chOff x="1710467" y="828339"/>
            <a:chExt cx="338587" cy="204395"/>
          </a:xfrm>
        </p:grpSpPr>
        <p:sp>
          <p:nvSpPr>
            <p:cNvPr id="24" name="燕尾形 2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6" name="文本框 25"/>
          <p:cNvSpPr txBox="1"/>
          <p:nvPr/>
        </p:nvSpPr>
        <p:spPr>
          <a:xfrm>
            <a:off x="1815168" y="2675713"/>
            <a:ext cx="1107996" cy="369332"/>
          </a:xfrm>
          <a:prstGeom prst="rect">
            <a:avLst/>
          </a:prstGeom>
          <a:noFill/>
        </p:spPr>
        <p:txBody>
          <a:bodyPr wrap="none" rtlCol="0">
            <a:spAutoFit/>
          </a:bodyPr>
          <a:lstStyle/>
          <a:p>
            <a:r>
              <a:rPr kumimoji="1" lang="zh-CN" altLang="en-US" b="1" dirty="0">
                <a:solidFill>
                  <a:srgbClr val="061558"/>
                </a:solidFill>
                <a:latin typeface="微软雅黑" panose="020B0503020204020204" pitchFamily="34" charset="-122"/>
                <a:ea typeface="微软雅黑" panose="020B0503020204020204" pitchFamily="34" charset="-122"/>
              </a:rPr>
              <a:t>注重</a:t>
            </a:r>
            <a:r>
              <a:rPr kumimoji="1" lang="zh-CN" altLang="en-US" b="1" dirty="0">
                <a:solidFill>
                  <a:srgbClr val="C00000"/>
                </a:solidFill>
                <a:latin typeface="微软雅黑" panose="020B0503020204020204" pitchFamily="34" charset="-122"/>
                <a:ea typeface="微软雅黑" panose="020B0503020204020204" pitchFamily="34" charset="-122"/>
              </a:rPr>
              <a:t>无车</a:t>
            </a:r>
          </a:p>
        </p:txBody>
      </p:sp>
      <p:sp>
        <p:nvSpPr>
          <p:cNvPr id="27" name="文本框 26"/>
          <p:cNvSpPr txBox="1"/>
          <p:nvPr/>
        </p:nvSpPr>
        <p:spPr>
          <a:xfrm>
            <a:off x="6220835" y="2675713"/>
            <a:ext cx="1107996" cy="369332"/>
          </a:xfrm>
          <a:prstGeom prst="rect">
            <a:avLst/>
          </a:prstGeom>
          <a:noFill/>
        </p:spPr>
        <p:txBody>
          <a:bodyPr wrap="none" rtlCol="0">
            <a:spAutoFit/>
          </a:bodyPr>
          <a:lstStyle>
            <a:defPPr>
              <a:defRPr lang="zh-CN"/>
            </a:defPPr>
            <a:lvl1pPr>
              <a:defRPr kumimoji="1" b="1">
                <a:solidFill>
                  <a:srgbClr val="061558"/>
                </a:solidFill>
                <a:latin typeface="微软雅黑" panose="020B0503020204020204" pitchFamily="34" charset="-122"/>
                <a:ea typeface="微软雅黑" panose="020B0503020204020204" pitchFamily="34" charset="-122"/>
              </a:defRPr>
            </a:lvl1pPr>
          </a:lstStyle>
          <a:p>
            <a:r>
              <a:rPr lang="zh-CN" altLang="en-US" dirty="0"/>
              <a:t>注重</a:t>
            </a:r>
            <a:r>
              <a:rPr lang="zh-CN" altLang="en-US" dirty="0">
                <a:solidFill>
                  <a:srgbClr val="C00000"/>
                </a:solidFill>
              </a:rPr>
              <a:t>网络</a:t>
            </a:r>
          </a:p>
        </p:txBody>
      </p:sp>
      <p:sp>
        <p:nvSpPr>
          <p:cNvPr id="28" name="文本框 27"/>
          <p:cNvSpPr txBox="1"/>
          <p:nvPr/>
        </p:nvSpPr>
        <p:spPr>
          <a:xfrm>
            <a:off x="776423" y="3759198"/>
            <a:ext cx="3185487" cy="584775"/>
          </a:xfrm>
          <a:prstGeom prst="rect">
            <a:avLst/>
          </a:prstGeom>
          <a:noFill/>
        </p:spPr>
        <p:txBody>
          <a:bodyPr wrap="square" rtlCol="0">
            <a:spAutoFit/>
          </a:bodyPr>
          <a:lstStyle>
            <a:defPPr>
              <a:defRPr lang="zh-CN"/>
            </a:defPPr>
            <a:lvl1pPr algn="ctr">
              <a:defRPr kumimoji="1">
                <a:solidFill>
                  <a:srgbClr val="061558"/>
                </a:solidFill>
                <a:latin typeface="微软雅黑" panose="020B0503020204020204" pitchFamily="34" charset="-122"/>
                <a:ea typeface="微软雅黑" panose="020B0503020204020204" pitchFamily="34" charset="-122"/>
              </a:defRPr>
            </a:lvl1pPr>
          </a:lstStyle>
          <a:p>
            <a:r>
              <a:rPr lang="zh-CN" altLang="en-US" sz="1600" dirty="0"/>
              <a:t>有利于平台型、技术型企业转型升级</a:t>
            </a:r>
          </a:p>
        </p:txBody>
      </p:sp>
      <p:sp>
        <p:nvSpPr>
          <p:cNvPr id="29" name="文本框 28"/>
          <p:cNvSpPr txBox="1"/>
          <p:nvPr/>
        </p:nvSpPr>
        <p:spPr>
          <a:xfrm>
            <a:off x="5182089" y="3744162"/>
            <a:ext cx="3185487" cy="584775"/>
          </a:xfrm>
          <a:prstGeom prst="rect">
            <a:avLst/>
          </a:prstGeom>
          <a:noFill/>
        </p:spPr>
        <p:txBody>
          <a:bodyPr wrap="square" rtlCol="0">
            <a:spAutoFit/>
          </a:bodyPr>
          <a:lstStyle>
            <a:defPPr>
              <a:defRPr lang="zh-CN"/>
            </a:defPPr>
            <a:lvl1pPr algn="ctr">
              <a:defRPr kumimoji="1">
                <a:solidFill>
                  <a:srgbClr val="061558"/>
                </a:solidFill>
                <a:latin typeface="微软雅黑" panose="020B0503020204020204" pitchFamily="34" charset="-122"/>
                <a:ea typeface="微软雅黑" panose="020B0503020204020204" pitchFamily="34" charset="-122"/>
              </a:defRPr>
            </a:lvl1pPr>
          </a:lstStyle>
          <a:p>
            <a:r>
              <a:rPr lang="zh-CN" altLang="en-US" sz="1600" dirty="0"/>
              <a:t>有利于物流企业（尤其是</a:t>
            </a:r>
            <a:r>
              <a:rPr lang="en-US" altLang="zh-CN" sz="1600" dirty="0"/>
              <a:t>A</a:t>
            </a:r>
            <a:r>
              <a:rPr lang="zh-CN" altLang="en-US" sz="1600" dirty="0"/>
              <a:t>级物流企业）转型升级</a:t>
            </a:r>
          </a:p>
        </p:txBody>
      </p:sp>
      <p:grpSp>
        <p:nvGrpSpPr>
          <p:cNvPr id="30" name="组合 29"/>
          <p:cNvGrpSpPr/>
          <p:nvPr/>
        </p:nvGrpSpPr>
        <p:grpSpPr>
          <a:xfrm rot="5400000">
            <a:off x="2220813" y="3330215"/>
            <a:ext cx="296706" cy="165959"/>
            <a:chOff x="1710467" y="828339"/>
            <a:chExt cx="338587" cy="204395"/>
          </a:xfrm>
        </p:grpSpPr>
        <p:sp>
          <p:nvSpPr>
            <p:cNvPr id="31" name="燕尾形 30"/>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燕尾形 31"/>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3" name="组合 32"/>
          <p:cNvGrpSpPr/>
          <p:nvPr/>
        </p:nvGrpSpPr>
        <p:grpSpPr>
          <a:xfrm rot="5400000">
            <a:off x="6626479" y="3330216"/>
            <a:ext cx="296706" cy="165959"/>
            <a:chOff x="1710467" y="828339"/>
            <a:chExt cx="338587" cy="204395"/>
          </a:xfrm>
        </p:grpSpPr>
        <p:sp>
          <p:nvSpPr>
            <p:cNvPr id="34" name="燕尾形 33"/>
            <p:cNvSpPr/>
            <p:nvPr/>
          </p:nvSpPr>
          <p:spPr>
            <a:xfrm>
              <a:off x="1710467" y="828339"/>
              <a:ext cx="182880" cy="204395"/>
            </a:xfrm>
            <a:prstGeom prst="chevron">
              <a:avLst/>
            </a:prstGeom>
            <a:solidFill>
              <a:srgbClr val="061558"/>
            </a:solid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燕尾形 34"/>
            <p:cNvSpPr/>
            <p:nvPr/>
          </p:nvSpPr>
          <p:spPr>
            <a:xfrm>
              <a:off x="1866174" y="828339"/>
              <a:ext cx="182880" cy="204395"/>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6" name="圆角矩形 35"/>
          <p:cNvSpPr/>
          <p:nvPr/>
        </p:nvSpPr>
        <p:spPr>
          <a:xfrm>
            <a:off x="776423" y="3697996"/>
            <a:ext cx="3185487" cy="923330"/>
          </a:xfrm>
          <a:prstGeom prst="roundRect">
            <a:avLst/>
          </a:prstGeom>
          <a:no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5182089" y="3697996"/>
            <a:ext cx="3185487" cy="923330"/>
          </a:xfrm>
          <a:prstGeom prst="roundRect">
            <a:avLst/>
          </a:prstGeom>
          <a:noFill/>
          <a:ln>
            <a:solidFill>
              <a:srgbClr val="061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347352" y="1688846"/>
            <a:ext cx="449295" cy="267646"/>
            <a:chOff x="1710467" y="828339"/>
            <a:chExt cx="338587" cy="204395"/>
          </a:xfrm>
        </p:grpSpPr>
        <p:sp>
          <p:nvSpPr>
            <p:cNvPr id="39" name="燕尾形 38"/>
            <p:cNvSpPr/>
            <p:nvPr/>
          </p:nvSpPr>
          <p:spPr>
            <a:xfrm>
              <a:off x="1710467" y="828339"/>
              <a:ext cx="182880" cy="204395"/>
            </a:xfrm>
            <a:prstGeom prst="chevr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燕尾形 39"/>
            <p:cNvSpPr/>
            <p:nvPr/>
          </p:nvSpPr>
          <p:spPr>
            <a:xfrm>
              <a:off x="1866174"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3450430" y="1662113"/>
            <a:ext cx="22431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5000" dirty="0">
                <a:solidFill>
                  <a:schemeClr val="accent5">
                    <a:lumMod val="60000"/>
                    <a:lumOff val="40000"/>
                  </a:schemeClr>
                </a:solidFill>
                <a:latin typeface="Bodoni MT" panose="02070603080606020203" pitchFamily="18" charset="0"/>
              </a:rPr>
              <a:t>3</a:t>
            </a:r>
            <a:endParaRPr lang="zh-CN" altLang="en-US" sz="35000" dirty="0">
              <a:solidFill>
                <a:schemeClr val="accent5">
                  <a:lumMod val="60000"/>
                  <a:lumOff val="40000"/>
                </a:schemeClr>
              </a:solidFill>
              <a:latin typeface="Bodoni MT" panose="02070603080606020203" pitchFamily="18" charset="0"/>
            </a:endParaRPr>
          </a:p>
        </p:txBody>
      </p:sp>
      <p:sp>
        <p:nvSpPr>
          <p:cNvPr id="3" name="标题 5"/>
          <p:cNvSpPr txBox="1"/>
          <p:nvPr>
            <p:custDataLst>
              <p:tags r:id="rId2"/>
            </p:custDataLst>
          </p:nvPr>
        </p:nvSpPr>
        <p:spPr>
          <a:xfrm>
            <a:off x="1944370" y="2593340"/>
            <a:ext cx="5490210" cy="838200"/>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739900" y="2733485"/>
            <a:ext cx="5694680" cy="521970"/>
          </a:xfrm>
          <a:prstGeom prst="rect">
            <a:avLst/>
          </a:prstGeom>
          <a:noFill/>
        </p:spPr>
        <p:txBody>
          <a:bodyPr wrap="square" rtlCol="0">
            <a:spAutoFit/>
          </a:bodyPr>
          <a:lstStyle/>
          <a:p>
            <a:pPr algn="ctr"/>
            <a:r>
              <a:rPr lang="en-US" altLang="zh-CN" sz="2800" b="1" dirty="0">
                <a:solidFill>
                  <a:srgbClr val="061558"/>
                </a:solidFill>
                <a:latin typeface="微软雅黑" panose="020B0503020204020204" pitchFamily="34" charset="-122"/>
                <a:ea typeface="微软雅黑" panose="020B0503020204020204" pitchFamily="34" charset="-122"/>
              </a:rPr>
              <a:t>《</a:t>
            </a:r>
            <a:r>
              <a:rPr lang="zh-CN" altLang="en-US" sz="2800" b="1" dirty="0">
                <a:solidFill>
                  <a:srgbClr val="061558"/>
                </a:solidFill>
                <a:latin typeface="微软雅黑" panose="020B0503020204020204" pitchFamily="34" charset="-122"/>
                <a:ea typeface="微软雅黑" panose="020B0503020204020204" pitchFamily="34" charset="-122"/>
              </a:rPr>
              <a:t>网络货运管理办法</a:t>
            </a:r>
            <a:r>
              <a:rPr lang="en-US" altLang="zh-CN" sz="2800" b="1" dirty="0">
                <a:solidFill>
                  <a:srgbClr val="061558"/>
                </a:solidFill>
                <a:latin typeface="微软雅黑" panose="020B0503020204020204" pitchFamily="34" charset="-122"/>
                <a:ea typeface="微软雅黑" panose="020B0503020204020204" pitchFamily="34" charset="-122"/>
              </a:rPr>
              <a:t>》</a:t>
            </a:r>
            <a:r>
              <a:rPr lang="zh-CN" altLang="en-US" sz="2800" b="1" dirty="0">
                <a:solidFill>
                  <a:srgbClr val="061558"/>
                </a:solidFill>
                <a:latin typeface="微软雅黑" panose="020B0503020204020204" pitchFamily="34" charset="-122"/>
                <a:ea typeface="微软雅黑" panose="020B0503020204020204" pitchFamily="34" charset="-122"/>
              </a:rPr>
              <a:t>出台的意义</a:t>
            </a:r>
          </a:p>
        </p:txBody>
      </p:sp>
    </p:spTree>
    <p:extLst>
      <p:ext uri="{BB962C8B-B14F-4D97-AF65-F5344CB8AC3E}">
        <p14:creationId xmlns:p14="http://schemas.microsoft.com/office/powerpoint/2010/main" val="3348786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160" y="799465"/>
            <a:ext cx="3682365" cy="337185"/>
          </a:xfrm>
          <a:prstGeom prst="rect">
            <a:avLst/>
          </a:prstGeom>
          <a:noFill/>
        </p:spPr>
        <p:txBody>
          <a:bodyPr wrap="square" rtlCol="0">
            <a:spAutoFit/>
          </a:bodyPr>
          <a:lstStyle/>
          <a:p>
            <a:r>
              <a:rPr sz="1600" b="1" dirty="0">
                <a:solidFill>
                  <a:schemeClr val="bg1"/>
                </a:solidFill>
                <a:latin typeface="微软雅黑" panose="020B0503020204020204" pitchFamily="34" charset="-122"/>
                <a:ea typeface="微软雅黑" panose="020B0503020204020204" pitchFamily="34" charset="-122"/>
              </a:rPr>
              <a:t>《网络货运管理办法》出台的意义</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13670" y="2073929"/>
            <a:ext cx="8516657" cy="2185988"/>
            <a:chOff x="2282427" y="1804988"/>
            <a:chExt cx="4579145" cy="2185988"/>
          </a:xfrm>
        </p:grpSpPr>
        <p:sp>
          <p:nvSpPr>
            <p:cNvPr id="25" name="MH_SubTitle_4"/>
            <p:cNvSpPr/>
            <p:nvPr>
              <p:custDataLst>
                <p:tags r:id="rId1"/>
              </p:custDataLst>
            </p:nvPr>
          </p:nvSpPr>
          <p:spPr>
            <a:xfrm flipH="1">
              <a:off x="2282429" y="2945607"/>
              <a:ext cx="2239565" cy="1045369"/>
            </a:xfrm>
            <a:custGeom>
              <a:avLst/>
              <a:gdLst>
                <a:gd name="connsiteX0" fmla="*/ 2792137 w 2987042"/>
                <a:gd name="connsiteY0" fmla="*/ 0 h 1393371"/>
                <a:gd name="connsiteX1" fmla="*/ 0 w 2987042"/>
                <a:gd name="connsiteY1" fmla="*/ 0 h 1393371"/>
                <a:gd name="connsiteX2" fmla="*/ 0 w 2987042"/>
                <a:gd name="connsiteY2" fmla="*/ 1198466 h 1393371"/>
                <a:gd name="connsiteX3" fmla="*/ 194905 w 2987042"/>
                <a:gd name="connsiteY3" fmla="*/ 1393371 h 1393371"/>
                <a:gd name="connsiteX4" fmla="*/ 2987042 w 2987042"/>
                <a:gd name="connsiteY4" fmla="*/ 1393371 h 1393371"/>
                <a:gd name="connsiteX5" fmla="*/ 2987042 w 2987042"/>
                <a:gd name="connsiteY5" fmla="*/ 194905 h 1393371"/>
                <a:gd name="connsiteX6" fmla="*/ 2792137 w 2987042"/>
                <a:gd name="connsiteY6" fmla="*/ 0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7042" h="1393371">
                  <a:moveTo>
                    <a:pt x="2792137" y="0"/>
                  </a:moveTo>
                  <a:lnTo>
                    <a:pt x="0" y="0"/>
                  </a:lnTo>
                  <a:lnTo>
                    <a:pt x="0" y="1198466"/>
                  </a:lnTo>
                  <a:cubicBezTo>
                    <a:pt x="0" y="1306109"/>
                    <a:pt x="87262" y="1393371"/>
                    <a:pt x="194905" y="1393371"/>
                  </a:cubicBezTo>
                  <a:lnTo>
                    <a:pt x="2987042" y="1393371"/>
                  </a:lnTo>
                  <a:lnTo>
                    <a:pt x="2987042" y="194905"/>
                  </a:lnTo>
                  <a:cubicBezTo>
                    <a:pt x="2987042" y="87262"/>
                    <a:pt x="2899780" y="0"/>
                    <a:pt x="2792137" y="0"/>
                  </a:cubicBezTo>
                  <a:close/>
                </a:path>
              </a:pathLst>
            </a:custGeom>
            <a:solidFill>
              <a:srgbClr val="F3EFEF"/>
            </a:solidFill>
            <a:effectLst>
              <a:outerShdw blurRad="63500" sx="102000" sy="102000" algn="ctr" rotWithShape="0">
                <a:srgbClr val="979A9C">
                  <a:alpha val="40000"/>
                </a:srgbClr>
              </a:outerShdw>
            </a:effectLst>
          </p:spPr>
          <p:txBody>
            <a:bodyPr lIns="864000" anchor="ctr"/>
            <a:lstStyle/>
            <a:p>
              <a:pPr>
                <a:lnSpc>
                  <a:spcPct val="120000"/>
                </a:lnSpc>
                <a:defRPr/>
              </a:pPr>
              <a:endParaRPr lang="da-DK" altLang="zh-CN" sz="1200" dirty="0">
                <a:solidFill>
                  <a:srgbClr val="333333"/>
                </a:solidFill>
              </a:endParaRPr>
            </a:p>
          </p:txBody>
        </p:sp>
        <p:sp>
          <p:nvSpPr>
            <p:cNvPr id="26" name="MH_SubTitle_3"/>
            <p:cNvSpPr/>
            <p:nvPr>
              <p:custDataLst>
                <p:tags r:id="rId2"/>
              </p:custDataLst>
            </p:nvPr>
          </p:nvSpPr>
          <p:spPr>
            <a:xfrm>
              <a:off x="4622006" y="2945607"/>
              <a:ext cx="2239566" cy="1045369"/>
            </a:xfrm>
            <a:custGeom>
              <a:avLst/>
              <a:gdLst>
                <a:gd name="connsiteX0" fmla="*/ 0 w 2987042"/>
                <a:gd name="connsiteY0" fmla="*/ 0 h 1393371"/>
                <a:gd name="connsiteX1" fmla="*/ 2792137 w 2987042"/>
                <a:gd name="connsiteY1" fmla="*/ 0 h 1393371"/>
                <a:gd name="connsiteX2" fmla="*/ 2987042 w 2987042"/>
                <a:gd name="connsiteY2" fmla="*/ 194905 h 1393371"/>
                <a:gd name="connsiteX3" fmla="*/ 2987042 w 2987042"/>
                <a:gd name="connsiteY3" fmla="*/ 1393371 h 1393371"/>
                <a:gd name="connsiteX4" fmla="*/ 194905 w 2987042"/>
                <a:gd name="connsiteY4" fmla="*/ 1393371 h 1393371"/>
                <a:gd name="connsiteX5" fmla="*/ 0 w 2987042"/>
                <a:gd name="connsiteY5" fmla="*/ 1198466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7042" h="1393371">
                  <a:moveTo>
                    <a:pt x="0" y="0"/>
                  </a:moveTo>
                  <a:lnTo>
                    <a:pt x="2792137" y="0"/>
                  </a:lnTo>
                  <a:cubicBezTo>
                    <a:pt x="2899780" y="0"/>
                    <a:pt x="2987042" y="87262"/>
                    <a:pt x="2987042" y="194905"/>
                  </a:cubicBezTo>
                  <a:lnTo>
                    <a:pt x="2987042" y="1393371"/>
                  </a:lnTo>
                  <a:lnTo>
                    <a:pt x="194905" y="1393371"/>
                  </a:lnTo>
                  <a:cubicBezTo>
                    <a:pt x="87262" y="1393371"/>
                    <a:pt x="0" y="1306109"/>
                    <a:pt x="0" y="1198466"/>
                  </a:cubicBezTo>
                  <a:close/>
                </a:path>
              </a:pathLst>
            </a:custGeom>
            <a:solidFill>
              <a:srgbClr val="F3EFEF"/>
            </a:solidFill>
            <a:effectLst>
              <a:outerShdw blurRad="63500" sx="102000" sy="102000" algn="ctr" rotWithShape="0">
                <a:srgbClr val="979A9C">
                  <a:alpha val="40000"/>
                </a:srgbClr>
              </a:outerShdw>
            </a:effectLst>
          </p:spPr>
          <p:txBody>
            <a:bodyPr lIns="67500" rIns="864000" anchor="ctr"/>
            <a:lstStyle/>
            <a:p>
              <a:pPr algn="r">
                <a:lnSpc>
                  <a:spcPct val="120000"/>
                </a:lnSpc>
                <a:defRPr/>
              </a:pPr>
              <a:endParaRPr lang="da-DK" altLang="zh-CN" sz="1200" dirty="0">
                <a:solidFill>
                  <a:srgbClr val="333333"/>
                </a:solidFill>
              </a:endParaRPr>
            </a:p>
          </p:txBody>
        </p:sp>
        <p:sp>
          <p:nvSpPr>
            <p:cNvPr id="27" name="MH_SubTitle_1"/>
            <p:cNvSpPr/>
            <p:nvPr>
              <p:custDataLst>
                <p:tags r:id="rId3"/>
              </p:custDataLst>
            </p:nvPr>
          </p:nvSpPr>
          <p:spPr>
            <a:xfrm flipH="1">
              <a:off x="2282429" y="1804988"/>
              <a:ext cx="2239565" cy="1045369"/>
            </a:xfrm>
            <a:prstGeom prst="round2DiagRect">
              <a:avLst>
                <a:gd name="adj1" fmla="val 13988"/>
                <a:gd name="adj2" fmla="val 0"/>
              </a:avLst>
            </a:prstGeom>
            <a:solidFill>
              <a:srgbClr val="F3EFEF"/>
            </a:solidFill>
            <a:effectLst>
              <a:outerShdw blurRad="63500" sx="102000" sy="102000" algn="ctr" rotWithShape="0">
                <a:srgbClr val="979A9C">
                  <a:alpha val="40000"/>
                </a:srgbClr>
              </a:outerShdw>
            </a:effectLst>
          </p:spPr>
          <p:txBody>
            <a:bodyPr lIns="864000" anchor="ctr">
              <a:normAutofit/>
            </a:bodyPr>
            <a:lstStyle/>
            <a:p>
              <a:pPr>
                <a:lnSpc>
                  <a:spcPct val="120000"/>
                </a:lnSpc>
                <a:defRPr/>
              </a:pPr>
              <a:endParaRPr lang="da-DK" altLang="zh-CN" sz="1200" dirty="0">
                <a:solidFill>
                  <a:srgbClr val="333333"/>
                </a:solidFill>
              </a:endParaRPr>
            </a:p>
          </p:txBody>
        </p:sp>
        <p:sp>
          <p:nvSpPr>
            <p:cNvPr id="28" name="MH_Other_1"/>
            <p:cNvSpPr/>
            <p:nvPr>
              <p:custDataLst>
                <p:tags r:id="rId4"/>
              </p:custDataLst>
            </p:nvPr>
          </p:nvSpPr>
          <p:spPr>
            <a:xfrm flipH="1">
              <a:off x="2282427" y="1804988"/>
              <a:ext cx="432890" cy="1045369"/>
            </a:xfrm>
            <a:custGeom>
              <a:avLst/>
              <a:gdLst>
                <a:gd name="connsiteX0" fmla="*/ 1467218 w 1467218"/>
                <a:gd name="connsiteY0" fmla="*/ 0 h 1393371"/>
                <a:gd name="connsiteX1" fmla="*/ 0 w 1467218"/>
                <a:gd name="connsiteY1" fmla="*/ 0 h 1393371"/>
                <a:gd name="connsiteX2" fmla="*/ 1158617 w 1467218"/>
                <a:gd name="connsiteY2" fmla="*/ 1393371 h 1393371"/>
                <a:gd name="connsiteX3" fmla="*/ 1272313 w 1467218"/>
                <a:gd name="connsiteY3" fmla="*/ 1393371 h 1393371"/>
                <a:gd name="connsiteX4" fmla="*/ 1467218 w 1467218"/>
                <a:gd name="connsiteY4" fmla="*/ 1198466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467218" y="0"/>
                  </a:moveTo>
                  <a:lnTo>
                    <a:pt x="0" y="0"/>
                  </a:lnTo>
                  <a:lnTo>
                    <a:pt x="1158617" y="1393371"/>
                  </a:lnTo>
                  <a:lnTo>
                    <a:pt x="1272313" y="1393371"/>
                  </a:lnTo>
                  <a:cubicBezTo>
                    <a:pt x="1379956" y="1393371"/>
                    <a:pt x="1467218" y="1306109"/>
                    <a:pt x="1467218" y="1198466"/>
                  </a:cubicBezTo>
                  <a:close/>
                </a:path>
              </a:pathLst>
            </a:custGeom>
            <a:gradFill>
              <a:gsLst>
                <a:gs pos="0">
                  <a:srgbClr val="4472C4"/>
                </a:gs>
                <a:gs pos="100000">
                  <a:schemeClr val="accent5">
                    <a:lumMod val="50000"/>
                  </a:schemeClr>
                </a:gs>
              </a:gsLst>
              <a:lin ang="5400000" scaled="0"/>
            </a:gradFill>
          </p:spPr>
          <p:txBody>
            <a:bodyPr rIns="459000">
              <a:normAutofit/>
            </a:bodyPr>
            <a:lstStyle/>
            <a:p>
              <a:pPr algn="ctr">
                <a:lnSpc>
                  <a:spcPct val="130000"/>
                </a:lnSpc>
                <a:defRPr/>
              </a:pPr>
              <a:r>
                <a:rPr lang="en-US" altLang="zh-CN" sz="3000" b="1" dirty="0">
                  <a:solidFill>
                    <a:srgbClr val="FFFFFF"/>
                  </a:solidFill>
                </a:rPr>
                <a:t>A</a:t>
              </a:r>
              <a:endParaRPr lang="zh-CN" altLang="en-US" sz="3000" b="1" dirty="0" err="1">
                <a:solidFill>
                  <a:srgbClr val="FFFFFF"/>
                </a:solidFill>
              </a:endParaRPr>
            </a:p>
          </p:txBody>
        </p:sp>
        <p:sp>
          <p:nvSpPr>
            <p:cNvPr id="29" name="MH_SubTitle_2"/>
            <p:cNvSpPr/>
            <p:nvPr>
              <p:custDataLst>
                <p:tags r:id="rId5"/>
              </p:custDataLst>
            </p:nvPr>
          </p:nvSpPr>
          <p:spPr>
            <a:xfrm>
              <a:off x="4622006" y="1804988"/>
              <a:ext cx="2239566" cy="1045369"/>
            </a:xfrm>
            <a:prstGeom prst="round2DiagRect">
              <a:avLst>
                <a:gd name="adj1" fmla="val 13988"/>
                <a:gd name="adj2" fmla="val 0"/>
              </a:avLst>
            </a:prstGeom>
            <a:solidFill>
              <a:srgbClr val="F3EFEF"/>
            </a:solidFill>
            <a:effectLst>
              <a:outerShdw blurRad="63500" sx="102000" sy="102000" algn="ctr" rotWithShape="0">
                <a:srgbClr val="979A9C">
                  <a:alpha val="40000"/>
                </a:srgbClr>
              </a:outerShdw>
            </a:effectLst>
          </p:spPr>
          <p:txBody>
            <a:bodyPr lIns="67500" rIns="864000" anchor="ctr">
              <a:normAutofit/>
            </a:bodyPr>
            <a:lstStyle/>
            <a:p>
              <a:pPr algn="r">
                <a:lnSpc>
                  <a:spcPct val="120000"/>
                </a:lnSpc>
                <a:defRPr/>
              </a:pPr>
              <a:endParaRPr lang="da-DK" altLang="zh-CN" sz="1200" dirty="0">
                <a:solidFill>
                  <a:srgbClr val="333333"/>
                </a:solidFill>
              </a:endParaRPr>
            </a:p>
          </p:txBody>
        </p:sp>
        <p:sp>
          <p:nvSpPr>
            <p:cNvPr id="30" name="MH_Other_2"/>
            <p:cNvSpPr/>
            <p:nvPr>
              <p:custDataLst>
                <p:tags r:id="rId6"/>
              </p:custDataLst>
            </p:nvPr>
          </p:nvSpPr>
          <p:spPr>
            <a:xfrm>
              <a:off x="6428683" y="1804988"/>
              <a:ext cx="432889" cy="1045369"/>
            </a:xfrm>
            <a:custGeom>
              <a:avLst/>
              <a:gdLst>
                <a:gd name="connsiteX0" fmla="*/ 1467218 w 1467218"/>
                <a:gd name="connsiteY0" fmla="*/ 0 h 1393371"/>
                <a:gd name="connsiteX1" fmla="*/ 0 w 1467218"/>
                <a:gd name="connsiteY1" fmla="*/ 0 h 1393371"/>
                <a:gd name="connsiteX2" fmla="*/ 1158617 w 1467218"/>
                <a:gd name="connsiteY2" fmla="*/ 1393371 h 1393371"/>
                <a:gd name="connsiteX3" fmla="*/ 1272313 w 1467218"/>
                <a:gd name="connsiteY3" fmla="*/ 1393371 h 1393371"/>
                <a:gd name="connsiteX4" fmla="*/ 1467218 w 1467218"/>
                <a:gd name="connsiteY4" fmla="*/ 1198466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467218" y="0"/>
                  </a:moveTo>
                  <a:lnTo>
                    <a:pt x="0" y="0"/>
                  </a:lnTo>
                  <a:lnTo>
                    <a:pt x="1158617" y="1393371"/>
                  </a:lnTo>
                  <a:lnTo>
                    <a:pt x="1272313" y="1393371"/>
                  </a:lnTo>
                  <a:cubicBezTo>
                    <a:pt x="1379956" y="1393371"/>
                    <a:pt x="1467218" y="1306109"/>
                    <a:pt x="1467218" y="1198466"/>
                  </a:cubicBezTo>
                  <a:close/>
                </a:path>
              </a:pathLst>
            </a:custGeom>
            <a:gradFill>
              <a:gsLst>
                <a:gs pos="0">
                  <a:srgbClr val="A5A5A5"/>
                </a:gs>
                <a:gs pos="100000">
                  <a:srgbClr val="555555"/>
                </a:gs>
              </a:gsLst>
              <a:lin ang="5400000" scaled="0"/>
            </a:gradFill>
          </p:spPr>
          <p:txBody>
            <a:bodyPr lIns="459000" rIns="67500"/>
            <a:lstStyle/>
            <a:p>
              <a:pPr algn="ctr">
                <a:lnSpc>
                  <a:spcPct val="130000"/>
                </a:lnSpc>
                <a:defRPr/>
              </a:pPr>
              <a:r>
                <a:rPr lang="en-US" altLang="zh-CN" sz="3000" b="1" dirty="0">
                  <a:solidFill>
                    <a:srgbClr val="FFFFFF"/>
                  </a:solidFill>
                </a:rPr>
                <a:t>B</a:t>
              </a:r>
              <a:endParaRPr lang="zh-CN" altLang="en-US" sz="3000" b="1" dirty="0" err="1">
                <a:solidFill>
                  <a:srgbClr val="FFFFFF"/>
                </a:solidFill>
              </a:endParaRPr>
            </a:p>
          </p:txBody>
        </p:sp>
        <p:sp>
          <p:nvSpPr>
            <p:cNvPr id="31" name="MH_Other_3"/>
            <p:cNvSpPr/>
            <p:nvPr>
              <p:custDataLst>
                <p:tags r:id="rId7"/>
              </p:custDataLst>
            </p:nvPr>
          </p:nvSpPr>
          <p:spPr>
            <a:xfrm flipH="1">
              <a:off x="2282428" y="2945607"/>
              <a:ext cx="432890" cy="1045369"/>
            </a:xfrm>
            <a:custGeom>
              <a:avLst/>
              <a:gdLst>
                <a:gd name="connsiteX0" fmla="*/ 1272313 w 1467218"/>
                <a:gd name="connsiteY0" fmla="*/ 0 h 1393371"/>
                <a:gd name="connsiteX1" fmla="*/ 1158617 w 1467218"/>
                <a:gd name="connsiteY1" fmla="*/ 0 h 1393371"/>
                <a:gd name="connsiteX2" fmla="*/ 0 w 1467218"/>
                <a:gd name="connsiteY2" fmla="*/ 1393371 h 1393371"/>
                <a:gd name="connsiteX3" fmla="*/ 1467218 w 1467218"/>
                <a:gd name="connsiteY3" fmla="*/ 1393371 h 1393371"/>
                <a:gd name="connsiteX4" fmla="*/ 1467218 w 1467218"/>
                <a:gd name="connsiteY4" fmla="*/ 194905 h 1393371"/>
                <a:gd name="connsiteX5" fmla="*/ 1272313 w 1467218"/>
                <a:gd name="connsiteY5" fmla="*/ 0 h 139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7218" h="1393371">
                  <a:moveTo>
                    <a:pt x="1272313" y="0"/>
                  </a:moveTo>
                  <a:lnTo>
                    <a:pt x="1158617" y="0"/>
                  </a:lnTo>
                  <a:lnTo>
                    <a:pt x="0" y="1393371"/>
                  </a:lnTo>
                  <a:lnTo>
                    <a:pt x="1467218" y="1393371"/>
                  </a:lnTo>
                  <a:lnTo>
                    <a:pt x="1467218" y="194905"/>
                  </a:lnTo>
                  <a:cubicBezTo>
                    <a:pt x="1467218" y="87262"/>
                    <a:pt x="1379956" y="0"/>
                    <a:pt x="1272313" y="0"/>
                  </a:cubicBezTo>
                  <a:close/>
                </a:path>
              </a:pathLst>
            </a:custGeom>
            <a:gradFill>
              <a:gsLst>
                <a:gs pos="0">
                  <a:schemeClr val="accent3"/>
                </a:gs>
                <a:gs pos="100000">
                  <a:schemeClr val="accent3">
                    <a:lumMod val="50000"/>
                  </a:schemeClr>
                </a:gs>
              </a:gsLst>
              <a:lin ang="16200000" scaled="0"/>
            </a:gradFill>
          </p:spPr>
          <p:txBody>
            <a:bodyPr rIns="459000" anchor="b"/>
            <a:lstStyle/>
            <a:p>
              <a:pPr algn="ctr">
                <a:lnSpc>
                  <a:spcPct val="130000"/>
                </a:lnSpc>
                <a:defRPr/>
              </a:pPr>
              <a:r>
                <a:rPr lang="en-US" altLang="zh-CN" sz="3000" b="1" dirty="0">
                  <a:solidFill>
                    <a:srgbClr val="FFFFFF"/>
                  </a:solidFill>
                </a:rPr>
                <a:t>C</a:t>
              </a:r>
              <a:endParaRPr lang="zh-CN" altLang="en-US" sz="3000" b="1" dirty="0" err="1">
                <a:solidFill>
                  <a:srgbClr val="FFFFFF"/>
                </a:solidFill>
              </a:endParaRPr>
            </a:p>
          </p:txBody>
        </p:sp>
        <p:sp>
          <p:nvSpPr>
            <p:cNvPr id="32" name="MH_Other_4"/>
            <p:cNvSpPr/>
            <p:nvPr>
              <p:custDataLst>
                <p:tags r:id="rId8"/>
              </p:custDataLst>
            </p:nvPr>
          </p:nvSpPr>
          <p:spPr>
            <a:xfrm>
              <a:off x="6428683" y="2945607"/>
              <a:ext cx="432889" cy="1045369"/>
            </a:xfrm>
            <a:custGeom>
              <a:avLst/>
              <a:gdLst>
                <a:gd name="connsiteX0" fmla="*/ 1158617 w 1467218"/>
                <a:gd name="connsiteY0" fmla="*/ 0 h 1393371"/>
                <a:gd name="connsiteX1" fmla="*/ 1272313 w 1467218"/>
                <a:gd name="connsiteY1" fmla="*/ 0 h 1393371"/>
                <a:gd name="connsiteX2" fmla="*/ 1467218 w 1467218"/>
                <a:gd name="connsiteY2" fmla="*/ 194905 h 1393371"/>
                <a:gd name="connsiteX3" fmla="*/ 1467218 w 1467218"/>
                <a:gd name="connsiteY3" fmla="*/ 1393371 h 1393371"/>
                <a:gd name="connsiteX4" fmla="*/ 0 w 1467218"/>
                <a:gd name="connsiteY4" fmla="*/ 1393371 h 13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18" h="1393371">
                  <a:moveTo>
                    <a:pt x="1158617" y="0"/>
                  </a:moveTo>
                  <a:lnTo>
                    <a:pt x="1272313" y="0"/>
                  </a:lnTo>
                  <a:cubicBezTo>
                    <a:pt x="1379956" y="0"/>
                    <a:pt x="1467218" y="87262"/>
                    <a:pt x="1467218" y="194905"/>
                  </a:cubicBezTo>
                  <a:lnTo>
                    <a:pt x="1467218" y="1393371"/>
                  </a:lnTo>
                  <a:lnTo>
                    <a:pt x="0" y="1393371"/>
                  </a:lnTo>
                  <a:close/>
                </a:path>
              </a:pathLst>
            </a:custGeom>
            <a:gradFill>
              <a:gsLst>
                <a:gs pos="0">
                  <a:srgbClr val="4472C4"/>
                </a:gs>
                <a:gs pos="100000">
                  <a:srgbClr val="061558"/>
                </a:gs>
              </a:gsLst>
              <a:lin ang="16200000" scaled="0"/>
            </a:gradFill>
          </p:spPr>
          <p:txBody>
            <a:bodyPr lIns="459000" rIns="67500" anchor="b"/>
            <a:lstStyle/>
            <a:p>
              <a:pPr algn="ctr">
                <a:lnSpc>
                  <a:spcPct val="130000"/>
                </a:lnSpc>
                <a:defRPr/>
              </a:pPr>
              <a:r>
                <a:rPr lang="en-US" altLang="zh-CN" sz="3000" b="1" dirty="0">
                  <a:solidFill>
                    <a:srgbClr val="FFFFFF"/>
                  </a:solidFill>
                </a:rPr>
                <a:t>D</a:t>
              </a:r>
              <a:endParaRPr lang="zh-CN" altLang="en-US" sz="3000" b="1" dirty="0" err="1">
                <a:solidFill>
                  <a:srgbClr val="FFFFFF"/>
                </a:solidFill>
              </a:endParaRPr>
            </a:p>
          </p:txBody>
        </p:sp>
      </p:grpSp>
      <p:sp>
        <p:nvSpPr>
          <p:cNvPr id="33" name="矩形 32"/>
          <p:cNvSpPr/>
          <p:nvPr/>
        </p:nvSpPr>
        <p:spPr>
          <a:xfrm>
            <a:off x="1091793" y="2124271"/>
            <a:ext cx="3189751" cy="1061829"/>
          </a:xfrm>
          <a:prstGeom prst="rect">
            <a:avLst/>
          </a:prstGeom>
        </p:spPr>
        <p:txBody>
          <a:bodyPr wrap="square">
            <a:spAutoFit/>
          </a:bodyPr>
          <a:lstStyle/>
          <a:p>
            <a:pPr lvl="0" algn="just">
              <a:lnSpc>
                <a:spcPct val="150000"/>
              </a:lnSpc>
              <a:spcAft>
                <a:spcPts val="0"/>
              </a:spcAft>
              <a:tabLst>
                <a:tab pos="198120" algn="l"/>
              </a:tabLst>
            </a:pP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推进网络货运发展，是贯彻落实党中央、国务院决策部署、促进平台经济规范健康发展的</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新举措</a:t>
            </a:r>
            <a:endParaRPr lang="zh-CN" altLang="zh-CN" sz="1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4" name="矩形 33"/>
          <p:cNvSpPr/>
          <p:nvPr/>
        </p:nvSpPr>
        <p:spPr>
          <a:xfrm>
            <a:off x="1091793" y="3386944"/>
            <a:ext cx="3248812" cy="700576"/>
          </a:xfrm>
          <a:prstGeom prst="rect">
            <a:avLst/>
          </a:prstGeom>
        </p:spPr>
        <p:txBody>
          <a:bodyPr wrap="square">
            <a:spAutoFit/>
          </a:bodyPr>
          <a:lstStyle/>
          <a:p>
            <a:pPr>
              <a:lnSpc>
                <a:spcPct val="150000"/>
              </a:lnSpc>
              <a:tabLst>
                <a:tab pos="198120" algn="l"/>
              </a:tabLst>
            </a:pP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推进网络货运发展，是深化供给侧结构性改革、促进物流降本增效的</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新办法</a:t>
            </a:r>
          </a:p>
        </p:txBody>
      </p:sp>
      <p:sp>
        <p:nvSpPr>
          <p:cNvPr id="35" name="矩形 34"/>
          <p:cNvSpPr/>
          <p:nvPr/>
        </p:nvSpPr>
        <p:spPr>
          <a:xfrm>
            <a:off x="4835454" y="3386037"/>
            <a:ext cx="3189751" cy="738664"/>
          </a:xfrm>
          <a:prstGeom prst="rect">
            <a:avLst/>
          </a:prstGeom>
        </p:spPr>
        <p:txBody>
          <a:bodyPr wrap="square">
            <a:spAutoFit/>
          </a:bodyPr>
          <a:lstStyle/>
          <a:p>
            <a:pPr algn="r">
              <a:lnSpc>
                <a:spcPct val="150000"/>
              </a:lnSpc>
              <a:tabLst>
                <a:tab pos="198120" algn="l"/>
              </a:tabLst>
            </a:pP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推进网络货运发展，是促进</a:t>
            </a: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企</a:t>
            </a: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业转型升级</a:t>
            </a: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高质量发展的</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新路径</a:t>
            </a:r>
            <a:endPar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6" name="矩形 35"/>
          <p:cNvSpPr/>
          <p:nvPr/>
        </p:nvSpPr>
        <p:spPr>
          <a:xfrm>
            <a:off x="4776394" y="2105094"/>
            <a:ext cx="3248811" cy="1061829"/>
          </a:xfrm>
          <a:prstGeom prst="rect">
            <a:avLst/>
          </a:prstGeom>
        </p:spPr>
        <p:txBody>
          <a:bodyPr wrap="square">
            <a:spAutoFit/>
          </a:bodyPr>
          <a:lstStyle/>
          <a:p>
            <a:pPr algn="r">
              <a:lnSpc>
                <a:spcPct val="150000"/>
              </a:lnSpc>
              <a:tabLst>
                <a:tab pos="198120" algn="l"/>
              </a:tabLst>
            </a:pP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推进网络货运发展，是深化</a:t>
            </a:r>
            <a:r>
              <a:rPr lang="en-US"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放管服</a:t>
            </a:r>
            <a:r>
              <a:rPr lang="en-US"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改革的</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具体行动</a:t>
            </a:r>
            <a:r>
              <a:rPr lang="zh-CN" altLang="en-US"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，从静态监管升级为动态大数据监管</a:t>
            </a:r>
            <a:endParaRPr lang="zh-CN" altLang="zh-CN" sz="14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1091793" y="1766540"/>
            <a:ext cx="1620957" cy="338554"/>
          </a:xfrm>
          <a:prstGeom prst="rect">
            <a:avLst/>
          </a:prstGeom>
          <a:noFill/>
        </p:spPr>
        <p:txBody>
          <a:bodyPr wrap="square" rtlCol="0">
            <a:spAutoFit/>
          </a:bodyPr>
          <a:lstStyle/>
          <a:p>
            <a:r>
              <a:rPr lang="zh-CN" altLang="zh-CN" sz="1600" b="1" dirty="0">
                <a:solidFill>
                  <a:srgbClr val="061558"/>
                </a:solidFill>
                <a:latin typeface="微软雅黑" panose="020B0503020204020204" pitchFamily="34" charset="-122"/>
                <a:ea typeface="微软雅黑" panose="020B0503020204020204" pitchFamily="34" charset="-122"/>
              </a:rPr>
              <a:t>从国家决策层面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
        <p:nvSpPr>
          <p:cNvPr id="7" name="矩形 6"/>
          <p:cNvSpPr/>
          <p:nvPr/>
        </p:nvSpPr>
        <p:spPr>
          <a:xfrm>
            <a:off x="6430329" y="1766540"/>
            <a:ext cx="1620957" cy="338554"/>
          </a:xfrm>
          <a:prstGeom prst="rect">
            <a:avLst/>
          </a:prstGeom>
          <a:noFill/>
        </p:spPr>
        <p:txBody>
          <a:bodyPr wrap="square" rtlCol="0">
            <a:spAutoFit/>
          </a:bodyPr>
          <a:lstStyle/>
          <a:p>
            <a:pPr algn="r"/>
            <a:r>
              <a:rPr lang="zh-CN" altLang="zh-CN" sz="1600" b="1" dirty="0">
                <a:solidFill>
                  <a:srgbClr val="061558"/>
                </a:solidFill>
                <a:latin typeface="微软雅黑" panose="020B0503020204020204" pitchFamily="34" charset="-122"/>
                <a:ea typeface="微软雅黑" panose="020B0503020204020204" pitchFamily="34" charset="-122"/>
              </a:rPr>
              <a:t>从政府监管层面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
        <p:nvSpPr>
          <p:cNvPr id="8" name="矩形 7"/>
          <p:cNvSpPr/>
          <p:nvPr/>
        </p:nvSpPr>
        <p:spPr>
          <a:xfrm>
            <a:off x="1091793" y="4214269"/>
            <a:ext cx="1620957" cy="338554"/>
          </a:xfrm>
          <a:prstGeom prst="rect">
            <a:avLst/>
          </a:prstGeom>
          <a:noFill/>
        </p:spPr>
        <p:txBody>
          <a:bodyPr wrap="square" rtlCol="0">
            <a:spAutoFit/>
          </a:bodyPr>
          <a:lstStyle/>
          <a:p>
            <a:r>
              <a:rPr lang="zh-CN" altLang="zh-CN" sz="1600" b="1" dirty="0">
                <a:solidFill>
                  <a:srgbClr val="061558"/>
                </a:solidFill>
                <a:latin typeface="微软雅黑" panose="020B0503020204020204" pitchFamily="34" charset="-122"/>
                <a:ea typeface="微软雅黑" panose="020B0503020204020204" pitchFamily="34" charset="-122"/>
              </a:rPr>
              <a:t>从行业发展层面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
        <p:nvSpPr>
          <p:cNvPr id="9" name="矩形 8"/>
          <p:cNvSpPr/>
          <p:nvPr/>
        </p:nvSpPr>
        <p:spPr>
          <a:xfrm>
            <a:off x="6430329" y="4214269"/>
            <a:ext cx="1620957" cy="338554"/>
          </a:xfrm>
          <a:prstGeom prst="rect">
            <a:avLst/>
          </a:prstGeom>
          <a:noFill/>
        </p:spPr>
        <p:txBody>
          <a:bodyPr wrap="square" rtlCol="0">
            <a:spAutoFit/>
          </a:bodyPr>
          <a:lstStyle/>
          <a:p>
            <a:pPr algn="r"/>
            <a:r>
              <a:rPr lang="zh-CN" altLang="zh-CN" sz="1600" b="1" dirty="0">
                <a:solidFill>
                  <a:srgbClr val="061558"/>
                </a:solidFill>
                <a:latin typeface="微软雅黑" panose="020B0503020204020204" pitchFamily="34" charset="-122"/>
                <a:ea typeface="微软雅黑" panose="020B0503020204020204" pitchFamily="34" charset="-122"/>
              </a:rPr>
              <a:t>从企业创新层面</a:t>
            </a:r>
            <a:endParaRPr lang="zh-CN" altLang="en-US" sz="1600" b="1" dirty="0">
              <a:solidFill>
                <a:srgbClr val="06155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9052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3450430" y="1662113"/>
            <a:ext cx="22431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5000" dirty="0">
                <a:solidFill>
                  <a:schemeClr val="accent5">
                    <a:lumMod val="60000"/>
                    <a:lumOff val="40000"/>
                  </a:schemeClr>
                </a:solidFill>
                <a:latin typeface="Bodoni MT" panose="02070603080606020203" pitchFamily="18" charset="0"/>
              </a:rPr>
              <a:t>4</a:t>
            </a:r>
            <a:endParaRPr lang="zh-CN" altLang="en-US" sz="35000" dirty="0">
              <a:solidFill>
                <a:schemeClr val="accent5">
                  <a:lumMod val="60000"/>
                  <a:lumOff val="40000"/>
                </a:schemeClr>
              </a:solidFill>
              <a:latin typeface="Bodoni MT" panose="02070603080606020203" pitchFamily="18" charset="0"/>
            </a:endParaRPr>
          </a:p>
        </p:txBody>
      </p:sp>
      <p:sp>
        <p:nvSpPr>
          <p:cNvPr id="3" name="标题 5"/>
          <p:cNvSpPr txBox="1"/>
          <p:nvPr>
            <p:custDataLst>
              <p:tags r:id="rId2"/>
            </p:custDataLst>
          </p:nvPr>
        </p:nvSpPr>
        <p:spPr>
          <a:xfrm>
            <a:off x="2615803" y="2593266"/>
            <a:ext cx="3912394" cy="838424"/>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867168" y="2750868"/>
            <a:ext cx="3409662" cy="523220"/>
          </a:xfrm>
          <a:prstGeom prst="rect">
            <a:avLst/>
          </a:prstGeom>
          <a:noFill/>
        </p:spPr>
        <p:txBody>
          <a:bodyPr wrap="square" rtlCol="0">
            <a:spAutoFit/>
          </a:bodyPr>
          <a:lstStyle/>
          <a:p>
            <a:pPr algn="ctr"/>
            <a:r>
              <a:rPr lang="zh-CN" altLang="en-US" sz="2800" b="1" dirty="0">
                <a:solidFill>
                  <a:srgbClr val="061558"/>
                </a:solidFill>
                <a:latin typeface="微软雅黑" panose="020B0503020204020204" pitchFamily="34" charset="-122"/>
                <a:ea typeface="微软雅黑" panose="020B0503020204020204" pitchFamily="34" charset="-122"/>
              </a:rPr>
              <a:t>网络货运的法律定义</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MH_Text_1"/>
          <p:cNvSpPr/>
          <p:nvPr>
            <p:custDataLst>
              <p:tags r:id="rId1"/>
            </p:custDataLst>
          </p:nvPr>
        </p:nvSpPr>
        <p:spPr>
          <a:xfrm>
            <a:off x="6478833" y="2768204"/>
            <a:ext cx="2062724" cy="1713973"/>
          </a:xfrm>
          <a:prstGeom prst="rect">
            <a:avLst/>
          </a:prstGeom>
          <a:solidFill>
            <a:srgbClr val="FFFFFF"/>
          </a:solidFill>
          <a:ln w="3175">
            <a:solidFill>
              <a:srgbClr val="EAEAEA"/>
            </a:solidFill>
          </a:ln>
          <a:effectLst>
            <a:outerShdw blurRad="63500" sx="102000" sy="102000" algn="ctr" rotWithShape="0">
              <a:schemeClr val="accent1"/>
            </a:outerShdw>
          </a:effectLst>
        </p:spPr>
        <p:txBody>
          <a:bodyPr tIns="324000" bIns="108000" anchor="ctr">
            <a:normAutofit/>
          </a:bodyPr>
          <a:lstStyle/>
          <a:p>
            <a:pPr algn="ctr">
              <a:lnSpc>
                <a:spcPct val="110000"/>
              </a:lnSpc>
              <a:defRPr/>
            </a:pPr>
            <a:endParaRPr lang="en-US" altLang="zh-CN" sz="1350" dirty="0">
              <a:solidFill>
                <a:srgbClr val="333333"/>
              </a:solidFill>
              <a:latin typeface="微软雅黑" panose="020B0503020204020204" pitchFamily="34" charset="-122"/>
              <a:ea typeface="微软雅黑" panose="020B0503020204020204" pitchFamily="34" charset="-122"/>
            </a:endParaRPr>
          </a:p>
          <a:p>
            <a:pPr algn="ctr">
              <a:lnSpc>
                <a:spcPct val="110000"/>
              </a:lnSpc>
              <a:defRPr/>
            </a:pPr>
            <a:r>
              <a:rPr lang="zh-CN" altLang="en-US" sz="1350" dirty="0">
                <a:solidFill>
                  <a:srgbClr val="333333"/>
                </a:solidFill>
                <a:latin typeface="微软雅黑" panose="020B0503020204020204" pitchFamily="34" charset="-122"/>
                <a:ea typeface="微软雅黑" panose="020B0503020204020204" pitchFamily="34" charset="-122"/>
              </a:rPr>
              <a:t>应具备交通运输、税务等相关部门依法调取数据的条件</a:t>
            </a:r>
            <a:endParaRPr lang="en-US" altLang="zh-CN" sz="1350" dirty="0">
              <a:solidFill>
                <a:srgbClr val="333333"/>
              </a:solidFill>
              <a:latin typeface="微软雅黑" panose="020B0503020204020204" pitchFamily="34" charset="-122"/>
              <a:ea typeface="微软雅黑" panose="020B0503020204020204" pitchFamily="34" charset="-122"/>
            </a:endParaRPr>
          </a:p>
        </p:txBody>
      </p:sp>
      <p:sp>
        <p:nvSpPr>
          <p:cNvPr id="66" name="MH_Text_3"/>
          <p:cNvSpPr/>
          <p:nvPr>
            <p:custDataLst>
              <p:tags r:id="rId2"/>
            </p:custDataLst>
          </p:nvPr>
        </p:nvSpPr>
        <p:spPr>
          <a:xfrm>
            <a:off x="3455751" y="2768204"/>
            <a:ext cx="2245585" cy="1713973"/>
          </a:xfrm>
          <a:prstGeom prst="rect">
            <a:avLst/>
          </a:prstGeom>
          <a:solidFill>
            <a:srgbClr val="FFFFFF"/>
          </a:solidFill>
          <a:ln w="3175">
            <a:solidFill>
              <a:srgbClr val="EAEAEA"/>
            </a:solidFill>
          </a:ln>
          <a:effectLst>
            <a:outerShdw blurRad="63500" sx="102000" sy="102000" algn="ctr" rotWithShape="0">
              <a:schemeClr val="accent3"/>
            </a:outerShdw>
          </a:effectLst>
        </p:spPr>
        <p:txBody>
          <a:bodyPr tIns="324000" bIns="108000" anchor="ctr">
            <a:normAutofit/>
          </a:bodyPr>
          <a:lstStyle/>
          <a:p>
            <a:pPr algn="ctr">
              <a:lnSpc>
                <a:spcPct val="110000"/>
              </a:lnSpc>
              <a:defRPr/>
            </a:pPr>
            <a:endParaRPr lang="en-US" altLang="zh-CN" sz="1350" dirty="0">
              <a:solidFill>
                <a:srgbClr val="333333"/>
              </a:solidFill>
              <a:latin typeface="微软雅黑" panose="020B0503020204020204" pitchFamily="34" charset="-122"/>
              <a:ea typeface="微软雅黑" panose="020B0503020204020204" pitchFamily="34" charset="-122"/>
            </a:endParaRPr>
          </a:p>
          <a:p>
            <a:pPr algn="ctr">
              <a:lnSpc>
                <a:spcPct val="110000"/>
              </a:lnSpc>
              <a:defRPr/>
            </a:pPr>
            <a:r>
              <a:rPr lang="zh-CN" altLang="en-US" sz="1350" dirty="0">
                <a:solidFill>
                  <a:srgbClr val="333333"/>
                </a:solidFill>
                <a:latin typeface="微软雅黑" panose="020B0503020204020204" pitchFamily="34" charset="-122"/>
                <a:ea typeface="微软雅黑" panose="020B0503020204020204" pitchFamily="34" charset="-122"/>
              </a:rPr>
              <a:t>以承运人身份与托运人签订运输合同，委托实际承运人完成道路货物运输，承担全程运输责任</a:t>
            </a:r>
            <a:endParaRPr lang="en-US" altLang="zh-CN" sz="1350" dirty="0">
              <a:solidFill>
                <a:srgbClr val="333333"/>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614253" y="1366681"/>
            <a:ext cx="7939114" cy="804592"/>
          </a:xfrm>
          <a:prstGeom prst="roundRect">
            <a:avLst/>
          </a:prstGeom>
          <a:noFill/>
          <a:ln>
            <a:solidFill>
              <a:srgbClr val="06155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719866" y="885825"/>
            <a:ext cx="296706" cy="165959"/>
            <a:chOff x="1710467" y="828339"/>
            <a:chExt cx="338587" cy="204395"/>
          </a:xfrm>
        </p:grpSpPr>
        <p:sp>
          <p:nvSpPr>
            <p:cNvPr id="4" name="燕尾形 3"/>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1153019" y="799527"/>
            <a:ext cx="2214125"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网络货运的法律定位</a:t>
            </a:r>
          </a:p>
        </p:txBody>
      </p:sp>
      <p:sp>
        <p:nvSpPr>
          <p:cNvPr id="20" name="矩形 19"/>
          <p:cNvSpPr/>
          <p:nvPr/>
        </p:nvSpPr>
        <p:spPr>
          <a:xfrm>
            <a:off x="628714" y="1403289"/>
            <a:ext cx="7902881" cy="738664"/>
          </a:xfrm>
          <a:prstGeom prst="rect">
            <a:avLst/>
          </a:prstGeom>
        </p:spPr>
        <p:txBody>
          <a:bodyPr wrap="square">
            <a:spAutoFit/>
          </a:bodyPr>
          <a:lstStyle/>
          <a:p>
            <a:pPr algn="ct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网络平台道路货物运输经营，</a:t>
            </a:r>
            <a:r>
              <a:rPr lang="zh-CN" altLang="en-US" sz="14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是指经营者依托互联网平台整合配置运输资源，以承运人身份与托运人签订运输合同，委托实际承运人完成道路货物运输，承担承运人责任的道路货物运输经营活动</a:t>
            </a:r>
          </a:p>
        </p:txBody>
      </p:sp>
      <p:grpSp>
        <p:nvGrpSpPr>
          <p:cNvPr id="45" name="组合 44"/>
          <p:cNvGrpSpPr/>
          <p:nvPr/>
        </p:nvGrpSpPr>
        <p:grpSpPr>
          <a:xfrm>
            <a:off x="3686917" y="2117037"/>
            <a:ext cx="1789827" cy="177178"/>
            <a:chOff x="3677086" y="1846640"/>
            <a:chExt cx="1789827" cy="177178"/>
          </a:xfrm>
        </p:grpSpPr>
        <p:sp>
          <p:nvSpPr>
            <p:cNvPr id="44" name="矩形 43"/>
            <p:cNvSpPr/>
            <p:nvPr/>
          </p:nvSpPr>
          <p:spPr>
            <a:xfrm>
              <a:off x="3677086" y="1900876"/>
              <a:ext cx="1789827" cy="75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0800000">
              <a:off x="3754428" y="1846640"/>
              <a:ext cx="1633034" cy="17717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4002228" y="2352175"/>
            <a:ext cx="1135323" cy="307777"/>
          </a:xfrm>
          <a:prstGeom prst="rect">
            <a:avLst/>
          </a:prstGeom>
          <a:noFill/>
        </p:spPr>
        <p:txBody>
          <a:bodyPr wrap="square" rtlCol="0">
            <a:spAutoFit/>
          </a:bodyPr>
          <a:lstStyle/>
          <a:p>
            <a:pPr algn="ctr"/>
            <a:r>
              <a:rPr lang="zh-CN" altLang="en-US" sz="1400" b="1"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三层内涵</a:t>
            </a:r>
            <a:endParaRPr lang="zh-CN" altLang="en-US" sz="700" b="1" dirty="0">
              <a:solidFill>
                <a:srgbClr val="061558"/>
              </a:solidFill>
              <a:latin typeface="微软雅黑" panose="020B0503020204020204" pitchFamily="34" charset="-122"/>
              <a:ea typeface="微软雅黑" panose="020B0503020204020204" pitchFamily="34" charset="-122"/>
            </a:endParaRPr>
          </a:p>
        </p:txBody>
      </p:sp>
      <p:sp>
        <p:nvSpPr>
          <p:cNvPr id="47" name="MH_Text_1"/>
          <p:cNvSpPr/>
          <p:nvPr>
            <p:custDataLst>
              <p:tags r:id="rId3"/>
            </p:custDataLst>
          </p:nvPr>
        </p:nvSpPr>
        <p:spPr>
          <a:xfrm>
            <a:off x="614253" y="2768876"/>
            <a:ext cx="2062724" cy="1713973"/>
          </a:xfrm>
          <a:prstGeom prst="rect">
            <a:avLst/>
          </a:prstGeom>
          <a:solidFill>
            <a:srgbClr val="FFFFFF"/>
          </a:solidFill>
          <a:ln w="3175">
            <a:solidFill>
              <a:srgbClr val="EAEAEA"/>
            </a:solidFill>
          </a:ln>
          <a:effectLst>
            <a:outerShdw blurRad="63500" sx="102000" sy="102000" algn="ctr" rotWithShape="0">
              <a:schemeClr val="accent1"/>
            </a:outerShdw>
          </a:effectLst>
        </p:spPr>
        <p:txBody>
          <a:bodyPr tIns="324000" bIns="108000" anchor="ctr">
            <a:normAutofit/>
          </a:bodyPr>
          <a:lstStyle/>
          <a:p>
            <a:pPr algn="ctr">
              <a:lnSpc>
                <a:spcPct val="110000"/>
              </a:lnSpc>
              <a:defRPr/>
            </a:pPr>
            <a:endParaRPr lang="en-US" altLang="zh-CN" sz="1350" dirty="0">
              <a:solidFill>
                <a:srgbClr val="333333"/>
              </a:solidFill>
              <a:latin typeface="微软雅黑" panose="020B0503020204020204" pitchFamily="34" charset="-122"/>
              <a:ea typeface="微软雅黑" panose="020B0503020204020204" pitchFamily="34" charset="-122"/>
            </a:endParaRPr>
          </a:p>
          <a:p>
            <a:pPr algn="ctr">
              <a:lnSpc>
                <a:spcPct val="110000"/>
              </a:lnSpc>
              <a:defRPr/>
            </a:pPr>
            <a:r>
              <a:rPr lang="zh-CN" altLang="en-US" sz="1350" dirty="0">
                <a:solidFill>
                  <a:srgbClr val="333333"/>
                </a:solidFill>
                <a:latin typeface="微软雅黑" panose="020B0503020204020204" pitchFamily="34" charset="-122"/>
                <a:ea typeface="微软雅黑" panose="020B0503020204020204" pitchFamily="34" charset="-122"/>
              </a:rPr>
              <a:t>以互联网平台为载体整合配置资源</a:t>
            </a:r>
            <a:endParaRPr lang="en-US" altLang="zh-CN" sz="1350" dirty="0">
              <a:solidFill>
                <a:srgbClr val="333333"/>
              </a:solidFill>
              <a:latin typeface="微软雅黑" panose="020B0503020204020204" pitchFamily="34" charset="-122"/>
              <a:ea typeface="微软雅黑" panose="020B0503020204020204" pitchFamily="34" charset="-122"/>
            </a:endParaRPr>
          </a:p>
        </p:txBody>
      </p:sp>
      <p:sp>
        <p:nvSpPr>
          <p:cNvPr id="48" name="MH_Other_1"/>
          <p:cNvSpPr>
            <a:spLocks noChangeArrowheads="1"/>
          </p:cNvSpPr>
          <p:nvPr>
            <p:custDataLst>
              <p:tags r:id="rId4"/>
            </p:custDataLst>
          </p:nvPr>
        </p:nvSpPr>
        <p:spPr bwMode="auto">
          <a:xfrm>
            <a:off x="1032554" y="4342030"/>
            <a:ext cx="1227813" cy="281638"/>
          </a:xfrm>
          <a:prstGeom prst="rect">
            <a:avLst/>
          </a:prstGeom>
          <a:solidFill>
            <a:srgbClr val="061558"/>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350">
                <a:solidFill>
                  <a:srgbClr val="FFFFFF"/>
                </a:solidFill>
              </a:rPr>
              <a:t>PART 1</a:t>
            </a:r>
            <a:endParaRPr lang="zh-CN" altLang="en-US" sz="1350">
              <a:solidFill>
                <a:srgbClr val="FFFFFF"/>
              </a:solidFill>
            </a:endParaRPr>
          </a:p>
        </p:txBody>
      </p:sp>
      <p:sp>
        <p:nvSpPr>
          <p:cNvPr id="49" name="MH_SubTitle_1"/>
          <p:cNvSpPr txBox="1"/>
          <p:nvPr>
            <p:custDataLst>
              <p:tags r:id="rId5"/>
            </p:custDataLst>
          </p:nvPr>
        </p:nvSpPr>
        <p:spPr>
          <a:xfrm>
            <a:off x="614253" y="2768364"/>
            <a:ext cx="2062724" cy="526073"/>
          </a:xfrm>
          <a:prstGeom prst="rect">
            <a:avLst/>
          </a:prstGeom>
          <a:noFill/>
        </p:spPr>
        <p:txBody>
          <a:bodyPr lIns="0" tIns="0" rIns="0" bIns="0" anchor="ctr">
            <a:normAutofit/>
          </a:bodyPr>
          <a:lstStyle>
            <a:defPPr>
              <a:defRPr lang="zh-CN"/>
            </a:defPPr>
            <a:lvl1pPr algn="ctr">
              <a:defRPr b="1">
                <a:solidFill>
                  <a:srgbClr val="F05266"/>
                </a:solidFill>
                <a:latin typeface="Calibri" panose="020F0502020204030204" pitchFamily="34" charset="0"/>
                <a:ea typeface="微软雅黑" panose="020B0503020204020204" pitchFamily="34" charset="-122"/>
              </a:defRPr>
            </a:lvl1pPr>
          </a:lstStyle>
          <a:p>
            <a:pPr>
              <a:defRPr/>
            </a:pPr>
            <a:r>
              <a:rPr lang="zh-CN" altLang="en-US" sz="1350" dirty="0">
                <a:solidFill>
                  <a:srgbClr val="061558"/>
                </a:solidFill>
                <a:latin typeface="微软雅黑" panose="020B0503020204020204" pitchFamily="34" charset="-122"/>
              </a:rPr>
              <a:t>电商属性</a:t>
            </a:r>
          </a:p>
        </p:txBody>
      </p:sp>
      <p:cxnSp>
        <p:nvCxnSpPr>
          <p:cNvPr id="50" name="MH_Other_2"/>
          <p:cNvCxnSpPr/>
          <p:nvPr>
            <p:custDataLst>
              <p:tags r:id="rId6"/>
            </p:custDataLst>
          </p:nvPr>
        </p:nvCxnSpPr>
        <p:spPr>
          <a:xfrm>
            <a:off x="700621" y="3261779"/>
            <a:ext cx="1889985" cy="0"/>
          </a:xfrm>
          <a:prstGeom prst="line">
            <a:avLst/>
          </a:prstGeom>
          <a:ln w="190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51" name="MH_Other_3"/>
          <p:cNvCxnSpPr/>
          <p:nvPr>
            <p:custDataLst>
              <p:tags r:id="rId7"/>
            </p:custDataLst>
          </p:nvPr>
        </p:nvCxnSpPr>
        <p:spPr>
          <a:xfrm>
            <a:off x="1381422" y="3261779"/>
            <a:ext cx="528383" cy="0"/>
          </a:xfrm>
          <a:prstGeom prst="line">
            <a:avLst/>
          </a:prstGeom>
          <a:ln w="38100">
            <a:solidFill>
              <a:srgbClr val="061558"/>
            </a:solidFill>
          </a:ln>
        </p:spPr>
        <p:style>
          <a:lnRef idx="1">
            <a:schemeClr val="accent1"/>
          </a:lnRef>
          <a:fillRef idx="0">
            <a:schemeClr val="accent1"/>
          </a:fillRef>
          <a:effectRef idx="0">
            <a:schemeClr val="accent1"/>
          </a:effectRef>
          <a:fontRef idx="minor">
            <a:schemeClr val="tx1"/>
          </a:fontRef>
        </p:style>
      </p:cxnSp>
      <p:sp>
        <p:nvSpPr>
          <p:cNvPr id="53" name="MH_Other_4"/>
          <p:cNvSpPr>
            <a:spLocks noChangeArrowheads="1"/>
          </p:cNvSpPr>
          <p:nvPr>
            <p:custDataLst>
              <p:tags r:id="rId8"/>
            </p:custDataLst>
          </p:nvPr>
        </p:nvSpPr>
        <p:spPr bwMode="auto">
          <a:xfrm>
            <a:off x="3969058" y="4351823"/>
            <a:ext cx="1229506" cy="281638"/>
          </a:xfrm>
          <a:prstGeom prst="rect">
            <a:avLst/>
          </a:prstGeom>
          <a:solidFill>
            <a:schemeClr val="bg1">
              <a:lumMod val="50000"/>
            </a:schemeClr>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350">
                <a:solidFill>
                  <a:srgbClr val="FFFFFF"/>
                </a:solidFill>
              </a:rPr>
              <a:t>PART 2</a:t>
            </a:r>
            <a:endParaRPr lang="zh-CN" altLang="en-US" sz="1350">
              <a:solidFill>
                <a:srgbClr val="FFFFFF"/>
              </a:solidFill>
            </a:endParaRPr>
          </a:p>
        </p:txBody>
      </p:sp>
      <p:sp>
        <p:nvSpPr>
          <p:cNvPr id="54" name="MH_SubTitle_2"/>
          <p:cNvSpPr txBox="1"/>
          <p:nvPr>
            <p:custDataLst>
              <p:tags r:id="rId9"/>
            </p:custDataLst>
          </p:nvPr>
        </p:nvSpPr>
        <p:spPr>
          <a:xfrm>
            <a:off x="3552448" y="2778156"/>
            <a:ext cx="2062724" cy="526073"/>
          </a:xfrm>
          <a:prstGeom prst="rect">
            <a:avLst/>
          </a:prstGeom>
          <a:noFill/>
        </p:spPr>
        <p:txBody>
          <a:bodyPr lIns="0" tIns="0" rIns="0" bIns="0" anchor="ctr">
            <a:normAutofit/>
          </a:bodyPr>
          <a:lstStyle>
            <a:defPPr>
              <a:defRPr lang="zh-CN"/>
            </a:defPPr>
            <a:lvl1pPr algn="ctr">
              <a:defRPr b="1">
                <a:solidFill>
                  <a:srgbClr val="F05266"/>
                </a:solidFill>
                <a:latin typeface="Calibri" panose="020F0502020204030204" pitchFamily="34" charset="0"/>
                <a:ea typeface="微软雅黑" panose="020B0503020204020204" pitchFamily="34" charset="-122"/>
              </a:defRPr>
            </a:lvl1pPr>
          </a:lstStyle>
          <a:p>
            <a:pPr>
              <a:defRPr/>
            </a:pPr>
            <a:r>
              <a:rPr lang="zh-CN" altLang="en-US" sz="1350" dirty="0">
                <a:solidFill>
                  <a:schemeClr val="bg2">
                    <a:lumMod val="25000"/>
                  </a:schemeClr>
                </a:solidFill>
                <a:latin typeface="微软雅黑" panose="020B0503020204020204" pitchFamily="34" charset="-122"/>
              </a:rPr>
              <a:t>物流企业属性</a:t>
            </a:r>
          </a:p>
        </p:txBody>
      </p:sp>
      <p:cxnSp>
        <p:nvCxnSpPr>
          <p:cNvPr id="55" name="MH_Other_5"/>
          <p:cNvCxnSpPr/>
          <p:nvPr>
            <p:custDataLst>
              <p:tags r:id="rId10"/>
            </p:custDataLst>
          </p:nvPr>
        </p:nvCxnSpPr>
        <p:spPr>
          <a:xfrm>
            <a:off x="3638817" y="3271571"/>
            <a:ext cx="1889985" cy="0"/>
          </a:xfrm>
          <a:prstGeom prst="line">
            <a:avLst/>
          </a:prstGeom>
          <a:ln w="190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56" name="MH_Other_6"/>
          <p:cNvCxnSpPr/>
          <p:nvPr>
            <p:custDataLst>
              <p:tags r:id="rId11"/>
            </p:custDataLst>
          </p:nvPr>
        </p:nvCxnSpPr>
        <p:spPr>
          <a:xfrm>
            <a:off x="4319619" y="3271571"/>
            <a:ext cx="528383" cy="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58" name="MH_Other_7"/>
          <p:cNvSpPr/>
          <p:nvPr>
            <p:custDataLst>
              <p:tags r:id="rId12"/>
            </p:custDataLst>
          </p:nvPr>
        </p:nvSpPr>
        <p:spPr>
          <a:xfrm>
            <a:off x="6907253" y="4338454"/>
            <a:ext cx="1227812" cy="281638"/>
          </a:xfrm>
          <a:prstGeom prst="rect">
            <a:avLst/>
          </a:prstGeom>
          <a:solidFill>
            <a:srgbClr val="061558"/>
          </a:solidFill>
        </p:spPr>
        <p:txBody>
          <a:bodyPr lIns="0" tIns="0" rIns="0" bIns="0" anchor="ctr">
            <a:normAutofit/>
          </a:bodyPr>
          <a:lstStyle/>
          <a:p>
            <a:pPr algn="ctr">
              <a:defRPr/>
            </a:pPr>
            <a:r>
              <a:rPr lang="en-US" altLang="zh-CN" sz="1350" dirty="0">
                <a:solidFill>
                  <a:srgbClr val="FFFFFF"/>
                </a:solidFill>
              </a:rPr>
              <a:t>PART 3</a:t>
            </a:r>
            <a:endParaRPr lang="zh-CN" altLang="en-US" sz="1350" dirty="0" err="1">
              <a:solidFill>
                <a:srgbClr val="FFFFFF"/>
              </a:solidFill>
            </a:endParaRPr>
          </a:p>
        </p:txBody>
      </p:sp>
      <p:sp>
        <p:nvSpPr>
          <p:cNvPr id="59" name="MH_SubTitle_3"/>
          <p:cNvSpPr txBox="1"/>
          <p:nvPr>
            <p:custDataLst>
              <p:tags r:id="rId13"/>
            </p:custDataLst>
          </p:nvPr>
        </p:nvSpPr>
        <p:spPr>
          <a:xfrm>
            <a:off x="6490643" y="2764787"/>
            <a:ext cx="2062724" cy="526073"/>
          </a:xfrm>
          <a:prstGeom prst="rect">
            <a:avLst/>
          </a:prstGeom>
          <a:noFill/>
        </p:spPr>
        <p:txBody>
          <a:bodyPr lIns="0" tIns="0" rIns="0" bIns="0" anchor="ctr">
            <a:normAutofit/>
          </a:bodyPr>
          <a:lstStyle>
            <a:defPPr>
              <a:defRPr lang="zh-CN"/>
            </a:defPPr>
            <a:lvl1pPr algn="ctr">
              <a:defRPr b="1">
                <a:solidFill>
                  <a:srgbClr val="F05266"/>
                </a:solidFill>
                <a:latin typeface="Calibri" panose="020F0502020204030204" pitchFamily="34" charset="0"/>
                <a:ea typeface="微软雅黑" panose="020B0503020204020204" pitchFamily="34" charset="-122"/>
              </a:defRPr>
            </a:lvl1pPr>
          </a:lstStyle>
          <a:p>
            <a:pPr>
              <a:defRPr/>
            </a:pPr>
            <a:r>
              <a:rPr lang="zh-CN" altLang="en-US" sz="1350">
                <a:solidFill>
                  <a:srgbClr val="061558"/>
                </a:solidFill>
                <a:latin typeface="微软雅黑" panose="020B0503020204020204" pitchFamily="34" charset="-122"/>
              </a:rPr>
              <a:t>大数据属性</a:t>
            </a:r>
            <a:endParaRPr lang="zh-CN" altLang="en-US" sz="1350" dirty="0">
              <a:solidFill>
                <a:srgbClr val="061558"/>
              </a:solidFill>
              <a:latin typeface="微软雅黑" panose="020B0503020204020204" pitchFamily="34" charset="-122"/>
            </a:endParaRPr>
          </a:p>
        </p:txBody>
      </p:sp>
      <p:cxnSp>
        <p:nvCxnSpPr>
          <p:cNvPr id="60" name="MH_Other_8"/>
          <p:cNvCxnSpPr/>
          <p:nvPr>
            <p:custDataLst>
              <p:tags r:id="rId14"/>
            </p:custDataLst>
          </p:nvPr>
        </p:nvCxnSpPr>
        <p:spPr>
          <a:xfrm>
            <a:off x="6577012" y="3258202"/>
            <a:ext cx="1889985" cy="0"/>
          </a:xfrm>
          <a:prstGeom prst="line">
            <a:avLst/>
          </a:prstGeom>
          <a:ln w="190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61" name="MH_Other_9"/>
          <p:cNvCxnSpPr/>
          <p:nvPr>
            <p:custDataLst>
              <p:tags r:id="rId15"/>
            </p:custDataLst>
          </p:nvPr>
        </p:nvCxnSpPr>
        <p:spPr>
          <a:xfrm>
            <a:off x="7257812" y="3258202"/>
            <a:ext cx="528383" cy="0"/>
          </a:xfrm>
          <a:prstGeom prst="line">
            <a:avLst/>
          </a:prstGeom>
          <a:ln w="38100">
            <a:solidFill>
              <a:srgbClr val="061558"/>
            </a:solidFil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299699" y="4724278"/>
            <a:ext cx="8544602" cy="369332"/>
          </a:xfrm>
          <a:prstGeom prst="rect">
            <a:avLst/>
          </a:prstGeom>
          <a:noFill/>
        </p:spPr>
        <p:txBody>
          <a:bodyPr wrap="square" rtlCol="0">
            <a:spAutoFit/>
          </a:bodyPr>
          <a:lstStyle/>
          <a:p>
            <a:pPr algn="ct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办法</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明确</a:t>
            </a:r>
            <a:r>
              <a:rPr lang="zh-CN" altLang="en-US" sz="1400" b="1" dirty="0">
                <a:latin typeface="微软雅黑" panose="020B0503020204020204" pitchFamily="34" charset="-122"/>
                <a:ea typeface="微软雅黑" panose="020B0503020204020204" pitchFamily="34" charset="-122"/>
                <a:cs typeface="Times New Roman" panose="02020603050405020304" pitchFamily="18" charset="0"/>
              </a:rPr>
              <a:t>，仅为托运人和实际承运人提供信息中介和交易撮合等服务的行为</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不属于</a:t>
            </a:r>
            <a:r>
              <a:rPr lang="zh-CN" altLang="en-US" sz="1400" b="1" dirty="0">
                <a:latin typeface="微软雅黑" panose="020B0503020204020204" pitchFamily="34" charset="-122"/>
                <a:ea typeface="微软雅黑" panose="020B0503020204020204" pitchFamily="34" charset="-122"/>
                <a:cs typeface="Times New Roman" panose="02020603050405020304" pitchFamily="18" charset="0"/>
              </a:rPr>
              <a:t>网络货运范畴</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3450430" y="1662113"/>
            <a:ext cx="22431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zh-CN" sz="35000" dirty="0">
                <a:solidFill>
                  <a:srgbClr val="4472C4">
                    <a:lumMod val="60000"/>
                    <a:lumOff val="40000"/>
                  </a:srgbClr>
                </a:solidFill>
                <a:latin typeface="Bodoni MT" panose="02070603080606020203" pitchFamily="18" charset="0"/>
              </a:rPr>
              <a:t>5</a:t>
            </a:r>
            <a:endParaRPr kumimoji="0" lang="zh-CN" altLang="en-US" sz="35000" b="0" i="0" u="none" strike="noStrike" kern="1200" cap="none" spc="0" normalizeH="0" baseline="0" noProof="0" dirty="0">
              <a:ln>
                <a:noFill/>
              </a:ln>
              <a:solidFill>
                <a:srgbClr val="4472C4">
                  <a:lumMod val="60000"/>
                  <a:lumOff val="40000"/>
                </a:srgbClr>
              </a:solidFill>
              <a:effectLst/>
              <a:uLnTx/>
              <a:uFillTx/>
              <a:latin typeface="Bodoni MT" panose="02070603080606020203" pitchFamily="18" charset="0"/>
              <a:ea typeface="微软雅黑" panose="020B0503020204020204" pitchFamily="34" charset="-122"/>
              <a:cs typeface="+mn-cs"/>
            </a:endParaRPr>
          </a:p>
        </p:txBody>
      </p:sp>
      <p:sp>
        <p:nvSpPr>
          <p:cNvPr id="3" name="标题 5"/>
          <p:cNvSpPr txBox="1"/>
          <p:nvPr>
            <p:custDataLst>
              <p:tags r:id="rId2"/>
            </p:custDataLst>
          </p:nvPr>
        </p:nvSpPr>
        <p:spPr>
          <a:xfrm>
            <a:off x="2168242" y="2593266"/>
            <a:ext cx="4807516" cy="838424"/>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zh-CN" altLang="en-US" sz="3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j-cs"/>
            </a:endParaRPr>
          </a:p>
        </p:txBody>
      </p:sp>
      <p:sp>
        <p:nvSpPr>
          <p:cNvPr id="4" name="文本框 3"/>
          <p:cNvSpPr txBox="1"/>
          <p:nvPr/>
        </p:nvSpPr>
        <p:spPr>
          <a:xfrm>
            <a:off x="2168242" y="2750868"/>
            <a:ext cx="480751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061558"/>
                </a:solidFill>
                <a:effectLst/>
                <a:uLnTx/>
                <a:uFillTx/>
                <a:latin typeface="微软雅黑" panose="020B0503020204020204" pitchFamily="34" charset="-122"/>
                <a:ea typeface="微软雅黑" panose="020B0503020204020204" pitchFamily="34" charset="-122"/>
                <a:cs typeface="+mn-cs"/>
              </a:rPr>
              <a:t>网络货运资质的申请</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9866" y="885825"/>
            <a:ext cx="296706" cy="165959"/>
            <a:chOff x="1710467" y="828339"/>
            <a:chExt cx="338587" cy="204395"/>
          </a:xfrm>
        </p:grpSpPr>
        <p:sp>
          <p:nvSpPr>
            <p:cNvPr id="3" name="燕尾形 2"/>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1153019" y="799527"/>
            <a:ext cx="3591103" cy="338554"/>
          </a:xfrm>
          <a:prstGeom prst="rect">
            <a:avLst/>
          </a:prstGeom>
          <a:noFill/>
        </p:spPr>
        <p:txBody>
          <a:bodyPr wrap="square" rtlCol="0">
            <a:spAutoFit/>
          </a:bodyPr>
          <a:lstStyle/>
          <a:p>
            <a:r>
              <a:rPr lang="zh-CN" altLang="en-US" sz="1600" b="1">
                <a:solidFill>
                  <a:schemeClr val="bg1"/>
                </a:solidFill>
                <a:latin typeface="微软雅黑" panose="020B0503020204020204" pitchFamily="34" charset="-122"/>
                <a:ea typeface="微软雅黑" panose="020B0503020204020204" pitchFamily="34" charset="-122"/>
              </a:rPr>
              <a:t>网络货运资质的申请</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811110" y="2665066"/>
            <a:ext cx="3986203" cy="2169825"/>
          </a:xfrm>
          <a:prstGeom prst="rect">
            <a:avLst/>
          </a:prstGeom>
        </p:spPr>
        <p:txBody>
          <a:bodyPr wrap="square">
            <a:spAutoFit/>
          </a:bodyPr>
          <a:lstStyle/>
          <a:p>
            <a:pPr algn="ctr">
              <a:lnSpc>
                <a:spcPct val="150000"/>
              </a:lnSpc>
            </a:pP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省级交通运输主管部门应按照相关技术规范的要求</a:t>
            </a:r>
            <a:r>
              <a:rPr lang="zh-CN" altLang="en-US"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建立和完善省级网络货运信息监测系统，</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实现与网络货运经营者信息平台的有效对接</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；应</a:t>
            </a:r>
            <a:r>
              <a:rPr lang="zh-CN" altLang="en-US"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定期将监测数据上传至交通运输部网络货运信息交互系统</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，并</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及时传递给同级税务部门</a:t>
            </a:r>
          </a:p>
        </p:txBody>
      </p:sp>
      <p:sp>
        <p:nvSpPr>
          <p:cNvPr id="7" name="MH_Other_1"/>
          <p:cNvSpPr/>
          <p:nvPr>
            <p:custDataLst>
              <p:tags r:id="rId1"/>
            </p:custDataLst>
          </p:nvPr>
        </p:nvSpPr>
        <p:spPr>
          <a:xfrm>
            <a:off x="121045" y="2216737"/>
            <a:ext cx="4450955" cy="124918"/>
          </a:xfrm>
          <a:prstGeom prst="rect">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350">
              <a:solidFill>
                <a:srgbClr val="051759"/>
              </a:solidFill>
            </a:endParaRPr>
          </a:p>
        </p:txBody>
      </p:sp>
      <p:sp>
        <p:nvSpPr>
          <p:cNvPr id="8" name="MH_Other_3"/>
          <p:cNvSpPr/>
          <p:nvPr>
            <p:custDataLst>
              <p:tags r:id="rId2"/>
            </p:custDataLst>
          </p:nvPr>
        </p:nvSpPr>
        <p:spPr>
          <a:xfrm>
            <a:off x="2053295" y="1470191"/>
            <a:ext cx="539353" cy="539354"/>
          </a:xfrm>
          <a:prstGeom prst="ellipse">
            <a:avLst/>
          </a:prstGeom>
          <a:noFill/>
          <a:ln w="28575">
            <a:solidFill>
              <a:srgbClr val="051759"/>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051759"/>
                </a:solidFill>
              </a:rPr>
              <a:t>01</a:t>
            </a:r>
            <a:endParaRPr lang="zh-CN" altLang="en-US" b="1" dirty="0">
              <a:solidFill>
                <a:srgbClr val="051759"/>
              </a:solidFill>
            </a:endParaRPr>
          </a:p>
        </p:txBody>
      </p:sp>
      <p:sp>
        <p:nvSpPr>
          <p:cNvPr id="9" name="MH_Other_4"/>
          <p:cNvSpPr/>
          <p:nvPr>
            <p:custDataLst>
              <p:tags r:id="rId3"/>
            </p:custDataLst>
          </p:nvPr>
        </p:nvSpPr>
        <p:spPr>
          <a:xfrm>
            <a:off x="1997335" y="1414232"/>
            <a:ext cx="651272" cy="651272"/>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10" name="MH_Other_5"/>
          <p:cNvSpPr/>
          <p:nvPr>
            <p:custDataLst>
              <p:tags r:id="rId4"/>
            </p:custDataLst>
          </p:nvPr>
        </p:nvSpPr>
        <p:spPr>
          <a:xfrm>
            <a:off x="4571999" y="2216736"/>
            <a:ext cx="4410636" cy="13139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350">
              <a:solidFill>
                <a:schemeClr val="tx1"/>
              </a:solidFill>
            </a:endParaRPr>
          </a:p>
        </p:txBody>
      </p:sp>
      <p:sp>
        <p:nvSpPr>
          <p:cNvPr id="11" name="MH_Other_7"/>
          <p:cNvSpPr/>
          <p:nvPr>
            <p:custDataLst>
              <p:tags r:id="rId5"/>
            </p:custDataLst>
          </p:nvPr>
        </p:nvSpPr>
        <p:spPr>
          <a:xfrm>
            <a:off x="6516619" y="1470191"/>
            <a:ext cx="540544" cy="539354"/>
          </a:xfrm>
          <a:prstGeom prst="ellipse">
            <a:avLst/>
          </a:prstGeom>
          <a:noFill/>
          <a:ln w="28575">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chemeClr val="accent5"/>
                </a:solidFill>
              </a:rPr>
              <a:t>02</a:t>
            </a:r>
            <a:endParaRPr lang="zh-CN" altLang="en-US" b="1" dirty="0">
              <a:solidFill>
                <a:schemeClr val="accent5"/>
              </a:solidFill>
            </a:endParaRPr>
          </a:p>
        </p:txBody>
      </p:sp>
      <p:sp>
        <p:nvSpPr>
          <p:cNvPr id="12" name="MH_Other_8"/>
          <p:cNvSpPr/>
          <p:nvPr>
            <p:custDataLst>
              <p:tags r:id="rId6"/>
            </p:custDataLst>
          </p:nvPr>
        </p:nvSpPr>
        <p:spPr>
          <a:xfrm>
            <a:off x="6461851" y="1414232"/>
            <a:ext cx="650081" cy="651272"/>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13" name="MH_Other_2"/>
          <p:cNvSpPr/>
          <p:nvPr>
            <p:custDataLst>
              <p:tags r:id="rId7"/>
            </p:custDataLst>
          </p:nvPr>
        </p:nvSpPr>
        <p:spPr>
          <a:xfrm flipV="1">
            <a:off x="2209825" y="2273045"/>
            <a:ext cx="225028" cy="247650"/>
          </a:xfrm>
          <a:prstGeom prst="triangle">
            <a:avLst/>
          </a:prstGeom>
          <a:solidFill>
            <a:srgbClr val="0615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350">
              <a:solidFill>
                <a:srgbClr val="051759"/>
              </a:solidFill>
              <a:ea typeface="微软雅黑" panose="020B0503020204020204" pitchFamily="34" charset="-122"/>
            </a:endParaRPr>
          </a:p>
        </p:txBody>
      </p:sp>
      <p:sp>
        <p:nvSpPr>
          <p:cNvPr id="14" name="MH_Other_6"/>
          <p:cNvSpPr/>
          <p:nvPr>
            <p:custDataLst>
              <p:tags r:id="rId8"/>
            </p:custDataLst>
          </p:nvPr>
        </p:nvSpPr>
        <p:spPr>
          <a:xfrm flipV="1">
            <a:off x="6692292" y="2314887"/>
            <a:ext cx="223838" cy="247650"/>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350">
              <a:ea typeface="微软雅黑" panose="020B0503020204020204" pitchFamily="34" charset="-122"/>
            </a:endParaRPr>
          </a:p>
        </p:txBody>
      </p:sp>
      <p:sp>
        <p:nvSpPr>
          <p:cNvPr id="15" name="矩形 14"/>
          <p:cNvSpPr/>
          <p:nvPr/>
        </p:nvSpPr>
        <p:spPr>
          <a:xfrm>
            <a:off x="121045" y="2624285"/>
            <a:ext cx="4453665" cy="2169825"/>
          </a:xfrm>
          <a:prstGeom prst="rect">
            <a:avLst/>
          </a:prstGeom>
        </p:spPr>
        <p:txBody>
          <a:bodyPr wrap="square">
            <a:spAutoFit/>
          </a:bodyPr>
          <a:lstStyle/>
          <a:p>
            <a:pPr algn="ctr">
              <a:lnSpc>
                <a:spcPct val="150000"/>
              </a:lnSpc>
            </a:pP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需要申领道路运输经营许可证的，可</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向所在地县级负有道路运输监督管理职责的机构提出申请</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，县级负有道路运输监督管理职责的机构应按照</a:t>
            </a:r>
            <a:r>
              <a:rPr lang="en-US" altLang="zh-CN"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中华人民共和国道路运输条例</a:t>
            </a:r>
            <a:r>
              <a:rPr lang="en-US" altLang="zh-CN"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道路货物运输及站场管理规定</a:t>
            </a:r>
            <a:r>
              <a:rPr lang="en-US" altLang="zh-CN"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的规定，</a:t>
            </a:r>
            <a:r>
              <a:rPr lang="zh-CN" altLang="en-US"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向符合条件的申请人颁发</a:t>
            </a:r>
            <a:r>
              <a:rPr lang="en-US" altLang="zh-CN"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道路运输经营许可证</a:t>
            </a:r>
            <a:r>
              <a:rPr lang="en-US" altLang="zh-CN"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b="1" kern="100" dirty="0">
                <a:solidFill>
                  <a:srgbClr val="061558"/>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5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经营范围为网络货运</a:t>
            </a:r>
            <a:endParaRPr lang="zh-CN" altLang="en-US" sz="1500" b="1" dirty="0">
              <a:solidFill>
                <a:srgbClr val="C00000"/>
              </a:solidFill>
            </a:endParaRPr>
          </a:p>
        </p:txBody>
      </p:sp>
      <p:sp>
        <p:nvSpPr>
          <p:cNvPr id="16" name="矩形 15"/>
          <p:cNvSpPr/>
          <p:nvPr/>
        </p:nvSpPr>
        <p:spPr>
          <a:xfrm>
            <a:off x="121045" y="2571750"/>
            <a:ext cx="4402589" cy="2274897"/>
          </a:xfrm>
          <a:prstGeom prst="rect">
            <a:avLst/>
          </a:prstGeom>
          <a:noFill/>
          <a:ln>
            <a:solidFill>
              <a:srgbClr val="05175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625787" y="2571750"/>
            <a:ext cx="4356848" cy="2274897"/>
          </a:xfrm>
          <a:prstGeom prst="rect">
            <a:avLst/>
          </a:prstGeom>
          <a:noFill/>
          <a:ln>
            <a:solidFill>
              <a:srgbClr val="4472C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2271678" y="1571107"/>
            <a:ext cx="499585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5000" dirty="0">
                <a:solidFill>
                  <a:schemeClr val="accent5">
                    <a:lumMod val="60000"/>
                    <a:lumOff val="40000"/>
                  </a:schemeClr>
                </a:solidFill>
                <a:latin typeface="Bodoni MT" panose="02070603080606020203" pitchFamily="18" charset="0"/>
              </a:rPr>
              <a:t>6</a:t>
            </a:r>
          </a:p>
        </p:txBody>
      </p:sp>
      <p:sp>
        <p:nvSpPr>
          <p:cNvPr id="3" name="标题 5"/>
          <p:cNvSpPr txBox="1"/>
          <p:nvPr>
            <p:custDataLst>
              <p:tags r:id="rId2"/>
            </p:custDataLst>
          </p:nvPr>
        </p:nvSpPr>
        <p:spPr>
          <a:xfrm>
            <a:off x="1140903" y="2593266"/>
            <a:ext cx="6920917" cy="838424"/>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0" y="2750868"/>
            <a:ext cx="9219501" cy="521970"/>
          </a:xfrm>
          <a:prstGeom prst="rect">
            <a:avLst/>
          </a:prstGeom>
          <a:noFill/>
        </p:spPr>
        <p:txBody>
          <a:bodyPr wrap="square" rtlCol="0">
            <a:spAutoFit/>
          </a:bodyPr>
          <a:lstStyle/>
          <a:p>
            <a:pPr algn="ctr"/>
            <a:r>
              <a:rPr lang="zh-CN" altLang="en-US" sz="2800" b="1" dirty="0">
                <a:solidFill>
                  <a:srgbClr val="061558"/>
                </a:solidFill>
                <a:latin typeface="微软雅黑" panose="020B0503020204020204" pitchFamily="34" charset="-122"/>
                <a:ea typeface="微软雅黑" panose="020B0503020204020204" pitchFamily="34" charset="-122"/>
              </a:rPr>
              <a:t>建立网络货运税务监管平台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19866" y="885825"/>
            <a:ext cx="296706" cy="165959"/>
            <a:chOff x="1710467" y="828339"/>
            <a:chExt cx="338587" cy="204395"/>
          </a:xfrm>
        </p:grpSpPr>
        <p:sp>
          <p:nvSpPr>
            <p:cNvPr id="4" name="燕尾形 3"/>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1153160" y="799465"/>
            <a:ext cx="4156710" cy="337185"/>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建立网络货运税务监管平台</a:t>
            </a:r>
          </a:p>
        </p:txBody>
      </p:sp>
      <p:sp>
        <p:nvSpPr>
          <p:cNvPr id="2" name="文本框 1"/>
          <p:cNvSpPr txBox="1"/>
          <p:nvPr/>
        </p:nvSpPr>
        <p:spPr>
          <a:xfrm>
            <a:off x="647564" y="1663467"/>
            <a:ext cx="7848872" cy="2308324"/>
          </a:xfrm>
          <a:prstGeom prst="rect">
            <a:avLst/>
          </a:prstGeom>
          <a:noFill/>
        </p:spPr>
        <p:txBody>
          <a:bodyPr wrap="square" rtlCol="0">
            <a:spAutoFit/>
          </a:bodyPr>
          <a:lstStyle/>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建立以数据真实性为核心的税务监管平台</a:t>
            </a:r>
            <a:r>
              <a:rPr kumimoji="1" lang="zh-CN" altLang="en-US" sz="1400" dirty="0">
                <a:latin typeface="微软雅黑" panose="020B0503020204020204" pitchFamily="34" charset="-122"/>
                <a:ea typeface="微软雅黑" panose="020B0503020204020204" pitchFamily="34" charset="-122"/>
              </a:rPr>
              <a:t>：</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建立信息流、商流、物流、资金流、票据流四流合一体系、无缝衔接</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采用独立的第三方数据多维度验证、交叉比对</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6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运用先进的区块链技术确保业务数据不可更改、真实可信</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税务监管平台与交通监管平台的侧重点不同，是互补关系</a:t>
            </a:r>
            <a:endParaRPr kumimoji="1"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572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19866" y="885825"/>
            <a:ext cx="296706" cy="165959"/>
            <a:chOff x="1710467" y="828339"/>
            <a:chExt cx="338587" cy="204395"/>
          </a:xfrm>
        </p:grpSpPr>
        <p:sp>
          <p:nvSpPr>
            <p:cNvPr id="4" name="燕尾形 3"/>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1153160" y="799465"/>
            <a:ext cx="4156710" cy="337185"/>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建立网络货运税务监管平台</a:t>
            </a:r>
          </a:p>
        </p:txBody>
      </p:sp>
      <p:sp>
        <p:nvSpPr>
          <p:cNvPr id="2" name="文本框 1"/>
          <p:cNvSpPr txBox="1"/>
          <p:nvPr/>
        </p:nvSpPr>
        <p:spPr>
          <a:xfrm>
            <a:off x="647564" y="1672134"/>
            <a:ext cx="7848872" cy="3139321"/>
          </a:xfrm>
          <a:prstGeom prst="rect">
            <a:avLst/>
          </a:prstGeom>
          <a:noFill/>
        </p:spPr>
        <p:txBody>
          <a:bodyPr wrap="square" rtlCol="0">
            <a:spAutoFit/>
          </a:bodyPr>
          <a:lstStyle/>
          <a:p>
            <a:pPr marL="285750" lvl="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绥德网络货运监管平台是“互联网</a:t>
            </a:r>
            <a:r>
              <a:rPr kumimoji="1" lang="en-US" altLang="zh-CN" sz="1400" b="1" dirty="0">
                <a:solidFill>
                  <a:srgbClr val="294185"/>
                </a:solidFill>
                <a:latin typeface="微软雅黑" panose="020B0503020204020204" pitchFamily="34" charset="-122"/>
                <a:ea typeface="微软雅黑" panose="020B0503020204020204" pitchFamily="34" charset="-122"/>
              </a:rPr>
              <a:t>+</a:t>
            </a:r>
            <a:r>
              <a:rPr kumimoji="1" lang="zh-CN" altLang="en-US" sz="1400" b="1" dirty="0">
                <a:solidFill>
                  <a:srgbClr val="294185"/>
                </a:solidFill>
                <a:latin typeface="微软雅黑" panose="020B0503020204020204" pitchFamily="34" charset="-122"/>
                <a:ea typeface="微软雅黑" panose="020B0503020204020204" pitchFamily="34" charset="-122"/>
              </a:rPr>
              <a:t>物流</a:t>
            </a:r>
            <a:r>
              <a:rPr kumimoji="1" lang="en-US" altLang="zh-CN" sz="1400" b="1" dirty="0">
                <a:solidFill>
                  <a:srgbClr val="294185"/>
                </a:solidFill>
                <a:latin typeface="微软雅黑" panose="020B0503020204020204" pitchFamily="34" charset="-122"/>
                <a:ea typeface="微软雅黑" panose="020B0503020204020204" pitchFamily="34" charset="-122"/>
              </a:rPr>
              <a:t>+</a:t>
            </a:r>
            <a:r>
              <a:rPr kumimoji="1" lang="zh-CN" altLang="en-US" sz="1400" b="1" dirty="0">
                <a:solidFill>
                  <a:srgbClr val="294185"/>
                </a:solidFill>
                <a:latin typeface="微软雅黑" panose="020B0503020204020204" pitchFamily="34" charset="-122"/>
                <a:ea typeface="微软雅黑" panose="020B0503020204020204" pitchFamily="34" charset="-122"/>
              </a:rPr>
              <a:t>政府服务”全国的典范</a:t>
            </a:r>
            <a:r>
              <a:rPr kumimoji="1" lang="zh-CN" altLang="en-US" sz="1400" dirty="0">
                <a:solidFill>
                  <a:prstClr val="black"/>
                </a:solidFill>
                <a:latin typeface="微软雅黑" panose="020B0503020204020204" pitchFamily="34" charset="-122"/>
                <a:ea typeface="微软雅黑" panose="020B0503020204020204" pitchFamily="34" charset="-122"/>
              </a:rPr>
              <a:t>：</a:t>
            </a:r>
            <a:endParaRPr kumimoji="1" lang="en-US" altLang="zh-CN" sz="1600" dirty="0">
              <a:solidFill>
                <a:prstClr val="black"/>
              </a:solidFill>
              <a:latin typeface="微软雅黑" panose="020B0503020204020204" pitchFamily="34" charset="-122"/>
              <a:ea typeface="微软雅黑" panose="020B0503020204020204" pitchFamily="34" charset="-122"/>
            </a:endParaRPr>
          </a:p>
          <a:p>
            <a:pPr lvl="0"/>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    </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1</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、得益于陕西省、榆林市和绥德县三级政府领导思想解放、理念先进和敢于创新的精神</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2</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、得益于陕西省、榆林市和绥德县三级税务部门敢于担当、为物流行业扎实做好服务的精神</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3</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、有权威的中国物流与采购联合会的参与</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4</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、有区块链技术全国领先的蚂蚁金服的支撑</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5</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、目前全国只有少数几个地方在筹建税务监管平台，绥德在监管理念、监管方式及监管技术上都走在最前面</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r>
              <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        6</a:t>
            </a:r>
            <a:r>
              <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、待绥德网络货运监管平台运行平稳后，总结经验，向全国推广</a:t>
            </a:r>
            <a:endParaRPr kumimoji="1"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endParaRPr kumimoji="1"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endParaRPr kumimoji="1" lang="zh-CN" altLang="en-US" sz="1400" dirty="0">
              <a:solidFill>
                <a:prstClr val="black">
                  <a:lumMod val="50000"/>
                  <a:lumOff val="50000"/>
                </a:prstClr>
              </a:solidFill>
              <a:latin typeface="微软雅黑" panose="020B0503020204020204" pitchFamily="34" charset="-122"/>
              <a:ea typeface="微软雅黑" panose="020B0503020204020204" pitchFamily="34" charset="-122"/>
            </a:endParaRPr>
          </a:p>
          <a:p>
            <a:r>
              <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endPar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8621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4"/>
          <p:cNvSpPr txBox="1"/>
          <p:nvPr>
            <p:custDataLst>
              <p:tags r:id="rId1"/>
            </p:custDataLst>
          </p:nvPr>
        </p:nvSpPr>
        <p:spPr bwMode="auto">
          <a:xfrm>
            <a:off x="2271678" y="1571107"/>
            <a:ext cx="499585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89000" bIns="675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5000" dirty="0">
                <a:solidFill>
                  <a:schemeClr val="accent5">
                    <a:lumMod val="60000"/>
                    <a:lumOff val="40000"/>
                  </a:schemeClr>
                </a:solidFill>
                <a:latin typeface="Bodoni MT" panose="02070603080606020203" pitchFamily="18" charset="0"/>
              </a:rPr>
              <a:t>7</a:t>
            </a:r>
          </a:p>
        </p:txBody>
      </p:sp>
      <p:sp>
        <p:nvSpPr>
          <p:cNvPr id="3" name="标题 5"/>
          <p:cNvSpPr txBox="1"/>
          <p:nvPr>
            <p:custDataLst>
              <p:tags r:id="rId2"/>
            </p:custDataLst>
          </p:nvPr>
        </p:nvSpPr>
        <p:spPr>
          <a:xfrm>
            <a:off x="1140903" y="2593266"/>
            <a:ext cx="6920917" cy="838424"/>
          </a:xfrm>
          <a:prstGeom prst="rect">
            <a:avLst/>
          </a:prstGeom>
          <a:solidFill>
            <a:schemeClr val="accent5">
              <a:lumMod val="20000"/>
              <a:lumOff val="80000"/>
              <a:alpha val="35000"/>
            </a:schemeClr>
          </a:solidFill>
        </p:spPr>
        <p:txBody>
          <a:bodyPr bIns="0" anchor="b">
            <a:normAutofit/>
          </a:bodyPr>
          <a:lstStyle>
            <a:lvl1pPr algn="ctr">
              <a:lnSpc>
                <a:spcPct val="90000"/>
              </a:lnSpc>
              <a:spcBef>
                <a:spcPct val="0"/>
              </a:spcBef>
              <a:buNone/>
              <a:defRPr sz="4000">
                <a:latin typeface="+mj-lt"/>
                <a:ea typeface="+mj-ea"/>
                <a:cs typeface="+mj-cs"/>
              </a:defRPr>
            </a:lvl1pPr>
          </a:lstStyle>
          <a:p>
            <a:pPr>
              <a:defRPr/>
            </a:pPr>
            <a:endParaRPr lang="zh-CN" altLang="en-US" sz="3000" kern="0"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0" y="2750868"/>
            <a:ext cx="9219501" cy="521970"/>
          </a:xfrm>
          <a:prstGeom prst="rect">
            <a:avLst/>
          </a:prstGeom>
          <a:noFill/>
        </p:spPr>
        <p:txBody>
          <a:bodyPr wrap="square" rtlCol="0">
            <a:spAutoFit/>
          </a:bodyPr>
          <a:lstStyle/>
          <a:p>
            <a:pPr algn="ctr"/>
            <a:r>
              <a:rPr lang="zh-CN" altLang="en-US" sz="2800" b="1" dirty="0">
                <a:solidFill>
                  <a:srgbClr val="061558"/>
                </a:solidFill>
                <a:latin typeface="微软雅黑" panose="020B0503020204020204" pitchFamily="34" charset="-122"/>
                <a:ea typeface="微软雅黑" panose="020B0503020204020204" pitchFamily="34" charset="-122"/>
              </a:rPr>
              <a:t>网络货运发展趋势</a:t>
            </a:r>
          </a:p>
        </p:txBody>
      </p:sp>
    </p:spTree>
    <p:extLst>
      <p:ext uri="{BB962C8B-B14F-4D97-AF65-F5344CB8AC3E}">
        <p14:creationId xmlns:p14="http://schemas.microsoft.com/office/powerpoint/2010/main" val="3003808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19866" y="885825"/>
            <a:ext cx="296706" cy="165959"/>
            <a:chOff x="1710467" y="828339"/>
            <a:chExt cx="338587" cy="204395"/>
          </a:xfrm>
        </p:grpSpPr>
        <p:sp>
          <p:nvSpPr>
            <p:cNvPr id="4" name="燕尾形 3"/>
            <p:cNvSpPr/>
            <p:nvPr/>
          </p:nvSpPr>
          <p:spPr>
            <a:xfrm>
              <a:off x="1710467" y="828339"/>
              <a:ext cx="182880" cy="204395"/>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1866174" y="828339"/>
              <a:ext cx="182880" cy="204395"/>
            </a:xfrm>
            <a:prstGeom prst="chevron">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1153160" y="799465"/>
            <a:ext cx="4156710" cy="337185"/>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网络货运发展趋势</a:t>
            </a:r>
          </a:p>
        </p:txBody>
      </p:sp>
      <p:sp>
        <p:nvSpPr>
          <p:cNvPr id="2" name="文本框 1"/>
          <p:cNvSpPr txBox="1"/>
          <p:nvPr/>
        </p:nvSpPr>
        <p:spPr>
          <a:xfrm>
            <a:off x="647564" y="1537791"/>
            <a:ext cx="7848872" cy="3199765"/>
          </a:xfrm>
          <a:prstGeom prst="rect">
            <a:avLst/>
          </a:prstGeom>
          <a:noFill/>
        </p:spPr>
        <p:txBody>
          <a:bodyPr wrap="square" rtlCol="0">
            <a:spAutoFit/>
          </a:bodyPr>
          <a:lstStyle/>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数据驱动</a:t>
            </a:r>
            <a:r>
              <a:rPr kumimoji="1" lang="zh-CN" altLang="en-US" sz="1400" dirty="0">
                <a:latin typeface="微软雅黑" panose="020B0503020204020204" pitchFamily="34" charset="-122"/>
                <a:ea typeface="微软雅黑" panose="020B0503020204020204" pitchFamily="34" charset="-122"/>
              </a:rPr>
              <a:t>：</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向市场提供创新产品服务，规模化效应提升，逐渐形成行业级物流数字化引擎</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网络货运规模日益扩张</a:t>
            </a:r>
            <a:r>
              <a:rPr kumimoji="1" lang="zh-CN" altLang="en-US" sz="1400" dirty="0">
                <a:latin typeface="微软雅黑" panose="020B0503020204020204" pitchFamily="34" charset="-122"/>
                <a:ea typeface="微软雅黑" panose="020B0503020204020204" pitchFamily="34" charset="-122"/>
              </a:rPr>
              <a:t>：</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特殊细分市场会陆续入场，网络货运平台快速扩张，形成大、小生态圈</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信用体系的建立促进在线交易市场成熟发展</a:t>
            </a:r>
            <a:r>
              <a:rPr kumimoji="1" lang="zh-CN" altLang="en-US" sz="1400" dirty="0">
                <a:latin typeface="微软雅黑" panose="020B0503020204020204" pitchFamily="34" charset="-122"/>
                <a:ea typeface="微软雅黑" panose="020B0503020204020204" pitchFamily="34" charset="-122"/>
              </a:rPr>
              <a:t>：</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信用类衍生服务多样化，商业监管发挥作用，平台交易市场逐步规范、标准</a:t>
            </a:r>
            <a:endPar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kumimoji="1" lang="zh-CN" altLang="en-US" sz="16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互联互通趋势增强</a:t>
            </a:r>
            <a:r>
              <a:rPr kumimoji="1" lang="zh-CN" altLang="en-US" sz="1400" dirty="0">
                <a:latin typeface="微软雅黑" panose="020B0503020204020204" pitchFamily="34" charset="-122"/>
                <a:ea typeface="微软雅黑" panose="020B0503020204020204" pitchFamily="34" charset="-122"/>
              </a:rPr>
              <a:t>：</a:t>
            </a:r>
            <a:endParaRPr kumimoji="1" lang="en-US" altLang="zh-CN" sz="1600" dirty="0">
              <a:latin typeface="微软雅黑" panose="020B0503020204020204" pitchFamily="34" charset="-122"/>
              <a:ea typeface="微软雅黑" panose="020B0503020204020204" pitchFamily="34" charset="-122"/>
            </a:endParaRPr>
          </a:p>
          <a:p>
            <a:r>
              <a:rPr kumimoji="1"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供应链上下游协同互联，跨平台联接促进物流向高效、集约化方向发展</a:t>
            </a: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kumimoji="1" lang="zh-CN" altLang="en-US" sz="1400" b="1" dirty="0">
                <a:solidFill>
                  <a:srgbClr val="294185"/>
                </a:solidFill>
                <a:latin typeface="微软雅黑" panose="020B0503020204020204" pitchFamily="34" charset="-122"/>
                <a:ea typeface="微软雅黑" panose="020B0503020204020204" pitchFamily="34" charset="-122"/>
              </a:rPr>
              <a:t>利润从“作业”层面向“价值”层面转移</a:t>
            </a:r>
            <a:r>
              <a:rPr kumimoji="1" lang="zh-CN" altLang="en-US" sz="1400" dirty="0">
                <a:latin typeface="微软雅黑" panose="020B0503020204020204" pitchFamily="34" charset="-122"/>
                <a:ea typeface="微软雅黑" panose="020B0503020204020204" pitchFamily="34" charset="-122"/>
              </a:rPr>
              <a:t>：</a:t>
            </a:r>
            <a:endParaRPr kumimoji="1"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kumimoji="1"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r>
              <a:rPr kumimoji="1"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通过高效的组织方式以及为物流供给侧提供增值服务逐步成为物流新利润点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5644"/>
          <a:stretch>
            <a:fillRect/>
          </a:stretch>
        </p:blipFill>
        <p:spPr>
          <a:xfrm>
            <a:off x="0" y="0"/>
            <a:ext cx="9144000" cy="5143500"/>
          </a:xfrm>
          <a:prstGeom prst="rect">
            <a:avLst/>
          </a:prstGeom>
        </p:spPr>
      </p:pic>
      <p:pic>
        <p:nvPicPr>
          <p:cNvPr id="13" name="图片 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998" y="245587"/>
            <a:ext cx="1600201" cy="28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652183" y="2202418"/>
            <a:ext cx="3711388" cy="1476375"/>
          </a:xfrm>
          <a:prstGeom prst="rect">
            <a:avLst/>
          </a:prstGeom>
          <a:noFill/>
        </p:spPr>
        <p:txBody>
          <a:bodyPr wrap="square" rtlCol="0">
            <a:spAutoFit/>
          </a:bodyPr>
          <a:lstStyle/>
          <a:p>
            <a:r>
              <a:rPr lang="zh-CN" altLang="en-US" sz="4200" b="1" dirty="0">
                <a:solidFill>
                  <a:srgbClr val="FFC000"/>
                </a:solidFill>
                <a:latin typeface="微软雅黑" panose="020B0503020204020204" pitchFamily="34" charset="-122"/>
                <a:ea typeface="微软雅黑" panose="020B0503020204020204" pitchFamily="34" charset="-122"/>
              </a:rPr>
              <a:t>谢谢大家！</a:t>
            </a:r>
          </a:p>
          <a:p>
            <a:br>
              <a:rPr lang="en-US" altLang="zh-CN" sz="2400" b="1" dirty="0">
                <a:solidFill>
                  <a:schemeClr val="bg1"/>
                </a:solidFill>
                <a:latin typeface="微软雅黑" panose="020B0503020204020204" pitchFamily="34" charset="-122"/>
                <a:ea typeface="微软雅黑" panose="020B0503020204020204" pitchFamily="34" charset="-122"/>
              </a:rPr>
            </a:br>
            <a:r>
              <a:rPr lang="en-US" altLang="zh-CN" sz="2400" b="1" dirty="0">
                <a:solidFill>
                  <a:schemeClr val="bg1"/>
                </a:solidFill>
                <a:latin typeface="微软雅黑" panose="020B0503020204020204" pitchFamily="34" charset="-122"/>
                <a:ea typeface="微软雅黑" panose="020B0503020204020204" pitchFamily="34" charset="-122"/>
              </a:rPr>
              <a:t>13381361756</a:t>
            </a:r>
          </a:p>
        </p:txBody>
      </p:sp>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19319" t="19556" r="17467" b="18223"/>
          <a:stretch>
            <a:fillRect/>
          </a:stretch>
        </p:blipFill>
        <p:spPr>
          <a:xfrm>
            <a:off x="3526155" y="683895"/>
            <a:ext cx="1828800" cy="180022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2.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6"/>
</p:tagLst>
</file>

<file path=ppt/tags/tag2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2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2"/>
</p:tagLst>
</file>

<file path=ppt/tags/tag3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3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4"/>
</p:tagLst>
</file>

<file path=ppt/tags/tag3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6"/>
</p:tagLst>
</file>

<file path=ppt/tags/tag4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4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8"/>
</p:tagLst>
</file>

<file path=ppt/tags/tag4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5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4"/>
</p:tagLst>
</file>

<file path=ppt/tags/tag5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4"/>
</p:tagLst>
</file>

<file path=ppt/tags/tag5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5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5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8"/>
</p:tagLst>
</file>

<file path=ppt/tags/tag59.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60.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61.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2"/>
</p:tagLst>
</file>

<file path=ppt/tags/tag66.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2"/>
</p:tagLst>
</file>

<file path=ppt/tags/tag67.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4"/>
</p:tagLst>
</file>

<file path=ppt/tags/tag6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4"/>
</p:tagLst>
</file>

<file path=ppt/tags/tag7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4"/>
</p:tagLst>
</file>

<file path=ppt/tags/tag7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7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8"/>
</p:tagLst>
</file>

<file path=ppt/tags/tag7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3"/>
</p:tagLst>
</file>

<file path=ppt/tags/tag7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7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8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4"/>
</p:tagLst>
</file>

<file path=ppt/tags/tag8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7"/>
</p:tagLst>
</file>

<file path=ppt/tags/tag82.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SubTitle"/>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87.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5"/>
</p:tagLst>
</file>

<file path=ppt/tags/tag88.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2"/>
</p:tagLst>
</file>

<file path=ppt/tags/tag89.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Text"/>
  <p:tag name="MH_ORDER" val="3"/>
</p:tagLst>
</file>

<file path=ppt/tags/tag91.xml><?xml version="1.0" encoding="utf-8"?>
<p:tagLst xmlns:a="http://schemas.openxmlformats.org/drawingml/2006/main" xmlns:r="http://schemas.openxmlformats.org/officeDocument/2006/relationships" xmlns:p="http://schemas.openxmlformats.org/presentationml/2006/main">
  <p:tag name="MH" val="20190920095737"/>
  <p:tag name="MH_LIBRARY" val="GRAPHIC"/>
  <p:tag name="MH_TYPE" val="Other"/>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93.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94.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4"/>
</p:tagLst>
</file>

<file path=ppt/tags/tag95.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3"/>
</p:tagLst>
</file>

<file path=ppt/tags/tag96.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SubTitle"/>
  <p:tag name="MH_ORDER" val="2"/>
</p:tagLst>
</file>

<file path=ppt/tags/tag99.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90920101613"/>
  <p:tag name="MH_LIBRARY" val="GRAPHIC"/>
  <p:tag name="MH_TYPE" val="Other"/>
  <p:tag name="MH_ORDER" val="4"/>
</p:tagLst>
</file>

<file path=ppt/tags/tag102.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103.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104.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Text"/>
  <p:tag name="MH_ORDER" val="1"/>
</p:tagLst>
</file>

<file path=ppt/tags/tag105.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Text"/>
  <p:tag name="MH_ORDER" val="3"/>
</p:tagLst>
</file>

<file path=ppt/tags/tag106.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Text"/>
  <p:tag name="MH_ORDER" val="1"/>
</p:tagLst>
</file>

<file path=ppt/tags/tag107.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SubTitle"/>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3"/>
</p:tagLst>
</file>

<file path=ppt/tags/tag111.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4"/>
</p:tagLst>
</file>

<file path=ppt/tags/tag112.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SubTitle"/>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5"/>
</p:tagLst>
</file>

<file path=ppt/tags/tag114.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6"/>
</p:tagLst>
</file>

<file path=ppt/tags/tag115.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7"/>
</p:tagLst>
</file>

<file path=ppt/tags/tag116.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SubTitle"/>
  <p:tag name="MH_ORDER" val="3"/>
</p:tagLst>
</file>

<file path=ppt/tags/tag117.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8"/>
</p:tagLst>
</file>

<file path=ppt/tags/tag118.xml><?xml version="1.0" encoding="utf-8"?>
<p:tagLst xmlns:a="http://schemas.openxmlformats.org/drawingml/2006/main" xmlns:r="http://schemas.openxmlformats.org/officeDocument/2006/relationships" xmlns:p="http://schemas.openxmlformats.org/presentationml/2006/main">
  <p:tag name="MH" val="20190920104141"/>
  <p:tag name="MH_LIBRARY" val="GRAPHIC"/>
  <p:tag name="MH_TYPE" val="Other"/>
  <p:tag name="MH_ORDER" val="9"/>
</p:tagLst>
</file>

<file path=ppt/tags/tag119.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120.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121.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5"/>
</p:tagLst>
</file>

<file path=ppt/tags/tag125.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7"/>
</p:tagLst>
</file>

<file path=ppt/tags/tag126.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8"/>
</p:tagLst>
</file>

<file path=ppt/tags/tag127.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2"/>
</p:tagLst>
</file>

<file path=ppt/tags/tag128.xml><?xml version="1.0" encoding="utf-8"?>
<p:tagLst xmlns:a="http://schemas.openxmlformats.org/drawingml/2006/main" xmlns:r="http://schemas.openxmlformats.org/officeDocument/2006/relationships" xmlns:p="http://schemas.openxmlformats.org/presentationml/2006/main">
  <p:tag name="MH" val="20190920115529"/>
  <p:tag name="MH_LIBRARY" val="GRAPHIC"/>
  <p:tag name="MH_TYPE" val="Other"/>
  <p:tag name="MH_ORDER" val="6"/>
</p:tagLst>
</file>

<file path=ppt/tags/tag129.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130.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ags/tag131.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文本占位符 4"/>
</p:tagLst>
</file>

<file path=ppt/tags/tag132.xml><?xml version="1.0" encoding="utf-8"?>
<p:tagLst xmlns:a="http://schemas.openxmlformats.org/drawingml/2006/main" xmlns:r="http://schemas.openxmlformats.org/officeDocument/2006/relationships" xmlns:p="http://schemas.openxmlformats.org/presentationml/2006/main">
  <p:tag name="MH" val="20190920094751"/>
  <p:tag name="MH_LIBRARY" val="GRAPHIC"/>
  <p:tag name="MH_ORDER" val="标题 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293</TotalTime>
  <Words>1835</Words>
  <Application>Microsoft Office PowerPoint</Application>
  <PresentationFormat>全屏显示(16:9)</PresentationFormat>
  <Paragraphs>207</Paragraphs>
  <Slides>25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微软雅黑</vt:lpstr>
      <vt:lpstr>Arial</vt:lpstr>
      <vt:lpstr>Bell MT</vt:lpstr>
      <vt:lpstr>Bodoni MT</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Lxy</dc:creator>
  <cp:lastModifiedBy> </cp:lastModifiedBy>
  <cp:revision>279</cp:revision>
  <dcterms:created xsi:type="dcterms:W3CDTF">2018-07-09T07:32:00Z</dcterms:created>
  <dcterms:modified xsi:type="dcterms:W3CDTF">2020-01-12T16:44:06Z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2052-11.1.0.9145</vt:lpwstr>
  </property>
</Properties>
</file>